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2"/>
  </p:notesMasterIdLst>
  <p:sldIdLst>
    <p:sldId id="259" r:id="rId3"/>
    <p:sldId id="530" r:id="rId4"/>
    <p:sldId id="633" r:id="rId5"/>
    <p:sldId id="637" r:id="rId6"/>
    <p:sldId id="640" r:id="rId7"/>
    <p:sldId id="642" r:id="rId8"/>
    <p:sldId id="644" r:id="rId9"/>
    <p:sldId id="647" r:id="rId10"/>
    <p:sldId id="678" r:id="rId11"/>
    <p:sldId id="657" r:id="rId12"/>
    <p:sldId id="668" r:id="rId13"/>
    <p:sldId id="667" r:id="rId14"/>
    <p:sldId id="666" r:id="rId15"/>
    <p:sldId id="665" r:id="rId16"/>
    <p:sldId id="664" r:id="rId17"/>
    <p:sldId id="663" r:id="rId18"/>
    <p:sldId id="662" r:id="rId19"/>
    <p:sldId id="661" r:id="rId20"/>
    <p:sldId id="660" r:id="rId21"/>
    <p:sldId id="658" r:id="rId22"/>
    <p:sldId id="659" r:id="rId23"/>
    <p:sldId id="671" r:id="rId24"/>
    <p:sldId id="674" r:id="rId25"/>
    <p:sldId id="679" r:id="rId26"/>
    <p:sldId id="676" r:id="rId27"/>
    <p:sldId id="627" r:id="rId28"/>
    <p:sldId id="271" r:id="rId29"/>
    <p:sldId id="680" r:id="rId30"/>
    <p:sldId id="681" r:id="rId31"/>
    <p:sldId id="682" r:id="rId32"/>
    <p:sldId id="695" r:id="rId33"/>
    <p:sldId id="732" r:id="rId34"/>
    <p:sldId id="733" r:id="rId35"/>
    <p:sldId id="699" r:id="rId36"/>
    <p:sldId id="734" r:id="rId37"/>
    <p:sldId id="701" r:id="rId38"/>
    <p:sldId id="703" r:id="rId39"/>
    <p:sldId id="735" r:id="rId40"/>
    <p:sldId id="705" r:id="rId41"/>
    <p:sldId id="684" r:id="rId42"/>
    <p:sldId id="683" r:id="rId43"/>
    <p:sldId id="709" r:id="rId44"/>
    <p:sldId id="686" r:id="rId45"/>
    <p:sldId id="713" r:id="rId46"/>
    <p:sldId id="715" r:id="rId47"/>
    <p:sldId id="716" r:id="rId48"/>
    <p:sldId id="687" r:id="rId49"/>
    <p:sldId id="717" r:id="rId50"/>
    <p:sldId id="690" r:id="rId51"/>
    <p:sldId id="691" r:id="rId52"/>
    <p:sldId id="719" r:id="rId53"/>
    <p:sldId id="720" r:id="rId54"/>
    <p:sldId id="723" r:id="rId55"/>
    <p:sldId id="729" r:id="rId56"/>
    <p:sldId id="731" r:id="rId57"/>
    <p:sldId id="692" r:id="rId58"/>
    <p:sldId id="693" r:id="rId59"/>
    <p:sldId id="736" r:id="rId60"/>
    <p:sldId id="737"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CC"/>
    <a:srgbClr val="004779"/>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AC51C-E9A9-43CF-A944-735BDB909B4C}" v="1" dt="2023-09-26T14:39:26.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660"/>
  </p:normalViewPr>
  <p:slideViewPr>
    <p:cSldViewPr snapToGrid="0">
      <p:cViewPr varScale="1">
        <p:scale>
          <a:sx n="70" d="100"/>
          <a:sy n="70" d="100"/>
        </p:scale>
        <p:origin x="13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9/26/2023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Calibri Light" panose="020F0302020204030204"/>
                <a:ea typeface="+mn-ea"/>
                <a:cs typeface="+mn-cs"/>
              </a:rPr>
              <a:t>Chapter 4</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lvl="0">
              <a:defRPr/>
            </a:pPr>
            <a:r>
              <a:rPr lang="en-US" sz="4000" dirty="0">
                <a:solidFill>
                  <a:prstClr val="black"/>
                </a:solidFill>
                <a:latin typeface="Trebuchet MS" panose="020B0603020202020204" pitchFamily="34" charset="0"/>
                <a:ea typeface="MS Gothic" panose="020B0609070205080204" pitchFamily="49" charset="-128"/>
              </a:rPr>
              <a:t>Collecting Data</a:t>
            </a:r>
            <a:endPar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endParaRP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4.1</a:t>
            </a:r>
          </a:p>
          <a:p>
            <a:pPr lvl="0">
              <a:defRPr/>
            </a:pPr>
            <a:r>
              <a:rPr lang="en-US" sz="2800" dirty="0">
                <a:solidFill>
                  <a:prstClr val="white"/>
                </a:solidFill>
              </a:rPr>
              <a:t>Sampling and Surveys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Tree>
    <p:extLst>
      <p:ext uri="{BB962C8B-B14F-4D97-AF65-F5344CB8AC3E}">
        <p14:creationId xmlns:p14="http://schemas.microsoft.com/office/powerpoint/2010/main" val="8123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3425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Tree>
    <p:extLst>
      <p:ext uri="{BB962C8B-B14F-4D97-AF65-F5344CB8AC3E}">
        <p14:creationId xmlns:p14="http://schemas.microsoft.com/office/powerpoint/2010/main" val="179224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Tree>
    <p:extLst>
      <p:ext uri="{BB962C8B-B14F-4D97-AF65-F5344CB8AC3E}">
        <p14:creationId xmlns:p14="http://schemas.microsoft.com/office/powerpoint/2010/main" val="17329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Tree>
    <p:extLst>
      <p:ext uri="{BB962C8B-B14F-4D97-AF65-F5344CB8AC3E}">
        <p14:creationId xmlns:p14="http://schemas.microsoft.com/office/powerpoint/2010/main" val="30264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Tree>
    <p:extLst>
      <p:ext uri="{BB962C8B-B14F-4D97-AF65-F5344CB8AC3E}">
        <p14:creationId xmlns:p14="http://schemas.microsoft.com/office/powerpoint/2010/main" val="189250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7" name="&quot;No&quot; Symbol 22">
            <a:extLst>
              <a:ext uri="{FF2B5EF4-FFF2-40B4-BE49-F238E27FC236}">
                <a16:creationId xmlns:a16="http://schemas.microsoft.com/office/drawing/2014/main" id="{9E21EFF3-5487-4E7E-88C3-45AA27CAC68F}"/>
              </a:ext>
            </a:extLst>
          </p:cNvPr>
          <p:cNvSpPr>
            <a:spLocks/>
          </p:cNvSpPr>
          <p:nvPr/>
        </p:nvSpPr>
        <p:spPr bwMode="auto">
          <a:xfrm>
            <a:off x="1895737"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Tree>
    <p:extLst>
      <p:ext uri="{BB962C8B-B14F-4D97-AF65-F5344CB8AC3E}">
        <p14:creationId xmlns:p14="http://schemas.microsoft.com/office/powerpoint/2010/main" val="276073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3" name="Group 40">
            <a:extLst>
              <a:ext uri="{FF2B5EF4-FFF2-40B4-BE49-F238E27FC236}">
                <a16:creationId xmlns:a16="http://schemas.microsoft.com/office/drawing/2014/main" id="{F376AC6A-8532-4CD5-877E-59C7976AFB28}"/>
              </a:ext>
            </a:extLst>
          </p:cNvPr>
          <p:cNvGrpSpPr>
            <a:grpSpLocks/>
          </p:cNvGrpSpPr>
          <p:nvPr/>
        </p:nvGrpSpPr>
        <p:grpSpPr bwMode="auto">
          <a:xfrm>
            <a:off x="2243399" y="2312049"/>
            <a:ext cx="3698875" cy="3424238"/>
            <a:chOff x="2200275" y="2241550"/>
            <a:chExt cx="3698875" cy="3425002"/>
          </a:xfrm>
        </p:grpSpPr>
        <p:sp>
          <p:nvSpPr>
            <p:cNvPr id="34" name="Rectangle 33">
              <a:extLst>
                <a:ext uri="{FF2B5EF4-FFF2-40B4-BE49-F238E27FC236}">
                  <a16:creationId xmlns:a16="http://schemas.microsoft.com/office/drawing/2014/main" id="{370B924D-D26D-45D8-8288-AE6A617B3E13}"/>
                </a:ext>
              </a:extLst>
            </p:cNvPr>
            <p:cNvSpPr>
              <a:spLocks noChangeArrowheads="1"/>
            </p:cNvSpPr>
            <p:nvPr/>
          </p:nvSpPr>
          <p:spPr bwMode="auto">
            <a:xfrm>
              <a:off x="4113212" y="224155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5" name="5-Point Star 17">
              <a:extLst>
                <a:ext uri="{FF2B5EF4-FFF2-40B4-BE49-F238E27FC236}">
                  <a16:creationId xmlns:a16="http://schemas.microsoft.com/office/drawing/2014/main" id="{00D948CA-840D-401A-816F-DC96270F8638}"/>
                </a:ext>
              </a:extLst>
            </p:cNvPr>
            <p:cNvSpPr>
              <a:spLocks/>
            </p:cNvSpPr>
            <p:nvPr/>
          </p:nvSpPr>
          <p:spPr bwMode="auto">
            <a:xfrm>
              <a:off x="2200275"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7" name="&quot;No&quot; Symbol 22">
            <a:extLst>
              <a:ext uri="{FF2B5EF4-FFF2-40B4-BE49-F238E27FC236}">
                <a16:creationId xmlns:a16="http://schemas.microsoft.com/office/drawing/2014/main" id="{9E21EFF3-5487-4E7E-88C3-45AA27CAC68F}"/>
              </a:ext>
            </a:extLst>
          </p:cNvPr>
          <p:cNvSpPr>
            <a:spLocks/>
          </p:cNvSpPr>
          <p:nvPr/>
        </p:nvSpPr>
        <p:spPr bwMode="auto">
          <a:xfrm>
            <a:off x="1895737"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Tree>
    <p:extLst>
      <p:ext uri="{BB962C8B-B14F-4D97-AF65-F5344CB8AC3E}">
        <p14:creationId xmlns:p14="http://schemas.microsoft.com/office/powerpoint/2010/main" val="29583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3" name="Group 40">
            <a:extLst>
              <a:ext uri="{FF2B5EF4-FFF2-40B4-BE49-F238E27FC236}">
                <a16:creationId xmlns:a16="http://schemas.microsoft.com/office/drawing/2014/main" id="{F376AC6A-8532-4CD5-877E-59C7976AFB28}"/>
              </a:ext>
            </a:extLst>
          </p:cNvPr>
          <p:cNvGrpSpPr>
            <a:grpSpLocks/>
          </p:cNvGrpSpPr>
          <p:nvPr/>
        </p:nvGrpSpPr>
        <p:grpSpPr bwMode="auto">
          <a:xfrm>
            <a:off x="2243399" y="2312049"/>
            <a:ext cx="3698875" cy="3424238"/>
            <a:chOff x="2200275" y="2241550"/>
            <a:chExt cx="3698875" cy="3425002"/>
          </a:xfrm>
        </p:grpSpPr>
        <p:sp>
          <p:nvSpPr>
            <p:cNvPr id="34" name="Rectangle 33">
              <a:extLst>
                <a:ext uri="{FF2B5EF4-FFF2-40B4-BE49-F238E27FC236}">
                  <a16:creationId xmlns:a16="http://schemas.microsoft.com/office/drawing/2014/main" id="{370B924D-D26D-45D8-8288-AE6A617B3E13}"/>
                </a:ext>
              </a:extLst>
            </p:cNvPr>
            <p:cNvSpPr>
              <a:spLocks noChangeArrowheads="1"/>
            </p:cNvSpPr>
            <p:nvPr/>
          </p:nvSpPr>
          <p:spPr bwMode="auto">
            <a:xfrm>
              <a:off x="4113212" y="224155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5" name="5-Point Star 17">
              <a:extLst>
                <a:ext uri="{FF2B5EF4-FFF2-40B4-BE49-F238E27FC236}">
                  <a16:creationId xmlns:a16="http://schemas.microsoft.com/office/drawing/2014/main" id="{00D948CA-840D-401A-816F-DC96270F8638}"/>
                </a:ext>
              </a:extLst>
            </p:cNvPr>
            <p:cNvSpPr>
              <a:spLocks/>
            </p:cNvSpPr>
            <p:nvPr/>
          </p:nvSpPr>
          <p:spPr bwMode="auto">
            <a:xfrm>
              <a:off x="2200275"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7" name="&quot;No&quot; Symbol 22">
            <a:extLst>
              <a:ext uri="{FF2B5EF4-FFF2-40B4-BE49-F238E27FC236}">
                <a16:creationId xmlns:a16="http://schemas.microsoft.com/office/drawing/2014/main" id="{9E21EFF3-5487-4E7E-88C3-45AA27CAC68F}"/>
              </a:ext>
            </a:extLst>
          </p:cNvPr>
          <p:cNvSpPr>
            <a:spLocks/>
          </p:cNvSpPr>
          <p:nvPr/>
        </p:nvSpPr>
        <p:spPr bwMode="auto">
          <a:xfrm>
            <a:off x="1895737"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8" name="&quot;No&quot; Symbol 23">
            <a:extLst>
              <a:ext uri="{FF2B5EF4-FFF2-40B4-BE49-F238E27FC236}">
                <a16:creationId xmlns:a16="http://schemas.microsoft.com/office/drawing/2014/main" id="{89E698FB-167A-4A6F-852A-F07C03E50902}"/>
              </a:ext>
            </a:extLst>
          </p:cNvPr>
          <p:cNvSpPr>
            <a:spLocks/>
          </p:cNvSpPr>
          <p:nvPr/>
        </p:nvSpPr>
        <p:spPr bwMode="auto">
          <a:xfrm>
            <a:off x="2921262"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69  05  16  48  17  87  17  40  95  17  84  53  40  64  89  87  20</a:t>
            </a:r>
            <a:endParaRPr lang="en-US" altLang="en-US" dirty="0"/>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Tree>
    <p:extLst>
      <p:ext uri="{BB962C8B-B14F-4D97-AF65-F5344CB8AC3E}">
        <p14:creationId xmlns:p14="http://schemas.microsoft.com/office/powerpoint/2010/main" val="39824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3" name="Group 40">
            <a:extLst>
              <a:ext uri="{FF2B5EF4-FFF2-40B4-BE49-F238E27FC236}">
                <a16:creationId xmlns:a16="http://schemas.microsoft.com/office/drawing/2014/main" id="{F376AC6A-8532-4CD5-877E-59C7976AFB28}"/>
              </a:ext>
            </a:extLst>
          </p:cNvPr>
          <p:cNvGrpSpPr>
            <a:grpSpLocks/>
          </p:cNvGrpSpPr>
          <p:nvPr/>
        </p:nvGrpSpPr>
        <p:grpSpPr bwMode="auto">
          <a:xfrm>
            <a:off x="2243399" y="2312049"/>
            <a:ext cx="3698875" cy="3424238"/>
            <a:chOff x="2200275" y="2241550"/>
            <a:chExt cx="3698875" cy="3425002"/>
          </a:xfrm>
        </p:grpSpPr>
        <p:sp>
          <p:nvSpPr>
            <p:cNvPr id="34" name="Rectangle 33">
              <a:extLst>
                <a:ext uri="{FF2B5EF4-FFF2-40B4-BE49-F238E27FC236}">
                  <a16:creationId xmlns:a16="http://schemas.microsoft.com/office/drawing/2014/main" id="{370B924D-D26D-45D8-8288-AE6A617B3E13}"/>
                </a:ext>
              </a:extLst>
            </p:cNvPr>
            <p:cNvSpPr>
              <a:spLocks noChangeArrowheads="1"/>
            </p:cNvSpPr>
            <p:nvPr/>
          </p:nvSpPr>
          <p:spPr bwMode="auto">
            <a:xfrm>
              <a:off x="4113212" y="224155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5" name="5-Point Star 17">
              <a:extLst>
                <a:ext uri="{FF2B5EF4-FFF2-40B4-BE49-F238E27FC236}">
                  <a16:creationId xmlns:a16="http://schemas.microsoft.com/office/drawing/2014/main" id="{00D948CA-840D-401A-816F-DC96270F8638}"/>
                </a:ext>
              </a:extLst>
            </p:cNvPr>
            <p:cNvSpPr>
              <a:spLocks/>
            </p:cNvSpPr>
            <p:nvPr/>
          </p:nvSpPr>
          <p:spPr bwMode="auto">
            <a:xfrm>
              <a:off x="2200275"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7" name="&quot;No&quot; Symbol 22">
            <a:extLst>
              <a:ext uri="{FF2B5EF4-FFF2-40B4-BE49-F238E27FC236}">
                <a16:creationId xmlns:a16="http://schemas.microsoft.com/office/drawing/2014/main" id="{9E21EFF3-5487-4E7E-88C3-45AA27CAC68F}"/>
              </a:ext>
            </a:extLst>
          </p:cNvPr>
          <p:cNvSpPr>
            <a:spLocks/>
          </p:cNvSpPr>
          <p:nvPr/>
        </p:nvSpPr>
        <p:spPr bwMode="auto">
          <a:xfrm>
            <a:off x="1895737"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8" name="&quot;No&quot; Symbol 23">
            <a:extLst>
              <a:ext uri="{FF2B5EF4-FFF2-40B4-BE49-F238E27FC236}">
                <a16:creationId xmlns:a16="http://schemas.microsoft.com/office/drawing/2014/main" id="{89E698FB-167A-4A6F-852A-F07C03E50902}"/>
              </a:ext>
            </a:extLst>
          </p:cNvPr>
          <p:cNvSpPr>
            <a:spLocks/>
          </p:cNvSpPr>
          <p:nvPr/>
        </p:nvSpPr>
        <p:spPr bwMode="auto">
          <a:xfrm>
            <a:off x="2921262"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grpSp>
        <p:nvGrpSpPr>
          <p:cNvPr id="39" name="Group 41">
            <a:extLst>
              <a:ext uri="{FF2B5EF4-FFF2-40B4-BE49-F238E27FC236}">
                <a16:creationId xmlns:a16="http://schemas.microsoft.com/office/drawing/2014/main" id="{A304B55D-3005-4605-9EEE-2AA8B57212B2}"/>
              </a:ext>
            </a:extLst>
          </p:cNvPr>
          <p:cNvGrpSpPr>
            <a:grpSpLocks/>
          </p:cNvGrpSpPr>
          <p:nvPr/>
        </p:nvGrpSpPr>
        <p:grpSpPr bwMode="auto">
          <a:xfrm>
            <a:off x="3948374" y="5180616"/>
            <a:ext cx="4470400" cy="460375"/>
            <a:chOff x="3905248" y="5109637"/>
            <a:chExt cx="4470404" cy="461665"/>
          </a:xfrm>
          <a:solidFill>
            <a:srgbClr val="800000"/>
          </a:solidFill>
        </p:grpSpPr>
        <p:sp>
          <p:nvSpPr>
            <p:cNvPr id="40" name="&quot;No&quot; Symbol 25">
              <a:extLst>
                <a:ext uri="{FF2B5EF4-FFF2-40B4-BE49-F238E27FC236}">
                  <a16:creationId xmlns:a16="http://schemas.microsoft.com/office/drawing/2014/main" id="{20C1A7A4-C622-4839-B73D-1345E0D68ACE}"/>
                </a:ext>
              </a:extLst>
            </p:cNvPr>
            <p:cNvSpPr/>
            <p:nvPr/>
          </p:nvSpPr>
          <p:spPr>
            <a:xfrm>
              <a:off x="3905248" y="5128740"/>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1" name="&quot;No&quot; Symbol 26">
              <a:extLst>
                <a:ext uri="{FF2B5EF4-FFF2-40B4-BE49-F238E27FC236}">
                  <a16:creationId xmlns:a16="http://schemas.microsoft.com/office/drawing/2014/main" id="{46CFAD13-8D02-4EB8-80AD-3284837CCB81}"/>
                </a:ext>
              </a:extLst>
            </p:cNvPr>
            <p:cNvSpPr/>
            <p:nvPr/>
          </p:nvSpPr>
          <p:spPr>
            <a:xfrm>
              <a:off x="4411661"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2" name="&quot;No&quot; Symbol 27">
              <a:extLst>
                <a:ext uri="{FF2B5EF4-FFF2-40B4-BE49-F238E27FC236}">
                  <a16:creationId xmlns:a16="http://schemas.microsoft.com/office/drawing/2014/main" id="{410969CE-01C1-44E3-83B6-794767B51C79}"/>
                </a:ext>
              </a:extLst>
            </p:cNvPr>
            <p:cNvSpPr/>
            <p:nvPr/>
          </p:nvSpPr>
          <p:spPr>
            <a:xfrm>
              <a:off x="5408612"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3" name="&quot;No&quot; Symbol 28">
              <a:extLst>
                <a:ext uri="{FF2B5EF4-FFF2-40B4-BE49-F238E27FC236}">
                  <a16:creationId xmlns:a16="http://schemas.microsoft.com/office/drawing/2014/main" id="{1B0A39E0-3C4F-4FFC-9771-F32900B84C02}"/>
                </a:ext>
              </a:extLst>
            </p:cNvPr>
            <p:cNvSpPr/>
            <p:nvPr/>
          </p:nvSpPr>
          <p:spPr>
            <a:xfrm>
              <a:off x="6405563"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4" name="&quot;No&quot; Symbol 29">
              <a:extLst>
                <a:ext uri="{FF2B5EF4-FFF2-40B4-BE49-F238E27FC236}">
                  <a16:creationId xmlns:a16="http://schemas.microsoft.com/office/drawing/2014/main" id="{4711636A-5826-4FFA-B78B-6E453F4F9E1D}"/>
                </a:ext>
              </a:extLst>
            </p:cNvPr>
            <p:cNvSpPr/>
            <p:nvPr/>
          </p:nvSpPr>
          <p:spPr>
            <a:xfrm>
              <a:off x="5899150" y="5128740"/>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5" name="&quot;No&quot; Symbol 30">
              <a:extLst>
                <a:ext uri="{FF2B5EF4-FFF2-40B4-BE49-F238E27FC236}">
                  <a16:creationId xmlns:a16="http://schemas.microsoft.com/office/drawing/2014/main" id="{5443D2B1-075E-47DE-BB9D-C75A4FBFB814}"/>
                </a:ext>
              </a:extLst>
            </p:cNvPr>
            <p:cNvSpPr/>
            <p:nvPr/>
          </p:nvSpPr>
          <p:spPr>
            <a:xfrm>
              <a:off x="6911976" y="5109637"/>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6" name="&quot;No&quot; Symbol 31">
              <a:extLst>
                <a:ext uri="{FF2B5EF4-FFF2-40B4-BE49-F238E27FC236}">
                  <a16:creationId xmlns:a16="http://schemas.microsoft.com/office/drawing/2014/main" id="{E3FEC9C3-00DA-40F2-8D1C-1EADF90CC4C6}"/>
                </a:ext>
              </a:extLst>
            </p:cNvPr>
            <p:cNvSpPr/>
            <p:nvPr/>
          </p:nvSpPr>
          <p:spPr>
            <a:xfrm>
              <a:off x="7450139"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7" name="&quot;No&quot; Symbol 32">
              <a:extLst>
                <a:ext uri="{FF2B5EF4-FFF2-40B4-BE49-F238E27FC236}">
                  <a16:creationId xmlns:a16="http://schemas.microsoft.com/office/drawing/2014/main" id="{5C44965B-333A-4BE5-AB16-F3AAE9A177A6}"/>
                </a:ext>
              </a:extLst>
            </p:cNvPr>
            <p:cNvSpPr/>
            <p:nvPr/>
          </p:nvSpPr>
          <p:spPr>
            <a:xfrm>
              <a:off x="7932740" y="5109637"/>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69  05  16  48  17  87  17  40  95  17  84  53  40  64  89  87  20</a:t>
            </a:r>
            <a:endParaRPr lang="en-US" altLang="en-US"/>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Tree>
    <p:extLst>
      <p:ext uri="{BB962C8B-B14F-4D97-AF65-F5344CB8AC3E}">
        <p14:creationId xmlns:p14="http://schemas.microsoft.com/office/powerpoint/2010/main" val="336980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Sampling and Surveys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rmAutofit fontScale="92500" lnSpcReduction="10000"/>
          </a:bodyPr>
          <a:lstStyle/>
          <a:p>
            <a:pPr>
              <a:lnSpc>
                <a:spcPct val="120000"/>
              </a:lnSpc>
              <a:spcBef>
                <a:spcPts val="600"/>
              </a:spcBef>
            </a:pPr>
            <a:r>
              <a:rPr lang="en-US" sz="2000" dirty="0"/>
              <a:t>IDENTIFY the population and sample in a statistical study.</a:t>
            </a:r>
          </a:p>
          <a:p>
            <a:pPr>
              <a:lnSpc>
                <a:spcPct val="120000"/>
              </a:lnSpc>
              <a:spcBef>
                <a:spcPts val="600"/>
              </a:spcBef>
            </a:pPr>
            <a:r>
              <a:rPr lang="en-US" sz="2000" dirty="0"/>
              <a:t>IDENTIFY voluntary response sampling and convenience sampling and EXPLAIN how these sampling methods can lead to bias.</a:t>
            </a:r>
          </a:p>
          <a:p>
            <a:pPr>
              <a:lnSpc>
                <a:spcPct val="120000"/>
              </a:lnSpc>
              <a:spcBef>
                <a:spcPts val="600"/>
              </a:spcBef>
            </a:pPr>
            <a:r>
              <a:rPr lang="en-US" sz="2000" dirty="0"/>
              <a:t>DESCRIBE how to select a simple random sample with technology or a table of random digits.</a:t>
            </a:r>
          </a:p>
          <a:p>
            <a:pPr>
              <a:lnSpc>
                <a:spcPct val="120000"/>
              </a:lnSpc>
              <a:spcBef>
                <a:spcPts val="600"/>
              </a:spcBef>
            </a:pPr>
            <a:r>
              <a:rPr lang="en-US" sz="2000" dirty="0"/>
              <a:t>DESCRIBE how to select a sample using stratified random sampling and cluster sampling, DISTINGUISH stratified random sampling from cluster sampling, and GIVE an advantage of each method.</a:t>
            </a:r>
          </a:p>
          <a:p>
            <a:pPr>
              <a:lnSpc>
                <a:spcPct val="120000"/>
              </a:lnSpc>
              <a:spcBef>
                <a:spcPts val="600"/>
              </a:spcBef>
            </a:pPr>
            <a:r>
              <a:rPr lang="en-US" sz="2000" dirty="0"/>
              <a:t>EXPLAIN how undercoverage, nonresponse, question wording, and other aspects of a sample survey can lead to bias.</a:t>
            </a:r>
          </a:p>
        </p:txBody>
      </p:sp>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42">
            <a:extLst>
              <a:ext uri="{FF2B5EF4-FFF2-40B4-BE49-F238E27FC236}">
                <a16:creationId xmlns:a16="http://schemas.microsoft.com/office/drawing/2014/main" id="{2BEF24BF-37D8-4C94-A69A-1BA467D33CFD}"/>
              </a:ext>
            </a:extLst>
          </p:cNvPr>
          <p:cNvGrpSpPr>
            <a:grpSpLocks/>
          </p:cNvGrpSpPr>
          <p:nvPr/>
        </p:nvGrpSpPr>
        <p:grpSpPr bwMode="auto">
          <a:xfrm>
            <a:off x="4145718" y="3054999"/>
            <a:ext cx="4960937" cy="2681288"/>
            <a:chOff x="4113212" y="2984500"/>
            <a:chExt cx="4961454" cy="2682052"/>
          </a:xfrm>
        </p:grpSpPr>
        <p:sp>
          <p:nvSpPr>
            <p:cNvPr id="55" name="Rectangle 54">
              <a:extLst>
                <a:ext uri="{FF2B5EF4-FFF2-40B4-BE49-F238E27FC236}">
                  <a16:creationId xmlns:a16="http://schemas.microsoft.com/office/drawing/2014/main" id="{EB051CEC-9BD0-4CB2-9834-BE5503182A16}"/>
                </a:ext>
              </a:extLst>
            </p:cNvPr>
            <p:cNvSpPr>
              <a:spLocks noChangeArrowheads="1"/>
            </p:cNvSpPr>
            <p:nvPr/>
          </p:nvSpPr>
          <p:spPr bwMode="auto">
            <a:xfrm>
              <a:off x="4113212" y="2984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56" name="5-Point Star 20">
              <a:extLst>
                <a:ext uri="{FF2B5EF4-FFF2-40B4-BE49-F238E27FC236}">
                  <a16:creationId xmlns:a16="http://schemas.microsoft.com/office/drawing/2014/main" id="{8280E420-BAC3-4B1F-AC8C-390A7CD4B732}"/>
                </a:ext>
              </a:extLst>
            </p:cNvPr>
            <p:cNvSpPr>
              <a:spLocks/>
            </p:cNvSpPr>
            <p:nvPr/>
          </p:nvSpPr>
          <p:spPr bwMode="auto">
            <a:xfrm>
              <a:off x="8313460"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3" name="Group 40">
            <a:extLst>
              <a:ext uri="{FF2B5EF4-FFF2-40B4-BE49-F238E27FC236}">
                <a16:creationId xmlns:a16="http://schemas.microsoft.com/office/drawing/2014/main" id="{F376AC6A-8532-4CD5-877E-59C7976AFB28}"/>
              </a:ext>
            </a:extLst>
          </p:cNvPr>
          <p:cNvGrpSpPr>
            <a:grpSpLocks/>
          </p:cNvGrpSpPr>
          <p:nvPr/>
        </p:nvGrpSpPr>
        <p:grpSpPr bwMode="auto">
          <a:xfrm>
            <a:off x="2243399" y="2312049"/>
            <a:ext cx="3698875" cy="3424238"/>
            <a:chOff x="2200275" y="2241550"/>
            <a:chExt cx="3698875" cy="3425002"/>
          </a:xfrm>
        </p:grpSpPr>
        <p:sp>
          <p:nvSpPr>
            <p:cNvPr id="34" name="Rectangle 33">
              <a:extLst>
                <a:ext uri="{FF2B5EF4-FFF2-40B4-BE49-F238E27FC236}">
                  <a16:creationId xmlns:a16="http://schemas.microsoft.com/office/drawing/2014/main" id="{370B924D-D26D-45D8-8288-AE6A617B3E13}"/>
                </a:ext>
              </a:extLst>
            </p:cNvPr>
            <p:cNvSpPr>
              <a:spLocks noChangeArrowheads="1"/>
            </p:cNvSpPr>
            <p:nvPr/>
          </p:nvSpPr>
          <p:spPr bwMode="auto">
            <a:xfrm>
              <a:off x="4113212" y="224155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5" name="5-Point Star 17">
              <a:extLst>
                <a:ext uri="{FF2B5EF4-FFF2-40B4-BE49-F238E27FC236}">
                  <a16:creationId xmlns:a16="http://schemas.microsoft.com/office/drawing/2014/main" id="{00D948CA-840D-401A-816F-DC96270F8638}"/>
                </a:ext>
              </a:extLst>
            </p:cNvPr>
            <p:cNvSpPr>
              <a:spLocks/>
            </p:cNvSpPr>
            <p:nvPr/>
          </p:nvSpPr>
          <p:spPr bwMode="auto">
            <a:xfrm>
              <a:off x="2200275"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7" name="&quot;No&quot; Symbol 22">
            <a:extLst>
              <a:ext uri="{FF2B5EF4-FFF2-40B4-BE49-F238E27FC236}">
                <a16:creationId xmlns:a16="http://schemas.microsoft.com/office/drawing/2014/main" id="{9E21EFF3-5487-4E7E-88C3-45AA27CAC68F}"/>
              </a:ext>
            </a:extLst>
          </p:cNvPr>
          <p:cNvSpPr>
            <a:spLocks/>
          </p:cNvSpPr>
          <p:nvPr/>
        </p:nvSpPr>
        <p:spPr bwMode="auto">
          <a:xfrm>
            <a:off x="1895737"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8" name="&quot;No&quot; Symbol 23">
            <a:extLst>
              <a:ext uri="{FF2B5EF4-FFF2-40B4-BE49-F238E27FC236}">
                <a16:creationId xmlns:a16="http://schemas.microsoft.com/office/drawing/2014/main" id="{89E698FB-167A-4A6F-852A-F07C03E50902}"/>
              </a:ext>
            </a:extLst>
          </p:cNvPr>
          <p:cNvSpPr>
            <a:spLocks/>
          </p:cNvSpPr>
          <p:nvPr/>
        </p:nvSpPr>
        <p:spPr bwMode="auto">
          <a:xfrm>
            <a:off x="2921262"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grpSp>
        <p:nvGrpSpPr>
          <p:cNvPr id="39" name="Group 41">
            <a:extLst>
              <a:ext uri="{FF2B5EF4-FFF2-40B4-BE49-F238E27FC236}">
                <a16:creationId xmlns:a16="http://schemas.microsoft.com/office/drawing/2014/main" id="{A304B55D-3005-4605-9EEE-2AA8B57212B2}"/>
              </a:ext>
            </a:extLst>
          </p:cNvPr>
          <p:cNvGrpSpPr>
            <a:grpSpLocks/>
          </p:cNvGrpSpPr>
          <p:nvPr/>
        </p:nvGrpSpPr>
        <p:grpSpPr bwMode="auto">
          <a:xfrm>
            <a:off x="3948374" y="5180616"/>
            <a:ext cx="4470400" cy="460375"/>
            <a:chOff x="3905248" y="5109637"/>
            <a:chExt cx="4470404" cy="461665"/>
          </a:xfrm>
          <a:solidFill>
            <a:srgbClr val="800000"/>
          </a:solidFill>
        </p:grpSpPr>
        <p:sp>
          <p:nvSpPr>
            <p:cNvPr id="40" name="&quot;No&quot; Symbol 25">
              <a:extLst>
                <a:ext uri="{FF2B5EF4-FFF2-40B4-BE49-F238E27FC236}">
                  <a16:creationId xmlns:a16="http://schemas.microsoft.com/office/drawing/2014/main" id="{20C1A7A4-C622-4839-B73D-1345E0D68ACE}"/>
                </a:ext>
              </a:extLst>
            </p:cNvPr>
            <p:cNvSpPr/>
            <p:nvPr/>
          </p:nvSpPr>
          <p:spPr>
            <a:xfrm>
              <a:off x="3905248" y="5128740"/>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1" name="&quot;No&quot; Symbol 26">
              <a:extLst>
                <a:ext uri="{FF2B5EF4-FFF2-40B4-BE49-F238E27FC236}">
                  <a16:creationId xmlns:a16="http://schemas.microsoft.com/office/drawing/2014/main" id="{46CFAD13-8D02-4EB8-80AD-3284837CCB81}"/>
                </a:ext>
              </a:extLst>
            </p:cNvPr>
            <p:cNvSpPr/>
            <p:nvPr/>
          </p:nvSpPr>
          <p:spPr>
            <a:xfrm>
              <a:off x="4411661"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2" name="&quot;No&quot; Symbol 27">
              <a:extLst>
                <a:ext uri="{FF2B5EF4-FFF2-40B4-BE49-F238E27FC236}">
                  <a16:creationId xmlns:a16="http://schemas.microsoft.com/office/drawing/2014/main" id="{410969CE-01C1-44E3-83B6-794767B51C79}"/>
                </a:ext>
              </a:extLst>
            </p:cNvPr>
            <p:cNvSpPr/>
            <p:nvPr/>
          </p:nvSpPr>
          <p:spPr>
            <a:xfrm>
              <a:off x="5408612"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3" name="&quot;No&quot; Symbol 28">
              <a:extLst>
                <a:ext uri="{FF2B5EF4-FFF2-40B4-BE49-F238E27FC236}">
                  <a16:creationId xmlns:a16="http://schemas.microsoft.com/office/drawing/2014/main" id="{1B0A39E0-3C4F-4FFC-9771-F32900B84C02}"/>
                </a:ext>
              </a:extLst>
            </p:cNvPr>
            <p:cNvSpPr/>
            <p:nvPr/>
          </p:nvSpPr>
          <p:spPr>
            <a:xfrm>
              <a:off x="6405563"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4" name="&quot;No&quot; Symbol 29">
              <a:extLst>
                <a:ext uri="{FF2B5EF4-FFF2-40B4-BE49-F238E27FC236}">
                  <a16:creationId xmlns:a16="http://schemas.microsoft.com/office/drawing/2014/main" id="{4711636A-5826-4FFA-B78B-6E453F4F9E1D}"/>
                </a:ext>
              </a:extLst>
            </p:cNvPr>
            <p:cNvSpPr/>
            <p:nvPr/>
          </p:nvSpPr>
          <p:spPr>
            <a:xfrm>
              <a:off x="5899150" y="5128740"/>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5" name="&quot;No&quot; Symbol 30">
              <a:extLst>
                <a:ext uri="{FF2B5EF4-FFF2-40B4-BE49-F238E27FC236}">
                  <a16:creationId xmlns:a16="http://schemas.microsoft.com/office/drawing/2014/main" id="{5443D2B1-075E-47DE-BB9D-C75A4FBFB814}"/>
                </a:ext>
              </a:extLst>
            </p:cNvPr>
            <p:cNvSpPr/>
            <p:nvPr/>
          </p:nvSpPr>
          <p:spPr>
            <a:xfrm>
              <a:off x="6911976" y="5109637"/>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6" name="&quot;No&quot; Symbol 31">
              <a:extLst>
                <a:ext uri="{FF2B5EF4-FFF2-40B4-BE49-F238E27FC236}">
                  <a16:creationId xmlns:a16="http://schemas.microsoft.com/office/drawing/2014/main" id="{E3FEC9C3-00DA-40F2-8D1C-1EADF90CC4C6}"/>
                </a:ext>
              </a:extLst>
            </p:cNvPr>
            <p:cNvSpPr/>
            <p:nvPr/>
          </p:nvSpPr>
          <p:spPr>
            <a:xfrm>
              <a:off x="7450139"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7" name="&quot;No&quot; Symbol 32">
              <a:extLst>
                <a:ext uri="{FF2B5EF4-FFF2-40B4-BE49-F238E27FC236}">
                  <a16:creationId xmlns:a16="http://schemas.microsoft.com/office/drawing/2014/main" id="{5C44965B-333A-4BE5-AB16-F3AAE9A177A6}"/>
                </a:ext>
              </a:extLst>
            </p:cNvPr>
            <p:cNvSpPr/>
            <p:nvPr/>
          </p:nvSpPr>
          <p:spPr>
            <a:xfrm>
              <a:off x="7932740" y="5109637"/>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69  05  16  48  17  87  17  40  95  17  84  53  40  64  89  87  20</a:t>
            </a:r>
            <a:endParaRPr lang="en-US" altLang="en-US"/>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Tree>
    <p:extLst>
      <p:ext uri="{BB962C8B-B14F-4D97-AF65-F5344CB8AC3E}">
        <p14:creationId xmlns:p14="http://schemas.microsoft.com/office/powerpoint/2010/main" val="25413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42">
            <a:extLst>
              <a:ext uri="{FF2B5EF4-FFF2-40B4-BE49-F238E27FC236}">
                <a16:creationId xmlns:a16="http://schemas.microsoft.com/office/drawing/2014/main" id="{2BEF24BF-37D8-4C94-A69A-1BA467D33CFD}"/>
              </a:ext>
            </a:extLst>
          </p:cNvPr>
          <p:cNvGrpSpPr>
            <a:grpSpLocks/>
          </p:cNvGrpSpPr>
          <p:nvPr/>
        </p:nvGrpSpPr>
        <p:grpSpPr bwMode="auto">
          <a:xfrm>
            <a:off x="4145718" y="3054999"/>
            <a:ext cx="4960937" cy="2681288"/>
            <a:chOff x="4113212" y="2984500"/>
            <a:chExt cx="4961454" cy="2682052"/>
          </a:xfrm>
        </p:grpSpPr>
        <p:sp>
          <p:nvSpPr>
            <p:cNvPr id="55" name="Rectangle 54">
              <a:extLst>
                <a:ext uri="{FF2B5EF4-FFF2-40B4-BE49-F238E27FC236}">
                  <a16:creationId xmlns:a16="http://schemas.microsoft.com/office/drawing/2014/main" id="{EB051CEC-9BD0-4CB2-9834-BE5503182A16}"/>
                </a:ext>
              </a:extLst>
            </p:cNvPr>
            <p:cNvSpPr>
              <a:spLocks noChangeArrowheads="1"/>
            </p:cNvSpPr>
            <p:nvPr/>
          </p:nvSpPr>
          <p:spPr bwMode="auto">
            <a:xfrm>
              <a:off x="4113212" y="2984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56" name="5-Point Star 20">
              <a:extLst>
                <a:ext uri="{FF2B5EF4-FFF2-40B4-BE49-F238E27FC236}">
                  <a16:creationId xmlns:a16="http://schemas.microsoft.com/office/drawing/2014/main" id="{8280E420-BAC3-4B1F-AC8C-390A7CD4B732}"/>
                </a:ext>
              </a:extLst>
            </p:cNvPr>
            <p:cNvSpPr>
              <a:spLocks/>
            </p:cNvSpPr>
            <p:nvPr/>
          </p:nvSpPr>
          <p:spPr bwMode="auto">
            <a:xfrm>
              <a:off x="8313460"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4" name="Rectangle 3">
            <a:extLst>
              <a:ext uri="{FF2B5EF4-FFF2-40B4-BE49-F238E27FC236}">
                <a16:creationId xmlns:a16="http://schemas.microsoft.com/office/drawing/2014/main" id="{4499B076-51BC-4E82-860C-C14EBC92AD6D}"/>
              </a:ext>
            </a:extLst>
          </p:cNvPr>
          <p:cNvSpPr/>
          <p:nvPr/>
        </p:nvSpPr>
        <p:spPr>
          <a:xfrm>
            <a:off x="628650" y="1316008"/>
            <a:ext cx="7886700"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Use line 130 of Table D to choose an SRS of 4 hotels.</a:t>
            </a:r>
            <a:endParaRPr lang="en-US" dirty="0"/>
          </a:p>
        </p:txBody>
      </p:sp>
      <p:grpSp>
        <p:nvGrpSpPr>
          <p:cNvPr id="27" name="Group 37">
            <a:extLst>
              <a:ext uri="{FF2B5EF4-FFF2-40B4-BE49-F238E27FC236}">
                <a16:creationId xmlns:a16="http://schemas.microsoft.com/office/drawing/2014/main" id="{9B35D699-CD3F-49F7-BCF3-55E6AE3A350F}"/>
              </a:ext>
            </a:extLst>
          </p:cNvPr>
          <p:cNvGrpSpPr>
            <a:grpSpLocks/>
          </p:cNvGrpSpPr>
          <p:nvPr/>
        </p:nvGrpSpPr>
        <p:grpSpPr bwMode="auto">
          <a:xfrm>
            <a:off x="457462" y="2800999"/>
            <a:ext cx="1785937" cy="2935288"/>
            <a:chOff x="414337" y="2730500"/>
            <a:chExt cx="1785938" cy="2936052"/>
          </a:xfrm>
        </p:grpSpPr>
        <p:sp>
          <p:nvSpPr>
            <p:cNvPr id="28" name="Rectangle 27">
              <a:extLst>
                <a:ext uri="{FF2B5EF4-FFF2-40B4-BE49-F238E27FC236}">
                  <a16:creationId xmlns:a16="http://schemas.microsoft.com/office/drawing/2014/main" id="{DC93D245-AA4C-426A-A386-2FF8C29E33D7}"/>
                </a:ext>
              </a:extLst>
            </p:cNvPr>
            <p:cNvSpPr>
              <a:spLocks noChangeArrowheads="1"/>
            </p:cNvSpPr>
            <p:nvPr/>
          </p:nvSpPr>
          <p:spPr bwMode="auto">
            <a:xfrm>
              <a:off x="414337" y="273050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5-Point Star 11">
              <a:extLst>
                <a:ext uri="{FF2B5EF4-FFF2-40B4-BE49-F238E27FC236}">
                  <a16:creationId xmlns:a16="http://schemas.microsoft.com/office/drawing/2014/main" id="{0B045300-370A-4936-8FD3-F6736FC5F3A5}"/>
                </a:ext>
              </a:extLst>
            </p:cNvPr>
            <p:cNvSpPr>
              <a:spLocks/>
            </p:cNvSpPr>
            <p:nvPr/>
          </p:nvSpPr>
          <p:spPr bwMode="auto">
            <a:xfrm>
              <a:off x="683419"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0" name="Group 39">
            <a:extLst>
              <a:ext uri="{FF2B5EF4-FFF2-40B4-BE49-F238E27FC236}">
                <a16:creationId xmlns:a16="http://schemas.microsoft.com/office/drawing/2014/main" id="{638C98E6-A94D-466A-93EF-4600D5BAB328}"/>
              </a:ext>
            </a:extLst>
          </p:cNvPr>
          <p:cNvGrpSpPr>
            <a:grpSpLocks/>
          </p:cNvGrpSpPr>
          <p:nvPr/>
        </p:nvGrpSpPr>
        <p:grpSpPr bwMode="auto">
          <a:xfrm>
            <a:off x="1243274" y="2065987"/>
            <a:ext cx="4699000" cy="3670300"/>
            <a:chOff x="1200547" y="1995488"/>
            <a:chExt cx="4698603" cy="3671064"/>
          </a:xfrm>
        </p:grpSpPr>
        <p:sp>
          <p:nvSpPr>
            <p:cNvPr id="31" name="Rectangle 30">
              <a:extLst>
                <a:ext uri="{FF2B5EF4-FFF2-40B4-BE49-F238E27FC236}">
                  <a16:creationId xmlns:a16="http://schemas.microsoft.com/office/drawing/2014/main" id="{7A78E677-90B7-4DA7-BCF6-66EC32429285}"/>
                </a:ext>
              </a:extLst>
            </p:cNvPr>
            <p:cNvSpPr>
              <a:spLocks noChangeArrowheads="1"/>
            </p:cNvSpPr>
            <p:nvPr/>
          </p:nvSpPr>
          <p:spPr bwMode="auto">
            <a:xfrm>
              <a:off x="4113212" y="1995488"/>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2" name="5-Point Star 14">
              <a:extLst>
                <a:ext uri="{FF2B5EF4-FFF2-40B4-BE49-F238E27FC236}">
                  <a16:creationId xmlns:a16="http://schemas.microsoft.com/office/drawing/2014/main" id="{FEECD89F-D0E2-475E-9B58-E74023B370B0}"/>
                </a:ext>
              </a:extLst>
            </p:cNvPr>
            <p:cNvSpPr>
              <a:spLocks/>
            </p:cNvSpPr>
            <p:nvPr/>
          </p:nvSpPr>
          <p:spPr bwMode="auto">
            <a:xfrm>
              <a:off x="1200547"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grpSp>
        <p:nvGrpSpPr>
          <p:cNvPr id="33" name="Group 40">
            <a:extLst>
              <a:ext uri="{FF2B5EF4-FFF2-40B4-BE49-F238E27FC236}">
                <a16:creationId xmlns:a16="http://schemas.microsoft.com/office/drawing/2014/main" id="{F376AC6A-8532-4CD5-877E-59C7976AFB28}"/>
              </a:ext>
            </a:extLst>
          </p:cNvPr>
          <p:cNvGrpSpPr>
            <a:grpSpLocks/>
          </p:cNvGrpSpPr>
          <p:nvPr/>
        </p:nvGrpSpPr>
        <p:grpSpPr bwMode="auto">
          <a:xfrm>
            <a:off x="2243399" y="2312049"/>
            <a:ext cx="3698875" cy="3424238"/>
            <a:chOff x="2200275" y="2241550"/>
            <a:chExt cx="3698875" cy="3425002"/>
          </a:xfrm>
        </p:grpSpPr>
        <p:sp>
          <p:nvSpPr>
            <p:cNvPr id="34" name="Rectangle 33">
              <a:extLst>
                <a:ext uri="{FF2B5EF4-FFF2-40B4-BE49-F238E27FC236}">
                  <a16:creationId xmlns:a16="http://schemas.microsoft.com/office/drawing/2014/main" id="{370B924D-D26D-45D8-8288-AE6A617B3E13}"/>
                </a:ext>
              </a:extLst>
            </p:cNvPr>
            <p:cNvSpPr>
              <a:spLocks noChangeArrowheads="1"/>
            </p:cNvSpPr>
            <p:nvPr/>
          </p:nvSpPr>
          <p:spPr bwMode="auto">
            <a:xfrm>
              <a:off x="4113212" y="2241550"/>
              <a:ext cx="1785938" cy="206375"/>
            </a:xfrm>
            <a:prstGeom prst="rect">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5" name="5-Point Star 17">
              <a:extLst>
                <a:ext uri="{FF2B5EF4-FFF2-40B4-BE49-F238E27FC236}">
                  <a16:creationId xmlns:a16="http://schemas.microsoft.com/office/drawing/2014/main" id="{00D948CA-840D-401A-816F-DC96270F8638}"/>
                </a:ext>
              </a:extLst>
            </p:cNvPr>
            <p:cNvSpPr>
              <a:spLocks/>
            </p:cNvSpPr>
            <p:nvPr/>
          </p:nvSpPr>
          <p:spPr bwMode="auto">
            <a:xfrm>
              <a:off x="2200275" y="4860985"/>
              <a:ext cx="761206" cy="805567"/>
            </a:xfrm>
            <a:custGeom>
              <a:avLst/>
              <a:gdLst>
                <a:gd name="T0" fmla="*/ 1 w 761206"/>
                <a:gd name="T1" fmla="*/ 307698 h 805567"/>
                <a:gd name="T2" fmla="*/ 290756 w 761206"/>
                <a:gd name="T3" fmla="*/ 307701 h 805567"/>
                <a:gd name="T4" fmla="*/ 380603 w 761206"/>
                <a:gd name="T5" fmla="*/ 0 h 805567"/>
                <a:gd name="T6" fmla="*/ 470450 w 761206"/>
                <a:gd name="T7" fmla="*/ 307701 h 805567"/>
                <a:gd name="T8" fmla="*/ 761205 w 761206"/>
                <a:gd name="T9" fmla="*/ 307698 h 805567"/>
                <a:gd name="T10" fmla="*/ 525978 w 761206"/>
                <a:gd name="T11" fmla="*/ 497866 h 805567"/>
                <a:gd name="T12" fmla="*/ 615828 w 761206"/>
                <a:gd name="T13" fmla="*/ 805565 h 805567"/>
                <a:gd name="T14" fmla="*/ 380603 w 761206"/>
                <a:gd name="T15" fmla="*/ 615394 h 805567"/>
                <a:gd name="T16" fmla="*/ 145378 w 761206"/>
                <a:gd name="T17" fmla="*/ 805565 h 805567"/>
                <a:gd name="T18" fmla="*/ 235228 w 761206"/>
                <a:gd name="T19" fmla="*/ 497866 h 805567"/>
                <a:gd name="T20" fmla="*/ 1 w 761206"/>
                <a:gd name="T21" fmla="*/ 307698 h 805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206" h="805567">
                  <a:moveTo>
                    <a:pt x="1" y="307698"/>
                  </a:moveTo>
                  <a:lnTo>
                    <a:pt x="290756" y="307701"/>
                  </a:lnTo>
                  <a:lnTo>
                    <a:pt x="380603" y="0"/>
                  </a:lnTo>
                  <a:lnTo>
                    <a:pt x="470450" y="307701"/>
                  </a:lnTo>
                  <a:lnTo>
                    <a:pt x="761205" y="307698"/>
                  </a:lnTo>
                  <a:lnTo>
                    <a:pt x="525978" y="497866"/>
                  </a:lnTo>
                  <a:lnTo>
                    <a:pt x="615828" y="805565"/>
                  </a:lnTo>
                  <a:lnTo>
                    <a:pt x="380603" y="615394"/>
                  </a:lnTo>
                  <a:lnTo>
                    <a:pt x="145378" y="805565"/>
                  </a:lnTo>
                  <a:lnTo>
                    <a:pt x="235228" y="497866"/>
                  </a:lnTo>
                  <a:lnTo>
                    <a:pt x="1" y="307698"/>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sp>
        <p:nvSpPr>
          <p:cNvPr id="36" name="&quot;No&quot; Symbol 21">
            <a:extLst>
              <a:ext uri="{FF2B5EF4-FFF2-40B4-BE49-F238E27FC236}">
                <a16:creationId xmlns:a16="http://schemas.microsoft.com/office/drawing/2014/main" id="{37758C39-64D2-4A1B-A63D-F188BCBF05A9}"/>
              </a:ext>
            </a:extLst>
          </p:cNvPr>
          <p:cNvSpPr>
            <a:spLocks/>
          </p:cNvSpPr>
          <p:nvPr/>
        </p:nvSpPr>
        <p:spPr bwMode="auto">
          <a:xfrm>
            <a:off x="393962" y="5198124"/>
            <a:ext cx="444500" cy="442913"/>
          </a:xfrm>
          <a:custGeom>
            <a:avLst/>
            <a:gdLst>
              <a:gd name="T0" fmla="*/ 0 w 444500"/>
              <a:gd name="T1" fmla="*/ 221457 h 442913"/>
              <a:gd name="T2" fmla="*/ 222250 w 444500"/>
              <a:gd name="T3" fmla="*/ 0 h 442913"/>
              <a:gd name="T4" fmla="*/ 444500 w 444500"/>
              <a:gd name="T5" fmla="*/ 221457 h 442913"/>
              <a:gd name="T6" fmla="*/ 222250 w 444500"/>
              <a:gd name="T7" fmla="*/ 442914 h 442913"/>
              <a:gd name="T8" fmla="*/ 0 w 444500"/>
              <a:gd name="T9" fmla="*/ 221457 h 442913"/>
              <a:gd name="T10" fmla="*/ 344723 w 444500"/>
              <a:gd name="T11" fmla="*/ 287246 h 442913"/>
              <a:gd name="T12" fmla="*/ 320223 w 444500"/>
              <a:gd name="T13" fmla="*/ 123132 h 442913"/>
              <a:gd name="T14" fmla="*/ 156231 w 444500"/>
              <a:gd name="T15" fmla="*/ 99603 h 442913"/>
              <a:gd name="T16" fmla="*/ 344723 w 444500"/>
              <a:gd name="T17" fmla="*/ 287246 h 442913"/>
              <a:gd name="T18" fmla="*/ 99777 w 444500"/>
              <a:gd name="T19" fmla="*/ 155667 h 442913"/>
              <a:gd name="T20" fmla="*/ 124277 w 444500"/>
              <a:gd name="T21" fmla="*/ 319781 h 442913"/>
              <a:gd name="T22" fmla="*/ 288269 w 444500"/>
              <a:gd name="T23" fmla="*/ 343310 h 442913"/>
              <a:gd name="T24" fmla="*/ 99777 w 444500"/>
              <a:gd name="T25" fmla="*/ 155667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442913">
                <a:moveTo>
                  <a:pt x="0" y="221457"/>
                </a:moveTo>
                <a:cubicBezTo>
                  <a:pt x="0" y="99150"/>
                  <a:pt x="99505" y="0"/>
                  <a:pt x="222250" y="0"/>
                </a:cubicBezTo>
                <a:cubicBezTo>
                  <a:pt x="344995" y="0"/>
                  <a:pt x="444500" y="99150"/>
                  <a:pt x="444500" y="221457"/>
                </a:cubicBezTo>
                <a:cubicBezTo>
                  <a:pt x="444500" y="343764"/>
                  <a:pt x="344995" y="442914"/>
                  <a:pt x="222250" y="442914"/>
                </a:cubicBezTo>
                <a:cubicBezTo>
                  <a:pt x="99505" y="442914"/>
                  <a:pt x="0" y="343764"/>
                  <a:pt x="0" y="221457"/>
                </a:cubicBezTo>
                <a:close/>
                <a:moveTo>
                  <a:pt x="344723" y="287246"/>
                </a:moveTo>
                <a:cubicBezTo>
                  <a:pt x="374090" y="233197"/>
                  <a:pt x="364114" y="166369"/>
                  <a:pt x="320223" y="123132"/>
                </a:cubicBezTo>
                <a:cubicBezTo>
                  <a:pt x="276716" y="80274"/>
                  <a:pt x="210149" y="70723"/>
                  <a:pt x="156231" y="99603"/>
                </a:cubicBezTo>
                <a:lnTo>
                  <a:pt x="344723" y="287246"/>
                </a:lnTo>
                <a:close/>
                <a:moveTo>
                  <a:pt x="99777" y="155667"/>
                </a:moveTo>
                <a:cubicBezTo>
                  <a:pt x="70410" y="209716"/>
                  <a:pt x="80386" y="276544"/>
                  <a:pt x="124277" y="319781"/>
                </a:cubicBezTo>
                <a:cubicBezTo>
                  <a:pt x="167784" y="362639"/>
                  <a:pt x="234351" y="372190"/>
                  <a:pt x="288269" y="343310"/>
                </a:cubicBezTo>
                <a:lnTo>
                  <a:pt x="99777" y="155667"/>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7" name="&quot;No&quot; Symbol 22">
            <a:extLst>
              <a:ext uri="{FF2B5EF4-FFF2-40B4-BE49-F238E27FC236}">
                <a16:creationId xmlns:a16="http://schemas.microsoft.com/office/drawing/2014/main" id="{9E21EFF3-5487-4E7E-88C3-45AA27CAC68F}"/>
              </a:ext>
            </a:extLst>
          </p:cNvPr>
          <p:cNvSpPr>
            <a:spLocks/>
          </p:cNvSpPr>
          <p:nvPr/>
        </p:nvSpPr>
        <p:spPr bwMode="auto">
          <a:xfrm>
            <a:off x="1895737"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sp>
        <p:nvSpPr>
          <p:cNvPr id="38" name="&quot;No&quot; Symbol 23">
            <a:extLst>
              <a:ext uri="{FF2B5EF4-FFF2-40B4-BE49-F238E27FC236}">
                <a16:creationId xmlns:a16="http://schemas.microsoft.com/office/drawing/2014/main" id="{89E698FB-167A-4A6F-852A-F07C03E50902}"/>
              </a:ext>
            </a:extLst>
          </p:cNvPr>
          <p:cNvSpPr>
            <a:spLocks/>
          </p:cNvSpPr>
          <p:nvPr/>
        </p:nvSpPr>
        <p:spPr bwMode="auto">
          <a:xfrm>
            <a:off x="2921262" y="5198124"/>
            <a:ext cx="442912" cy="442913"/>
          </a:xfrm>
          <a:custGeom>
            <a:avLst/>
            <a:gdLst>
              <a:gd name="T0" fmla="*/ 0 w 442912"/>
              <a:gd name="T1" fmla="*/ 221457 h 442913"/>
              <a:gd name="T2" fmla="*/ 221456 w 442912"/>
              <a:gd name="T3" fmla="*/ 0 h 442913"/>
              <a:gd name="T4" fmla="*/ 442912 w 442912"/>
              <a:gd name="T5" fmla="*/ 221457 h 442913"/>
              <a:gd name="T6" fmla="*/ 221456 w 442912"/>
              <a:gd name="T7" fmla="*/ 442914 h 442913"/>
              <a:gd name="T8" fmla="*/ 0 w 442912"/>
              <a:gd name="T9" fmla="*/ 221457 h 442913"/>
              <a:gd name="T10" fmla="*/ 343322 w 442912"/>
              <a:gd name="T11" fmla="*/ 287077 h 442913"/>
              <a:gd name="T12" fmla="*/ 319327 w 442912"/>
              <a:gd name="T13" fmla="*/ 123586 h 442913"/>
              <a:gd name="T14" fmla="*/ 155835 w 442912"/>
              <a:gd name="T15" fmla="*/ 99590 h 442913"/>
              <a:gd name="T16" fmla="*/ 343322 w 442912"/>
              <a:gd name="T17" fmla="*/ 287077 h 442913"/>
              <a:gd name="T18" fmla="*/ 99590 w 442912"/>
              <a:gd name="T19" fmla="*/ 155836 h 442913"/>
              <a:gd name="T20" fmla="*/ 123585 w 442912"/>
              <a:gd name="T21" fmla="*/ 319327 h 442913"/>
              <a:gd name="T22" fmla="*/ 287077 w 442912"/>
              <a:gd name="T23" fmla="*/ 343323 h 442913"/>
              <a:gd name="T24" fmla="*/ 99590 w 442912"/>
              <a:gd name="T25" fmla="*/ 155836 h 4429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2912" h="442913">
                <a:moveTo>
                  <a:pt x="0" y="221457"/>
                </a:moveTo>
                <a:cubicBezTo>
                  <a:pt x="0" y="99150"/>
                  <a:pt x="99149" y="0"/>
                  <a:pt x="221456" y="0"/>
                </a:cubicBezTo>
                <a:cubicBezTo>
                  <a:pt x="343763" y="0"/>
                  <a:pt x="442912" y="99150"/>
                  <a:pt x="442912" y="221457"/>
                </a:cubicBezTo>
                <a:cubicBezTo>
                  <a:pt x="442912" y="343764"/>
                  <a:pt x="343763" y="442914"/>
                  <a:pt x="221456" y="442914"/>
                </a:cubicBezTo>
                <a:cubicBezTo>
                  <a:pt x="99149" y="442914"/>
                  <a:pt x="0" y="343764"/>
                  <a:pt x="0" y="221457"/>
                </a:cubicBezTo>
                <a:close/>
                <a:moveTo>
                  <a:pt x="343322" y="287077"/>
                </a:moveTo>
                <a:cubicBezTo>
                  <a:pt x="372300" y="233260"/>
                  <a:pt x="362547" y="166806"/>
                  <a:pt x="319327" y="123586"/>
                </a:cubicBezTo>
                <a:cubicBezTo>
                  <a:pt x="276106" y="80365"/>
                  <a:pt x="209653" y="70611"/>
                  <a:pt x="155835" y="99590"/>
                </a:cubicBezTo>
                <a:lnTo>
                  <a:pt x="343322" y="287077"/>
                </a:lnTo>
                <a:close/>
                <a:moveTo>
                  <a:pt x="99590" y="155836"/>
                </a:moveTo>
                <a:cubicBezTo>
                  <a:pt x="70612" y="209653"/>
                  <a:pt x="80365" y="276107"/>
                  <a:pt x="123585" y="319327"/>
                </a:cubicBezTo>
                <a:cubicBezTo>
                  <a:pt x="166806" y="362548"/>
                  <a:pt x="233259" y="372302"/>
                  <a:pt x="287077" y="343323"/>
                </a:cubicBezTo>
                <a:lnTo>
                  <a:pt x="99590" y="155836"/>
                </a:lnTo>
                <a:close/>
              </a:path>
            </a:pathLst>
          </a:custGeom>
          <a:solidFill>
            <a:srgbClr val="800000"/>
          </a:solidFill>
          <a:ln w="6350" cap="flat" cmpd="sng">
            <a:solidFill>
              <a:srgbClr val="7B8BA6"/>
            </a:solidFill>
            <a:prstDash val="solid"/>
            <a:round/>
            <a:headEnd type="none" w="med" len="med"/>
            <a:tailEnd type="none" w="med" len="med"/>
          </a:ln>
          <a:effectLst>
            <a:outerShdw blurRad="40000" dist="20000" dir="5400000" rotWithShape="0">
              <a:srgbClr val="000000">
                <a:alpha val="37999"/>
              </a:srgbClr>
            </a:outerShdw>
          </a:effectLst>
        </p:spPr>
        <p:txBody>
          <a:bodyPr anchor="ctr"/>
          <a:lstStyle/>
          <a:p>
            <a:endParaRPr lang="en-US"/>
          </a:p>
        </p:txBody>
      </p:sp>
      <p:grpSp>
        <p:nvGrpSpPr>
          <p:cNvPr id="39" name="Group 41">
            <a:extLst>
              <a:ext uri="{FF2B5EF4-FFF2-40B4-BE49-F238E27FC236}">
                <a16:creationId xmlns:a16="http://schemas.microsoft.com/office/drawing/2014/main" id="{A304B55D-3005-4605-9EEE-2AA8B57212B2}"/>
              </a:ext>
            </a:extLst>
          </p:cNvPr>
          <p:cNvGrpSpPr>
            <a:grpSpLocks/>
          </p:cNvGrpSpPr>
          <p:nvPr/>
        </p:nvGrpSpPr>
        <p:grpSpPr bwMode="auto">
          <a:xfrm>
            <a:off x="3948374" y="5180616"/>
            <a:ext cx="4470400" cy="460375"/>
            <a:chOff x="3905248" y="5109637"/>
            <a:chExt cx="4470404" cy="461665"/>
          </a:xfrm>
          <a:solidFill>
            <a:srgbClr val="800000"/>
          </a:solidFill>
        </p:grpSpPr>
        <p:sp>
          <p:nvSpPr>
            <p:cNvPr id="40" name="&quot;No&quot; Symbol 25">
              <a:extLst>
                <a:ext uri="{FF2B5EF4-FFF2-40B4-BE49-F238E27FC236}">
                  <a16:creationId xmlns:a16="http://schemas.microsoft.com/office/drawing/2014/main" id="{20C1A7A4-C622-4839-B73D-1345E0D68ACE}"/>
                </a:ext>
              </a:extLst>
            </p:cNvPr>
            <p:cNvSpPr/>
            <p:nvPr/>
          </p:nvSpPr>
          <p:spPr>
            <a:xfrm>
              <a:off x="3905248" y="5128740"/>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1" name="&quot;No&quot; Symbol 26">
              <a:extLst>
                <a:ext uri="{FF2B5EF4-FFF2-40B4-BE49-F238E27FC236}">
                  <a16:creationId xmlns:a16="http://schemas.microsoft.com/office/drawing/2014/main" id="{46CFAD13-8D02-4EB8-80AD-3284837CCB81}"/>
                </a:ext>
              </a:extLst>
            </p:cNvPr>
            <p:cNvSpPr/>
            <p:nvPr/>
          </p:nvSpPr>
          <p:spPr>
            <a:xfrm>
              <a:off x="4411661"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2" name="&quot;No&quot; Symbol 27">
              <a:extLst>
                <a:ext uri="{FF2B5EF4-FFF2-40B4-BE49-F238E27FC236}">
                  <a16:creationId xmlns:a16="http://schemas.microsoft.com/office/drawing/2014/main" id="{410969CE-01C1-44E3-83B6-794767B51C79}"/>
                </a:ext>
              </a:extLst>
            </p:cNvPr>
            <p:cNvSpPr/>
            <p:nvPr/>
          </p:nvSpPr>
          <p:spPr>
            <a:xfrm>
              <a:off x="5408612"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3" name="&quot;No&quot; Symbol 28">
              <a:extLst>
                <a:ext uri="{FF2B5EF4-FFF2-40B4-BE49-F238E27FC236}">
                  <a16:creationId xmlns:a16="http://schemas.microsoft.com/office/drawing/2014/main" id="{1B0A39E0-3C4F-4FFC-9771-F32900B84C02}"/>
                </a:ext>
              </a:extLst>
            </p:cNvPr>
            <p:cNvSpPr/>
            <p:nvPr/>
          </p:nvSpPr>
          <p:spPr>
            <a:xfrm>
              <a:off x="6405563"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4" name="&quot;No&quot; Symbol 29">
              <a:extLst>
                <a:ext uri="{FF2B5EF4-FFF2-40B4-BE49-F238E27FC236}">
                  <a16:creationId xmlns:a16="http://schemas.microsoft.com/office/drawing/2014/main" id="{4711636A-5826-4FFA-B78B-6E453F4F9E1D}"/>
                </a:ext>
              </a:extLst>
            </p:cNvPr>
            <p:cNvSpPr/>
            <p:nvPr/>
          </p:nvSpPr>
          <p:spPr>
            <a:xfrm>
              <a:off x="5899150" y="5128740"/>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5" name="&quot;No&quot; Symbol 30">
              <a:extLst>
                <a:ext uri="{FF2B5EF4-FFF2-40B4-BE49-F238E27FC236}">
                  <a16:creationId xmlns:a16="http://schemas.microsoft.com/office/drawing/2014/main" id="{5443D2B1-075E-47DE-BB9D-C75A4FBFB814}"/>
                </a:ext>
              </a:extLst>
            </p:cNvPr>
            <p:cNvSpPr/>
            <p:nvPr/>
          </p:nvSpPr>
          <p:spPr>
            <a:xfrm>
              <a:off x="6911976" y="5109637"/>
              <a:ext cx="442913"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6" name="&quot;No&quot; Symbol 31">
              <a:extLst>
                <a:ext uri="{FF2B5EF4-FFF2-40B4-BE49-F238E27FC236}">
                  <a16:creationId xmlns:a16="http://schemas.microsoft.com/office/drawing/2014/main" id="{E3FEC9C3-00DA-40F2-8D1C-1EADF90CC4C6}"/>
                </a:ext>
              </a:extLst>
            </p:cNvPr>
            <p:cNvSpPr/>
            <p:nvPr/>
          </p:nvSpPr>
          <p:spPr>
            <a:xfrm>
              <a:off x="7450139" y="5128740"/>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47" name="&quot;No&quot; Symbol 32">
              <a:extLst>
                <a:ext uri="{FF2B5EF4-FFF2-40B4-BE49-F238E27FC236}">
                  <a16:creationId xmlns:a16="http://schemas.microsoft.com/office/drawing/2014/main" id="{5C44965B-333A-4BE5-AB16-F3AAE9A177A6}"/>
                </a:ext>
              </a:extLst>
            </p:cNvPr>
            <p:cNvSpPr/>
            <p:nvPr/>
          </p:nvSpPr>
          <p:spPr>
            <a:xfrm>
              <a:off x="7932740" y="5109637"/>
              <a:ext cx="442912" cy="442562"/>
            </a:xfrm>
            <a:prstGeom prst="noSmoking">
              <a:avLst/>
            </a:prstGeom>
            <a:grpFill/>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sp>
        <p:nvSpPr>
          <p:cNvPr id="48" name="Rectangle 11">
            <a:extLst>
              <a:ext uri="{FF2B5EF4-FFF2-40B4-BE49-F238E27FC236}">
                <a16:creationId xmlns:a16="http://schemas.microsoft.com/office/drawing/2014/main" id="{37E1C589-DC42-4CA6-AD36-2AE2539AD1E7}"/>
              </a:ext>
            </a:extLst>
          </p:cNvPr>
          <p:cNvSpPr>
            <a:spLocks noChangeArrowheads="1"/>
          </p:cNvSpPr>
          <p:nvPr/>
        </p:nvSpPr>
        <p:spPr bwMode="auto">
          <a:xfrm>
            <a:off x="417774" y="1746899"/>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01 Aloha Kai 		08 Captiva 		15 Palm Tree 		22 Sea Shell</a:t>
            </a:r>
          </a:p>
          <a:p>
            <a:pPr eaLnBrk="1" hangingPunct="1"/>
            <a:r>
              <a:rPr lang="en-US" altLang="en-US" sz="1600" dirty="0"/>
              <a:t>02 Anchor Down 	09 Casa del Mar 	16 Radisson 		23 Silver Beach</a:t>
            </a:r>
          </a:p>
          <a:p>
            <a:pPr eaLnBrk="1" hangingPunct="1"/>
            <a:r>
              <a:rPr lang="en-US" altLang="en-US" sz="1600" dirty="0"/>
              <a:t>03 Banana Bay 	10 Coconuts 		17 Ramada 		24 Sunset Beach</a:t>
            </a:r>
          </a:p>
          <a:p>
            <a:pPr eaLnBrk="1" hangingPunct="1"/>
            <a:r>
              <a:rPr lang="en-US" altLang="en-US" sz="1600" dirty="0"/>
              <a:t>04 Banyan Tree 	11 Diplomat 		18 Sandpiper 		25 </a:t>
            </a:r>
            <a:r>
              <a:rPr lang="en-US" altLang="en-US" sz="1600" dirty="0" err="1"/>
              <a:t>Tradewinds</a:t>
            </a:r>
            <a:endParaRPr lang="en-US" altLang="en-US" sz="1600" dirty="0"/>
          </a:p>
          <a:p>
            <a:pPr eaLnBrk="1" hangingPunct="1"/>
            <a:r>
              <a:rPr lang="en-US" altLang="en-US" sz="1600" dirty="0"/>
              <a:t>05 Beach Castle 	12 Holiday Inn 		19 Sea Castle 		26 Tropical Breeze</a:t>
            </a:r>
          </a:p>
          <a:p>
            <a:pPr eaLnBrk="1" hangingPunct="1"/>
            <a:r>
              <a:rPr lang="en-US" altLang="en-US" sz="1600" dirty="0"/>
              <a:t>06 Best Western 	13 Lime Tree 		20 Sea Club 		27 Tropical Shores</a:t>
            </a:r>
          </a:p>
          <a:p>
            <a:pPr eaLnBrk="1" hangingPunct="1"/>
            <a:r>
              <a:rPr lang="en-US" altLang="en-US" sz="1600" dirty="0"/>
              <a:t>07 Cabana 		14 Outrigger 		21 Sea Grape 		28 Veranda</a:t>
            </a:r>
          </a:p>
        </p:txBody>
      </p:sp>
      <p:sp>
        <p:nvSpPr>
          <p:cNvPr id="49" name="Rectangle 48">
            <a:extLst>
              <a:ext uri="{FF2B5EF4-FFF2-40B4-BE49-F238E27FC236}">
                <a16:creationId xmlns:a16="http://schemas.microsoft.com/office/drawing/2014/main" id="{B896B583-876E-43A2-87ED-A6592256FFFE}"/>
              </a:ext>
            </a:extLst>
          </p:cNvPr>
          <p:cNvSpPr>
            <a:spLocks noChangeArrowheads="1"/>
          </p:cNvSpPr>
          <p:nvPr/>
        </p:nvSpPr>
        <p:spPr bwMode="auto">
          <a:xfrm>
            <a:off x="743212" y="3658249"/>
            <a:ext cx="7391400" cy="400050"/>
          </a:xfrm>
          <a:prstGeom prst="rect">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spAutoFit/>
          </a:bodyPr>
          <a:lstStyle/>
          <a:p>
            <a:pPr>
              <a:defRPr/>
            </a:pPr>
            <a:r>
              <a:rPr lang="en-US" sz="2000" b="1" dirty="0">
                <a:solidFill>
                  <a:srgbClr val="000000"/>
                </a:solidFill>
                <a:latin typeface="Arial" charset="0"/>
                <a:ea typeface="ＭＳ Ｐゴシック" charset="0"/>
                <a:cs typeface="ＭＳ Ｐゴシック" charset="0"/>
              </a:rPr>
              <a:t>69051	 64817	 87174	 09517</a:t>
            </a:r>
            <a:r>
              <a:rPr lang="en-US" b="1" dirty="0">
                <a:solidFill>
                  <a:srgbClr val="000000"/>
                </a:solidFill>
                <a:latin typeface="Arial" charset="0"/>
                <a:ea typeface="ＭＳ Ｐゴシック" charset="0"/>
                <a:cs typeface="ＭＳ Ｐゴシック" charset="0"/>
              </a:rPr>
              <a:t> </a:t>
            </a:r>
            <a:r>
              <a:rPr lang="en-US" sz="2000" b="1" dirty="0">
                <a:solidFill>
                  <a:srgbClr val="000000"/>
                </a:solidFill>
                <a:latin typeface="Arial" charset="0"/>
                <a:ea typeface="ＭＳ Ｐゴシック" charset="0"/>
                <a:cs typeface="ＭＳ Ｐゴシック" charset="0"/>
              </a:rPr>
              <a:t>	84534 	06489 	87201 	97245</a:t>
            </a:r>
            <a:endParaRPr lang="en-US" sz="2000" dirty="0">
              <a:solidFill>
                <a:srgbClr val="000000"/>
              </a:solidFill>
              <a:latin typeface="Arial" charset="0"/>
              <a:ea typeface="ＭＳ Ｐゴシック" charset="0"/>
              <a:cs typeface="ＭＳ Ｐゴシック" charset="0"/>
            </a:endParaRPr>
          </a:p>
        </p:txBody>
      </p:sp>
      <p:sp>
        <p:nvSpPr>
          <p:cNvPr id="50" name="Rectangle 49">
            <a:extLst>
              <a:ext uri="{FF2B5EF4-FFF2-40B4-BE49-F238E27FC236}">
                <a16:creationId xmlns:a16="http://schemas.microsoft.com/office/drawing/2014/main" id="{7C7B76A8-CB25-4BA8-BB1B-06E524557B5B}"/>
              </a:ext>
            </a:extLst>
          </p:cNvPr>
          <p:cNvSpPr>
            <a:spLocks noChangeArrowheads="1"/>
          </p:cNvSpPr>
          <p:nvPr/>
        </p:nvSpPr>
        <p:spPr bwMode="auto">
          <a:xfrm>
            <a:off x="344749" y="5180662"/>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69  05  16  48  17  87  17  40  95  17  84  53  40  64  89  87  20</a:t>
            </a:r>
            <a:endParaRPr lang="en-US" altLang="en-US"/>
          </a:p>
        </p:txBody>
      </p:sp>
      <p:sp>
        <p:nvSpPr>
          <p:cNvPr id="51" name="Down Arrow 36">
            <a:extLst>
              <a:ext uri="{FF2B5EF4-FFF2-40B4-BE49-F238E27FC236}">
                <a16:creationId xmlns:a16="http://schemas.microsoft.com/office/drawing/2014/main" id="{2D1EB3F2-6C3D-4423-B40C-CB9F55D3BCBE}"/>
              </a:ext>
            </a:extLst>
          </p:cNvPr>
          <p:cNvSpPr>
            <a:spLocks noChangeArrowheads="1"/>
          </p:cNvSpPr>
          <p:nvPr/>
        </p:nvSpPr>
        <p:spPr bwMode="auto">
          <a:xfrm>
            <a:off x="415633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2" name="Down Arrow 37">
            <a:extLst>
              <a:ext uri="{FF2B5EF4-FFF2-40B4-BE49-F238E27FC236}">
                <a16:creationId xmlns:a16="http://schemas.microsoft.com/office/drawing/2014/main" id="{A6AB4A19-08CE-4A9D-A393-6521559581B3}"/>
              </a:ext>
            </a:extLst>
          </p:cNvPr>
          <p:cNvSpPr>
            <a:spLocks noChangeArrowheads="1"/>
          </p:cNvSpPr>
          <p:nvPr/>
        </p:nvSpPr>
        <p:spPr bwMode="auto">
          <a:xfrm>
            <a:off x="873387" y="4121799"/>
            <a:ext cx="741362"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3" name="Down Arrow 38">
            <a:extLst>
              <a:ext uri="{FF2B5EF4-FFF2-40B4-BE49-F238E27FC236}">
                <a16:creationId xmlns:a16="http://schemas.microsoft.com/office/drawing/2014/main" id="{DCBA8633-B0F4-4252-8831-5F526C3E5A8A}"/>
              </a:ext>
            </a:extLst>
          </p:cNvPr>
          <p:cNvSpPr>
            <a:spLocks noChangeArrowheads="1"/>
          </p:cNvSpPr>
          <p:nvPr/>
        </p:nvSpPr>
        <p:spPr bwMode="auto">
          <a:xfrm>
            <a:off x="7234499" y="4121799"/>
            <a:ext cx="741363" cy="809625"/>
          </a:xfrm>
          <a:prstGeom prst="downArrow">
            <a:avLst>
              <a:gd name="adj1" fmla="val 50000"/>
              <a:gd name="adj2" fmla="val 49998"/>
            </a:avLst>
          </a:prstGeom>
          <a:gradFill rotWithShape="1">
            <a:gsLst>
              <a:gs pos="0">
                <a:srgbClr val="F4F1F5"/>
              </a:gs>
              <a:gs pos="64999">
                <a:srgbClr val="E3DBE6"/>
              </a:gs>
              <a:gs pos="100000">
                <a:srgbClr val="D9CCDC"/>
              </a:gs>
            </a:gsLst>
            <a:lin ang="5400000" scaled="1"/>
          </a:gradFill>
          <a:ln w="9525">
            <a:solidFill>
              <a:srgbClr val="9A8C9D"/>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7" name="Rectangle: Rounded Corners 56">
            <a:extLst>
              <a:ext uri="{FF2B5EF4-FFF2-40B4-BE49-F238E27FC236}">
                <a16:creationId xmlns:a16="http://schemas.microsoft.com/office/drawing/2014/main" id="{FD8C4621-1541-4DCA-83AA-9BCC78601FC5}"/>
              </a:ext>
            </a:extLst>
          </p:cNvPr>
          <p:cNvSpPr>
            <a:spLocks noChangeArrowheads="1"/>
          </p:cNvSpPr>
          <p:nvPr/>
        </p:nvSpPr>
        <p:spPr bwMode="auto">
          <a:xfrm>
            <a:off x="1343391" y="5761887"/>
            <a:ext cx="6775240" cy="578882"/>
          </a:xfrm>
          <a:prstGeom prst="roundRect">
            <a:avLst/>
          </a:prstGeom>
          <a:solidFill>
            <a:srgbClr val="CCCCFF"/>
          </a:solidFill>
          <a:ln>
            <a:solidFill>
              <a:srgbClr val="CCCCFF"/>
            </a:solid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latin typeface="Segoe Print" panose="02000600000000000000" pitchFamily="2" charset="0"/>
              </a:rPr>
              <a:t>Our SRS of 4 hotels is: </a:t>
            </a:r>
            <a:br>
              <a:rPr lang="en-US" altLang="en-US" sz="1400" dirty="0">
                <a:latin typeface="Segoe Print" panose="02000600000000000000" pitchFamily="2" charset="0"/>
              </a:rPr>
            </a:br>
            <a:r>
              <a:rPr lang="en-US" altLang="en-US" sz="1400" dirty="0">
                <a:latin typeface="Segoe Print" panose="02000600000000000000" pitchFamily="2" charset="0"/>
              </a:rPr>
              <a:t>05 Beach Castle, 16 Radisson, 17 Ramada, and 20 Sea Club.</a:t>
            </a:r>
          </a:p>
        </p:txBody>
      </p:sp>
    </p:spTree>
    <p:extLst>
      <p:ext uri="{BB962C8B-B14F-4D97-AF65-F5344CB8AC3E}">
        <p14:creationId xmlns:p14="http://schemas.microsoft.com/office/powerpoint/2010/main" val="8072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Other Sampling Methods</a:t>
            </a:r>
          </a:p>
        </p:txBody>
      </p:sp>
      <p:sp>
        <p:nvSpPr>
          <p:cNvPr id="3" name="Rectangle 2">
            <a:extLst>
              <a:ext uri="{FF2B5EF4-FFF2-40B4-BE49-F238E27FC236}">
                <a16:creationId xmlns:a16="http://schemas.microsoft.com/office/drawing/2014/main" id="{9C62895C-17FA-4FE6-8916-88600531F49D}"/>
              </a:ext>
            </a:extLst>
          </p:cNvPr>
          <p:cNvSpPr/>
          <p:nvPr/>
        </p:nvSpPr>
        <p:spPr>
          <a:xfrm>
            <a:off x="628650" y="1396851"/>
            <a:ext cx="7886700" cy="707886"/>
          </a:xfrm>
          <a:prstGeom prst="rect">
            <a:avLst/>
          </a:prstGeom>
        </p:spPr>
        <p:txBody>
          <a:bodyPr wrap="square">
            <a:spAutoFit/>
          </a:bodyPr>
          <a:lstStyle/>
          <a:p>
            <a:r>
              <a:rPr lang="en-US" sz="2000" dirty="0"/>
              <a:t>One of the most common alternatives to simple random sampling is called stratified random sampling.</a:t>
            </a:r>
          </a:p>
        </p:txBody>
      </p:sp>
      <p:sp>
        <p:nvSpPr>
          <p:cNvPr id="10" name="TextBox 9">
            <a:extLst>
              <a:ext uri="{FF2B5EF4-FFF2-40B4-BE49-F238E27FC236}">
                <a16:creationId xmlns:a16="http://schemas.microsoft.com/office/drawing/2014/main" id="{77EA1B82-B417-4BFF-8804-BDF930B6725D}"/>
              </a:ext>
            </a:extLst>
          </p:cNvPr>
          <p:cNvSpPr txBox="1">
            <a:spLocks noChangeArrowheads="1"/>
          </p:cNvSpPr>
          <p:nvPr/>
        </p:nvSpPr>
        <p:spPr bwMode="auto">
          <a:xfrm>
            <a:off x="698739" y="2152550"/>
            <a:ext cx="7886699"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Strata </a:t>
            </a:r>
            <a:r>
              <a:rPr lang="en-US" sz="2000" dirty="0">
                <a:latin typeface="+mn-lt"/>
              </a:rPr>
              <a:t>are groups of individuals in a population who share characteristics thought to be associated with the variables being measured in a study. </a:t>
            </a:r>
            <a:r>
              <a:rPr lang="en-US" sz="2000" b="1" dirty="0">
                <a:latin typeface="+mn-lt"/>
              </a:rPr>
              <a:t>Stratified random sampling </a:t>
            </a:r>
            <a:r>
              <a:rPr lang="en-US" sz="2000" dirty="0">
                <a:latin typeface="+mn-lt"/>
              </a:rPr>
              <a:t>selects a sample by choosing an SRS from each stratum and combining the SRSs into one overall sample.</a:t>
            </a:r>
            <a:endParaRPr lang="en-US" sz="2000" dirty="0">
              <a:solidFill>
                <a:srgbClr val="000000"/>
              </a:solidFill>
              <a:latin typeface="+mn-lt"/>
            </a:endParaRPr>
          </a:p>
        </p:txBody>
      </p:sp>
      <p:sp>
        <p:nvSpPr>
          <p:cNvPr id="5" name="Rectangle 4">
            <a:extLst>
              <a:ext uri="{FF2B5EF4-FFF2-40B4-BE49-F238E27FC236}">
                <a16:creationId xmlns:a16="http://schemas.microsoft.com/office/drawing/2014/main" id="{9E3FBBF8-E17B-4CAA-B497-232B6461FE21}"/>
              </a:ext>
            </a:extLst>
          </p:cNvPr>
          <p:cNvSpPr/>
          <p:nvPr/>
        </p:nvSpPr>
        <p:spPr>
          <a:xfrm>
            <a:off x="698739" y="3628232"/>
            <a:ext cx="7886699" cy="1015663"/>
          </a:xfrm>
          <a:prstGeom prst="rect">
            <a:avLst/>
          </a:prstGeom>
        </p:spPr>
        <p:txBody>
          <a:bodyPr wrap="square">
            <a:spAutoFit/>
          </a:bodyPr>
          <a:lstStyle/>
          <a:p>
            <a:r>
              <a:rPr lang="en-US" sz="2000" dirty="0"/>
              <a:t>Stratified random sampling works best when the individuals within each stratum are similar (homogeneous) with respect to what is being measured and when there are large differences between strata.</a:t>
            </a:r>
          </a:p>
        </p:txBody>
      </p:sp>
      <p:sp>
        <p:nvSpPr>
          <p:cNvPr id="4" name="Rectangle 3">
            <a:extLst>
              <a:ext uri="{FF2B5EF4-FFF2-40B4-BE49-F238E27FC236}">
                <a16:creationId xmlns:a16="http://schemas.microsoft.com/office/drawing/2014/main" id="{758626DF-9A9F-4B94-A5C8-0A9025DEF3D4}"/>
              </a:ext>
            </a:extLst>
          </p:cNvPr>
          <p:cNvSpPr/>
          <p:nvPr/>
        </p:nvSpPr>
        <p:spPr>
          <a:xfrm>
            <a:off x="698739" y="4796138"/>
            <a:ext cx="7453222" cy="1015663"/>
          </a:xfrm>
          <a:prstGeom prst="rect">
            <a:avLst/>
          </a:prstGeom>
        </p:spPr>
        <p:txBody>
          <a:bodyPr wrap="square">
            <a:spAutoFit/>
          </a:bodyPr>
          <a:lstStyle/>
          <a:p>
            <a:r>
              <a:rPr lang="en-US" sz="2000" i="1" dirty="0"/>
              <a:t>When we can choose strata that have similar responses within strata but different responses between strata, stratified random samples give more precise estimates than simple random samples of the same size.</a:t>
            </a:r>
            <a:endParaRPr lang="en-US" sz="2000" dirty="0"/>
          </a:p>
        </p:txBody>
      </p:sp>
    </p:spTree>
    <p:extLst>
      <p:ext uri="{BB962C8B-B14F-4D97-AF65-F5344CB8AC3E}">
        <p14:creationId xmlns:p14="http://schemas.microsoft.com/office/powerpoint/2010/main" val="104739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Other Sampling Methods</a:t>
            </a:r>
          </a:p>
        </p:txBody>
      </p:sp>
      <p:sp>
        <p:nvSpPr>
          <p:cNvPr id="5" name="Rectangle 4">
            <a:extLst>
              <a:ext uri="{FF2B5EF4-FFF2-40B4-BE49-F238E27FC236}">
                <a16:creationId xmlns:a16="http://schemas.microsoft.com/office/drawing/2014/main" id="{F0B1FFDC-2070-4A8C-B73D-DD580CFCC7B8}"/>
              </a:ext>
            </a:extLst>
          </p:cNvPr>
          <p:cNvSpPr/>
          <p:nvPr/>
        </p:nvSpPr>
        <p:spPr>
          <a:xfrm>
            <a:off x="628650" y="1396851"/>
            <a:ext cx="7886699" cy="1015663"/>
          </a:xfrm>
          <a:prstGeom prst="rect">
            <a:avLst/>
          </a:prstGeom>
        </p:spPr>
        <p:txBody>
          <a:bodyPr wrap="square">
            <a:spAutoFit/>
          </a:bodyPr>
          <a:lstStyle/>
          <a:p>
            <a:r>
              <a:rPr lang="en-US" sz="2000" dirty="0"/>
              <a:t>When populations are large and spread out over a wide area, we’d prefer a method that selects groups (clusters) of individuals that are “near”</a:t>
            </a:r>
          </a:p>
          <a:p>
            <a:r>
              <a:rPr lang="en-US" sz="2000" dirty="0"/>
              <a:t>one another. That’s the idea of cluster sampling.</a:t>
            </a:r>
          </a:p>
        </p:txBody>
      </p:sp>
      <p:sp>
        <p:nvSpPr>
          <p:cNvPr id="6" name="TextBox 5">
            <a:extLst>
              <a:ext uri="{FF2B5EF4-FFF2-40B4-BE49-F238E27FC236}">
                <a16:creationId xmlns:a16="http://schemas.microsoft.com/office/drawing/2014/main" id="{CB14AB85-2023-4A5E-AAAA-C7F7DB685B7D}"/>
              </a:ext>
            </a:extLst>
          </p:cNvPr>
          <p:cNvSpPr txBox="1">
            <a:spLocks noChangeArrowheads="1"/>
          </p:cNvSpPr>
          <p:nvPr/>
        </p:nvSpPr>
        <p:spPr bwMode="auto">
          <a:xfrm>
            <a:off x="628650" y="2700671"/>
            <a:ext cx="7886699"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cluster</a:t>
            </a:r>
            <a:r>
              <a:rPr lang="en-US" sz="2000" dirty="0">
                <a:latin typeface="+mn-lt"/>
              </a:rPr>
              <a:t> is a group of individuals in the population that are located near each other. </a:t>
            </a:r>
            <a:r>
              <a:rPr lang="en-US" sz="2000" b="1" dirty="0">
                <a:latin typeface="+mn-lt"/>
              </a:rPr>
              <a:t>Cluster sampling </a:t>
            </a:r>
            <a:r>
              <a:rPr lang="en-US" sz="2000" dirty="0">
                <a:latin typeface="+mn-lt"/>
              </a:rPr>
              <a:t>selects a sample by randomly choosing clusters and including each member of the selected clusters in the sample.</a:t>
            </a:r>
            <a:endParaRPr lang="en-US" sz="2000" dirty="0">
              <a:solidFill>
                <a:srgbClr val="000000"/>
              </a:solidFill>
              <a:latin typeface="+mn-lt"/>
            </a:endParaRPr>
          </a:p>
        </p:txBody>
      </p:sp>
      <p:sp>
        <p:nvSpPr>
          <p:cNvPr id="3" name="Rectangle 2">
            <a:extLst>
              <a:ext uri="{FF2B5EF4-FFF2-40B4-BE49-F238E27FC236}">
                <a16:creationId xmlns:a16="http://schemas.microsoft.com/office/drawing/2014/main" id="{94E3D681-1BE2-43DC-8E4D-1E5AFBA2DD11}"/>
              </a:ext>
            </a:extLst>
          </p:cNvPr>
          <p:cNvSpPr/>
          <p:nvPr/>
        </p:nvSpPr>
        <p:spPr>
          <a:xfrm>
            <a:off x="628648" y="4037282"/>
            <a:ext cx="7886699" cy="707886"/>
          </a:xfrm>
          <a:prstGeom prst="rect">
            <a:avLst/>
          </a:prstGeom>
        </p:spPr>
        <p:txBody>
          <a:bodyPr wrap="square">
            <a:spAutoFit/>
          </a:bodyPr>
          <a:lstStyle/>
          <a:p>
            <a:r>
              <a:rPr lang="en-US" sz="2000" dirty="0"/>
              <a:t>Cluster sampling works best when the individuals in each cluster are heterogeneous (mirroring the population).</a:t>
            </a:r>
          </a:p>
        </p:txBody>
      </p:sp>
      <p:sp>
        <p:nvSpPr>
          <p:cNvPr id="4" name="Rectangle 3">
            <a:extLst>
              <a:ext uri="{FF2B5EF4-FFF2-40B4-BE49-F238E27FC236}">
                <a16:creationId xmlns:a16="http://schemas.microsoft.com/office/drawing/2014/main" id="{A7B02148-D3AB-4BB7-B08A-F242012BC3DD}"/>
              </a:ext>
            </a:extLst>
          </p:cNvPr>
          <p:cNvSpPr/>
          <p:nvPr/>
        </p:nvSpPr>
        <p:spPr>
          <a:xfrm>
            <a:off x="698738" y="4987159"/>
            <a:ext cx="7886699" cy="707886"/>
          </a:xfrm>
          <a:prstGeom prst="rect">
            <a:avLst/>
          </a:prstGeom>
        </p:spPr>
        <p:txBody>
          <a:bodyPr wrap="square">
            <a:spAutoFit/>
          </a:bodyPr>
          <a:lstStyle/>
          <a:p>
            <a:r>
              <a:rPr lang="en-US" sz="2000" i="1" dirty="0"/>
              <a:t>Cluster sampling is often used for practical reasons, like saving time and money. </a:t>
            </a:r>
          </a:p>
        </p:txBody>
      </p:sp>
    </p:spTree>
    <p:extLst>
      <p:ext uri="{BB962C8B-B14F-4D97-AF65-F5344CB8AC3E}">
        <p14:creationId xmlns:p14="http://schemas.microsoft.com/office/powerpoint/2010/main" val="155582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Other Sampling Methods</a:t>
            </a:r>
          </a:p>
        </p:txBody>
      </p:sp>
      <p:sp>
        <p:nvSpPr>
          <p:cNvPr id="5" name="Rectangle 4">
            <a:extLst>
              <a:ext uri="{FF2B5EF4-FFF2-40B4-BE49-F238E27FC236}">
                <a16:creationId xmlns:a16="http://schemas.microsoft.com/office/drawing/2014/main" id="{F0B1FFDC-2070-4A8C-B73D-DD580CFCC7B8}"/>
              </a:ext>
            </a:extLst>
          </p:cNvPr>
          <p:cNvSpPr/>
          <p:nvPr/>
        </p:nvSpPr>
        <p:spPr>
          <a:xfrm>
            <a:off x="628650" y="1396851"/>
            <a:ext cx="7886699" cy="707886"/>
          </a:xfrm>
          <a:prstGeom prst="rect">
            <a:avLst/>
          </a:prstGeom>
        </p:spPr>
        <p:txBody>
          <a:bodyPr wrap="square">
            <a:spAutoFit/>
          </a:bodyPr>
          <a:lstStyle/>
          <a:p>
            <a:r>
              <a:rPr lang="en-US" sz="2000" dirty="0"/>
              <a:t>Another way to choose a sample by random chance is systematic random sampling.</a:t>
            </a:r>
          </a:p>
        </p:txBody>
      </p:sp>
      <p:sp>
        <p:nvSpPr>
          <p:cNvPr id="6" name="TextBox 5">
            <a:extLst>
              <a:ext uri="{FF2B5EF4-FFF2-40B4-BE49-F238E27FC236}">
                <a16:creationId xmlns:a16="http://schemas.microsoft.com/office/drawing/2014/main" id="{CB14AB85-2023-4A5E-AAAA-C7F7DB685B7D}"/>
              </a:ext>
            </a:extLst>
          </p:cNvPr>
          <p:cNvSpPr txBox="1">
            <a:spLocks noChangeArrowheads="1"/>
          </p:cNvSpPr>
          <p:nvPr/>
        </p:nvSpPr>
        <p:spPr bwMode="auto">
          <a:xfrm>
            <a:off x="628646" y="2195047"/>
            <a:ext cx="7886699"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Systematic random sampling </a:t>
            </a:r>
            <a:r>
              <a:rPr lang="en-US" sz="2000" dirty="0">
                <a:latin typeface="+mn-lt"/>
              </a:rPr>
              <a:t>selects a sample from an ordered arrangement of the population by randomly selecting one of the first </a:t>
            </a:r>
            <a:r>
              <a:rPr lang="en-US" sz="2000" i="1" dirty="0">
                <a:latin typeface="+mn-lt"/>
              </a:rPr>
              <a:t>k</a:t>
            </a:r>
            <a:r>
              <a:rPr lang="en-US" sz="2000" dirty="0">
                <a:latin typeface="+mn-lt"/>
              </a:rPr>
              <a:t> individuals and choosing every </a:t>
            </a:r>
            <a:r>
              <a:rPr lang="en-US" sz="2000" i="1" dirty="0">
                <a:latin typeface="+mn-lt"/>
              </a:rPr>
              <a:t>k</a:t>
            </a:r>
            <a:r>
              <a:rPr lang="en-US" sz="2000" dirty="0">
                <a:latin typeface="+mn-lt"/>
              </a:rPr>
              <a:t>th individual thereafter.</a:t>
            </a:r>
            <a:endParaRPr lang="en-US" sz="2000" dirty="0">
              <a:solidFill>
                <a:srgbClr val="000000"/>
              </a:solidFill>
              <a:latin typeface="+mn-lt"/>
            </a:endParaRPr>
          </a:p>
        </p:txBody>
      </p:sp>
      <p:sp>
        <p:nvSpPr>
          <p:cNvPr id="3" name="Rectangle 2">
            <a:extLst>
              <a:ext uri="{FF2B5EF4-FFF2-40B4-BE49-F238E27FC236}">
                <a16:creationId xmlns:a16="http://schemas.microsoft.com/office/drawing/2014/main" id="{94E3D681-1BE2-43DC-8E4D-1E5AFBA2DD11}"/>
              </a:ext>
            </a:extLst>
          </p:cNvPr>
          <p:cNvSpPr/>
          <p:nvPr/>
        </p:nvSpPr>
        <p:spPr>
          <a:xfrm>
            <a:off x="628646" y="3383598"/>
            <a:ext cx="7886699" cy="1015663"/>
          </a:xfrm>
          <a:prstGeom prst="rect">
            <a:avLst/>
          </a:prstGeom>
        </p:spPr>
        <p:txBody>
          <a:bodyPr wrap="square">
            <a:spAutoFit/>
          </a:bodyPr>
          <a:lstStyle/>
          <a:p>
            <a:r>
              <a:rPr lang="en-US" sz="2000" dirty="0"/>
              <a:t>Systematic random sampling is particularly useful in certain contexts, such as exit polling at a polling place on Election Day. Because an unknown number of voters will come to the polling place that day.</a:t>
            </a:r>
            <a:endParaRPr lang="en-US" sz="2400" dirty="0"/>
          </a:p>
        </p:txBody>
      </p:sp>
      <p:sp>
        <p:nvSpPr>
          <p:cNvPr id="7" name="Rectangle 6">
            <a:extLst>
              <a:ext uri="{FF2B5EF4-FFF2-40B4-BE49-F238E27FC236}">
                <a16:creationId xmlns:a16="http://schemas.microsoft.com/office/drawing/2014/main" id="{A7965C1A-F988-4831-BE12-9578C491E012}"/>
              </a:ext>
            </a:extLst>
          </p:cNvPr>
          <p:cNvSpPr/>
          <p:nvPr/>
        </p:nvSpPr>
        <p:spPr>
          <a:xfrm>
            <a:off x="628646" y="4572148"/>
            <a:ext cx="7966714" cy="1610937"/>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r>
              <a:rPr lang="en-US" altLang="en-US" sz="2000" dirty="0"/>
              <a:t>If there are patterns in the way the population is ordered that coincide with the pattern in a systematic sample, the sample may not be representative of the population.</a:t>
            </a:r>
          </a:p>
        </p:txBody>
      </p:sp>
      <p:pic>
        <p:nvPicPr>
          <p:cNvPr id="8" name="Picture 7">
            <a:extLst>
              <a:ext uri="{FF2B5EF4-FFF2-40B4-BE49-F238E27FC236}">
                <a16:creationId xmlns:a16="http://schemas.microsoft.com/office/drawing/2014/main" id="{CF45E88F-50E2-4830-BE6B-37872B1B5D0E}"/>
              </a:ext>
            </a:extLst>
          </p:cNvPr>
          <p:cNvPicPr>
            <a:picLocks noChangeAspect="1"/>
          </p:cNvPicPr>
          <p:nvPr/>
        </p:nvPicPr>
        <p:blipFill>
          <a:blip r:embed="rId2"/>
          <a:stretch>
            <a:fillRect/>
          </a:stretch>
        </p:blipFill>
        <p:spPr>
          <a:xfrm rot="21588054">
            <a:off x="827668" y="4666863"/>
            <a:ext cx="619075" cy="578893"/>
          </a:xfrm>
          <a:prstGeom prst="rect">
            <a:avLst/>
          </a:prstGeom>
        </p:spPr>
      </p:pic>
    </p:spTree>
    <p:extLst>
      <p:ext uri="{BB962C8B-B14F-4D97-AF65-F5344CB8AC3E}">
        <p14:creationId xmlns:p14="http://schemas.microsoft.com/office/powerpoint/2010/main" val="40424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Sample Surveys: What Can Go Wrong?</a:t>
            </a:r>
          </a:p>
        </p:txBody>
      </p:sp>
      <p:sp>
        <p:nvSpPr>
          <p:cNvPr id="5" name="TextBox 4">
            <a:extLst>
              <a:ext uri="{FF2B5EF4-FFF2-40B4-BE49-F238E27FC236}">
                <a16:creationId xmlns:a16="http://schemas.microsoft.com/office/drawing/2014/main" id="{843F0196-0B29-456F-9899-13A092CD64AF}"/>
              </a:ext>
            </a:extLst>
          </p:cNvPr>
          <p:cNvSpPr txBox="1">
            <a:spLocks noChangeArrowheads="1"/>
          </p:cNvSpPr>
          <p:nvPr/>
        </p:nvSpPr>
        <p:spPr bwMode="auto">
          <a:xfrm>
            <a:off x="628649" y="2902701"/>
            <a:ext cx="7886700" cy="2554545"/>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Undercoverage</a:t>
            </a:r>
            <a:r>
              <a:rPr lang="en-US" sz="2000" dirty="0">
                <a:latin typeface="+mn-lt"/>
              </a:rPr>
              <a:t> occurs when some members of the population are less likely to be chosen or cannot be chosen in a sample.</a:t>
            </a:r>
          </a:p>
          <a:p>
            <a:endParaRPr lang="en-US" sz="2000" dirty="0">
              <a:latin typeface="+mn-lt"/>
            </a:endParaRPr>
          </a:p>
          <a:p>
            <a:r>
              <a:rPr lang="en-US" sz="2000" b="1" dirty="0">
                <a:latin typeface="+mn-lt"/>
              </a:rPr>
              <a:t>Nonresponse</a:t>
            </a:r>
            <a:r>
              <a:rPr lang="en-US" sz="2000" dirty="0">
                <a:latin typeface="+mn-lt"/>
              </a:rPr>
              <a:t> occurs when an individual chosen for the sample can’t be contacted or refuses to participate.</a:t>
            </a:r>
          </a:p>
          <a:p>
            <a:endParaRPr lang="en-US" sz="2000" dirty="0">
              <a:latin typeface="+mn-lt"/>
            </a:endParaRPr>
          </a:p>
          <a:p>
            <a:r>
              <a:rPr lang="en-US" sz="2000" b="1" dirty="0">
                <a:latin typeface="+mn-lt"/>
              </a:rPr>
              <a:t>Response bias </a:t>
            </a:r>
            <a:r>
              <a:rPr lang="en-US" sz="2000" dirty="0">
                <a:latin typeface="+mn-lt"/>
              </a:rPr>
              <a:t>occurs when there is a systematic pattern of inaccurate answers to a survey question.</a:t>
            </a:r>
          </a:p>
        </p:txBody>
      </p:sp>
      <p:sp>
        <p:nvSpPr>
          <p:cNvPr id="3" name="Rectangle 2">
            <a:extLst>
              <a:ext uri="{FF2B5EF4-FFF2-40B4-BE49-F238E27FC236}">
                <a16:creationId xmlns:a16="http://schemas.microsoft.com/office/drawing/2014/main" id="{8556837D-6A09-48B9-A738-6175004D4E36}"/>
              </a:ext>
            </a:extLst>
          </p:cNvPr>
          <p:cNvSpPr/>
          <p:nvPr/>
        </p:nvSpPr>
        <p:spPr>
          <a:xfrm>
            <a:off x="628649" y="1313404"/>
            <a:ext cx="7886700" cy="1323439"/>
          </a:xfrm>
          <a:prstGeom prst="rect">
            <a:avLst/>
          </a:prstGeom>
        </p:spPr>
        <p:txBody>
          <a:bodyPr wrap="square">
            <a:spAutoFit/>
          </a:bodyPr>
          <a:lstStyle/>
          <a:p>
            <a:r>
              <a:rPr lang="en-US" sz="2000" dirty="0"/>
              <a:t>The use of bad sampling methods often leads to bias. Researchers can avoid these methods by using random sampling to choose their samples.</a:t>
            </a:r>
          </a:p>
          <a:p>
            <a:endParaRPr lang="en-US" sz="2000" dirty="0"/>
          </a:p>
          <a:p>
            <a:r>
              <a:rPr lang="en-US" sz="2000" dirty="0"/>
              <a:t>Other problems in conducting sample surveys are more difficult to avoid.</a:t>
            </a:r>
          </a:p>
        </p:txBody>
      </p:sp>
    </p:spTree>
    <p:extLst>
      <p:ext uri="{BB962C8B-B14F-4D97-AF65-F5344CB8AC3E}">
        <p14:creationId xmlns:p14="http://schemas.microsoft.com/office/powerpoint/2010/main" val="420099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Sample Surveys: What Can Go Wrong?</a:t>
            </a:r>
          </a:p>
        </p:txBody>
      </p:sp>
      <p:sp>
        <p:nvSpPr>
          <p:cNvPr id="5" name="TextBox 4">
            <a:extLst>
              <a:ext uri="{FF2B5EF4-FFF2-40B4-BE49-F238E27FC236}">
                <a16:creationId xmlns:a16="http://schemas.microsoft.com/office/drawing/2014/main" id="{843F0196-0B29-456F-9899-13A092CD64AF}"/>
              </a:ext>
            </a:extLst>
          </p:cNvPr>
          <p:cNvSpPr txBox="1">
            <a:spLocks noChangeArrowheads="1"/>
          </p:cNvSpPr>
          <p:nvPr/>
        </p:nvSpPr>
        <p:spPr bwMode="auto">
          <a:xfrm>
            <a:off x="628649" y="2902701"/>
            <a:ext cx="7886700" cy="2554545"/>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Undercoverage</a:t>
            </a:r>
            <a:r>
              <a:rPr lang="en-US" sz="2000" dirty="0">
                <a:latin typeface="+mn-lt"/>
              </a:rPr>
              <a:t> occurs when some members of the population are less likely to be chosen or cannot be chosen in a sample.</a:t>
            </a:r>
          </a:p>
          <a:p>
            <a:endParaRPr lang="en-US" sz="2000" dirty="0">
              <a:latin typeface="+mn-lt"/>
            </a:endParaRPr>
          </a:p>
          <a:p>
            <a:r>
              <a:rPr lang="en-US" sz="2000" b="1" dirty="0">
                <a:latin typeface="+mn-lt"/>
              </a:rPr>
              <a:t>Nonresponse</a:t>
            </a:r>
            <a:r>
              <a:rPr lang="en-US" sz="2000" dirty="0">
                <a:latin typeface="+mn-lt"/>
              </a:rPr>
              <a:t> occurs when an individual chosen for the sample can’t be contacted or refuses to participate.</a:t>
            </a:r>
          </a:p>
          <a:p>
            <a:endParaRPr lang="en-US" sz="2000" dirty="0">
              <a:latin typeface="+mn-lt"/>
            </a:endParaRPr>
          </a:p>
          <a:p>
            <a:r>
              <a:rPr lang="en-US" sz="2000" b="1" dirty="0">
                <a:latin typeface="+mn-lt"/>
              </a:rPr>
              <a:t>Response bias </a:t>
            </a:r>
            <a:r>
              <a:rPr lang="en-US" sz="2000" dirty="0">
                <a:latin typeface="+mn-lt"/>
              </a:rPr>
              <a:t>occurs when there is a systematic pattern of inaccurate answers to a survey question.</a:t>
            </a:r>
          </a:p>
        </p:txBody>
      </p:sp>
      <p:sp>
        <p:nvSpPr>
          <p:cNvPr id="3" name="Rectangle 2">
            <a:extLst>
              <a:ext uri="{FF2B5EF4-FFF2-40B4-BE49-F238E27FC236}">
                <a16:creationId xmlns:a16="http://schemas.microsoft.com/office/drawing/2014/main" id="{8556837D-6A09-48B9-A738-6175004D4E36}"/>
              </a:ext>
            </a:extLst>
          </p:cNvPr>
          <p:cNvSpPr/>
          <p:nvPr/>
        </p:nvSpPr>
        <p:spPr>
          <a:xfrm>
            <a:off x="628649" y="1313404"/>
            <a:ext cx="7886700" cy="1323439"/>
          </a:xfrm>
          <a:prstGeom prst="rect">
            <a:avLst/>
          </a:prstGeom>
        </p:spPr>
        <p:txBody>
          <a:bodyPr wrap="square">
            <a:spAutoFit/>
          </a:bodyPr>
          <a:lstStyle/>
          <a:p>
            <a:r>
              <a:rPr lang="en-US" sz="2000" dirty="0"/>
              <a:t>The use of bad sampling methods often leads to bias. Researchers can avoid these methods by using random sampling to choose their samples.</a:t>
            </a:r>
          </a:p>
          <a:p>
            <a:endParaRPr lang="en-US" sz="2000" dirty="0"/>
          </a:p>
          <a:p>
            <a:r>
              <a:rPr lang="en-US" sz="2000" dirty="0"/>
              <a:t>Other problems in conducting sample surveys are more difficult to avoid.</a:t>
            </a:r>
          </a:p>
        </p:txBody>
      </p:sp>
      <p:sp>
        <p:nvSpPr>
          <p:cNvPr id="7" name="Rectangle 6">
            <a:extLst>
              <a:ext uri="{FF2B5EF4-FFF2-40B4-BE49-F238E27FC236}">
                <a16:creationId xmlns:a16="http://schemas.microsoft.com/office/drawing/2014/main" id="{5FBEB427-84BC-4406-9875-618E2DBC4B5C}"/>
              </a:ext>
            </a:extLst>
          </p:cNvPr>
          <p:cNvSpPr/>
          <p:nvPr/>
        </p:nvSpPr>
        <p:spPr>
          <a:xfrm rot="20959625">
            <a:off x="2121561" y="2293116"/>
            <a:ext cx="5501431" cy="2685518"/>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r>
              <a:rPr lang="en-US" altLang="en-US" sz="2000" dirty="0"/>
              <a:t>Some students misuse the term </a:t>
            </a:r>
            <a:r>
              <a:rPr lang="en-US" altLang="en-US" sz="2000" b="1" dirty="0"/>
              <a:t>voluntary response </a:t>
            </a:r>
            <a:r>
              <a:rPr lang="en-US" altLang="en-US" sz="2000" dirty="0"/>
              <a:t>to explain why certain individuals don’t respond in a sample survey. Their belief is that participation in the survey is optional (voluntary), so anyone can refuse to take part. What the students are describing is </a:t>
            </a:r>
            <a:r>
              <a:rPr lang="en-US" altLang="en-US" sz="2000" b="1" dirty="0"/>
              <a:t>nonresponse</a:t>
            </a:r>
            <a:r>
              <a:rPr lang="en-US" altLang="en-US" sz="2000" dirty="0"/>
              <a:t>.</a:t>
            </a:r>
          </a:p>
        </p:txBody>
      </p:sp>
      <p:pic>
        <p:nvPicPr>
          <p:cNvPr id="8" name="Picture 7">
            <a:extLst>
              <a:ext uri="{FF2B5EF4-FFF2-40B4-BE49-F238E27FC236}">
                <a16:creationId xmlns:a16="http://schemas.microsoft.com/office/drawing/2014/main" id="{47759DCA-F854-4572-BD51-20329353DDA0}"/>
              </a:ext>
            </a:extLst>
          </p:cNvPr>
          <p:cNvPicPr>
            <a:picLocks noChangeAspect="1"/>
          </p:cNvPicPr>
          <p:nvPr/>
        </p:nvPicPr>
        <p:blipFill>
          <a:blip r:embed="rId2"/>
          <a:stretch>
            <a:fillRect/>
          </a:stretch>
        </p:blipFill>
        <p:spPr>
          <a:xfrm rot="20947679">
            <a:off x="2317213" y="2796919"/>
            <a:ext cx="619075" cy="578893"/>
          </a:xfrm>
          <a:prstGeom prst="rect">
            <a:avLst/>
          </a:prstGeom>
        </p:spPr>
      </p:pic>
    </p:spTree>
    <p:extLst>
      <p:ext uri="{BB962C8B-B14F-4D97-AF65-F5344CB8AC3E}">
        <p14:creationId xmlns:p14="http://schemas.microsoft.com/office/powerpoint/2010/main" val="38626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7" name="Text Placeholder 2">
            <a:extLst>
              <a:ext uri="{FF2B5EF4-FFF2-40B4-BE49-F238E27FC236}">
                <a16:creationId xmlns:a16="http://schemas.microsoft.com/office/drawing/2014/main" id="{AA966C55-6336-4805-976C-6E297B55B00C}"/>
              </a:ext>
            </a:extLst>
          </p:cNvPr>
          <p:cNvSpPr>
            <a:spLocks noGrp="1"/>
          </p:cNvSpPr>
          <p:nvPr>
            <p:ph type="body" sz="quarter" idx="10"/>
          </p:nvPr>
        </p:nvSpPr>
        <p:spPr>
          <a:xfrm>
            <a:off x="689978" y="2463823"/>
            <a:ext cx="7764044" cy="3620037"/>
          </a:xfrm>
        </p:spPr>
        <p:txBody>
          <a:bodyPr>
            <a:normAutofit fontScale="92500" lnSpcReduction="10000"/>
          </a:bodyPr>
          <a:lstStyle/>
          <a:p>
            <a:pPr>
              <a:lnSpc>
                <a:spcPct val="120000"/>
              </a:lnSpc>
              <a:spcBef>
                <a:spcPts val="600"/>
              </a:spcBef>
            </a:pPr>
            <a:r>
              <a:rPr lang="en-US" sz="2000" dirty="0"/>
              <a:t>IDENTIFY the population and sample in a statistical study.</a:t>
            </a:r>
          </a:p>
          <a:p>
            <a:pPr>
              <a:lnSpc>
                <a:spcPct val="120000"/>
              </a:lnSpc>
              <a:spcBef>
                <a:spcPts val="600"/>
              </a:spcBef>
            </a:pPr>
            <a:r>
              <a:rPr lang="en-US" sz="2000" dirty="0"/>
              <a:t>IDENTIFY voluntary response sampling and convenience sampling and EXPLAIN how these sampling methods can lead to bias.</a:t>
            </a:r>
          </a:p>
          <a:p>
            <a:pPr>
              <a:lnSpc>
                <a:spcPct val="120000"/>
              </a:lnSpc>
              <a:spcBef>
                <a:spcPts val="600"/>
              </a:spcBef>
            </a:pPr>
            <a:r>
              <a:rPr lang="en-US" sz="2000" dirty="0"/>
              <a:t>DESCRIBE how to select a simple random sample with technology or a table of random digits.</a:t>
            </a:r>
          </a:p>
          <a:p>
            <a:pPr>
              <a:lnSpc>
                <a:spcPct val="120000"/>
              </a:lnSpc>
              <a:spcBef>
                <a:spcPts val="600"/>
              </a:spcBef>
            </a:pPr>
            <a:r>
              <a:rPr lang="en-US" sz="2000" dirty="0"/>
              <a:t>DESCRIBE how to select a sample using stratified random sampling and cluster sampling, DISTINGUISH stratified random sampling from cluster sampling, and GIVE an advantage of each method.</a:t>
            </a:r>
          </a:p>
          <a:p>
            <a:pPr>
              <a:lnSpc>
                <a:spcPct val="120000"/>
              </a:lnSpc>
              <a:spcBef>
                <a:spcPts val="600"/>
              </a:spcBef>
            </a:pPr>
            <a:r>
              <a:rPr lang="en-US" sz="2000" dirty="0"/>
              <a:t>EXPLAIN how undercoverage, nonresponse, question wording, and other aspects of a sample survey can lead to bias.</a:t>
            </a:r>
          </a:p>
        </p:txBody>
      </p:sp>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Chapter 4</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rPr>
              <a:t>Collecting Data</a:t>
            </a: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Section 4.2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Experiments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31586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Experiments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Explain</a:t>
            </a:r>
            <a:r>
              <a:rPr lang="en-US" sz="2000" dirty="0"/>
              <a:t> the concept of confounding and how it limits the ability to make cause-and-effect conclusions.</a:t>
            </a:r>
          </a:p>
          <a:p>
            <a:pPr>
              <a:lnSpc>
                <a:spcPct val="120000"/>
              </a:lnSpc>
              <a:spcBef>
                <a:spcPts val="600"/>
              </a:spcBef>
            </a:pPr>
            <a:r>
              <a:rPr lang="en-US" sz="2000" cap="all" dirty="0"/>
              <a:t>Distinguish</a:t>
            </a:r>
            <a:r>
              <a:rPr lang="en-US" sz="2000" dirty="0"/>
              <a:t> between an observational study and an experiment, and </a:t>
            </a:r>
            <a:r>
              <a:rPr lang="en-US" sz="2000" cap="all" dirty="0"/>
              <a:t>identify</a:t>
            </a:r>
            <a:r>
              <a:rPr lang="en-US" sz="2000" dirty="0"/>
              <a:t> the explanatory and response variables in each type of study.</a:t>
            </a:r>
          </a:p>
          <a:p>
            <a:pPr>
              <a:lnSpc>
                <a:spcPct val="120000"/>
              </a:lnSpc>
              <a:spcBef>
                <a:spcPts val="600"/>
              </a:spcBef>
            </a:pPr>
            <a:r>
              <a:rPr lang="en-US" sz="2000" cap="all" dirty="0"/>
              <a:t>Identify</a:t>
            </a:r>
            <a:r>
              <a:rPr lang="en-US" sz="2000" dirty="0"/>
              <a:t> the experimental units and treatments in an experiment.</a:t>
            </a:r>
          </a:p>
          <a:p>
            <a:pPr>
              <a:lnSpc>
                <a:spcPct val="120000"/>
              </a:lnSpc>
              <a:spcBef>
                <a:spcPts val="600"/>
              </a:spcBef>
            </a:pPr>
            <a:r>
              <a:rPr lang="en-US" sz="2000" cap="all" dirty="0"/>
              <a:t>Describe</a:t>
            </a:r>
            <a:r>
              <a:rPr lang="en-US" sz="2000" dirty="0"/>
              <a:t> the placebo effect and the purpose of blinding in an experiment.</a:t>
            </a:r>
          </a:p>
        </p:txBody>
      </p:sp>
    </p:spTree>
    <p:extLst>
      <p:ext uri="{BB962C8B-B14F-4D97-AF65-F5344CB8AC3E}">
        <p14:creationId xmlns:p14="http://schemas.microsoft.com/office/powerpoint/2010/main" val="26618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Population, Census, and Sample</a:t>
            </a:r>
          </a:p>
        </p:txBody>
      </p:sp>
      <p:sp>
        <p:nvSpPr>
          <p:cNvPr id="4" name="TextBox 3">
            <a:extLst>
              <a:ext uri="{FF2B5EF4-FFF2-40B4-BE49-F238E27FC236}">
                <a16:creationId xmlns:a16="http://schemas.microsoft.com/office/drawing/2014/main" id="{EF0724A8-83E6-48C2-9072-FC967253AB92}"/>
              </a:ext>
            </a:extLst>
          </p:cNvPr>
          <p:cNvSpPr txBox="1">
            <a:spLocks noChangeArrowheads="1"/>
          </p:cNvSpPr>
          <p:nvPr/>
        </p:nvSpPr>
        <p:spPr bwMode="auto">
          <a:xfrm>
            <a:off x="628650" y="1430337"/>
            <a:ext cx="7886700" cy="224676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The </a:t>
            </a:r>
            <a:r>
              <a:rPr lang="en-US" sz="2000" b="1" dirty="0">
                <a:latin typeface="+mn-lt"/>
              </a:rPr>
              <a:t>population</a:t>
            </a:r>
            <a:r>
              <a:rPr lang="en-US" sz="2000" dirty="0">
                <a:latin typeface="+mn-lt"/>
              </a:rPr>
              <a:t> in a statistical study is the entire group of individuals we want information about. </a:t>
            </a:r>
          </a:p>
          <a:p>
            <a:pPr eaLnBrk="1" hangingPunct="1">
              <a:defRPr/>
            </a:pPr>
            <a:endParaRPr lang="en-US" sz="2000" dirty="0">
              <a:latin typeface="+mn-lt"/>
            </a:endParaRPr>
          </a:p>
          <a:p>
            <a:pPr eaLnBrk="1" hangingPunct="1">
              <a:defRPr/>
            </a:pPr>
            <a:r>
              <a:rPr lang="en-US" sz="2000" dirty="0">
                <a:latin typeface="+mn-lt"/>
              </a:rPr>
              <a:t>A </a:t>
            </a:r>
            <a:r>
              <a:rPr lang="en-US" sz="2000" b="1" dirty="0">
                <a:latin typeface="+mn-lt"/>
              </a:rPr>
              <a:t>census</a:t>
            </a:r>
            <a:r>
              <a:rPr lang="en-US" sz="2000" dirty="0">
                <a:latin typeface="+mn-lt"/>
              </a:rPr>
              <a:t> collects data from every individual in the population.</a:t>
            </a:r>
          </a:p>
          <a:p>
            <a:pPr eaLnBrk="1" hangingPunct="1">
              <a:defRPr/>
            </a:pPr>
            <a:endParaRPr lang="en-US" sz="2000" dirty="0">
              <a:latin typeface="+mn-lt"/>
            </a:endParaRPr>
          </a:p>
          <a:p>
            <a:pPr eaLnBrk="1" hangingPunct="1">
              <a:defRPr/>
            </a:pPr>
            <a:r>
              <a:rPr lang="en-US" sz="2000" dirty="0">
                <a:latin typeface="+mn-lt"/>
              </a:rPr>
              <a:t>A </a:t>
            </a:r>
            <a:r>
              <a:rPr lang="en-US" sz="2000" b="1" dirty="0">
                <a:latin typeface="+mn-lt"/>
              </a:rPr>
              <a:t>sample</a:t>
            </a:r>
            <a:r>
              <a:rPr lang="en-US" sz="2000" dirty="0">
                <a:latin typeface="+mn-lt"/>
              </a:rPr>
              <a:t> is a subset of individuals in the population from which we actually collect data.</a:t>
            </a:r>
          </a:p>
        </p:txBody>
      </p:sp>
      <p:sp>
        <p:nvSpPr>
          <p:cNvPr id="6" name="Rounded Rectangle 7">
            <a:extLst>
              <a:ext uri="{FF2B5EF4-FFF2-40B4-BE49-F238E27FC236}">
                <a16:creationId xmlns:a16="http://schemas.microsoft.com/office/drawing/2014/main" id="{FD76A776-9F72-4F05-9053-DE7F94C6E9AA}"/>
              </a:ext>
            </a:extLst>
          </p:cNvPr>
          <p:cNvSpPr>
            <a:spLocks noChangeArrowheads="1"/>
          </p:cNvSpPr>
          <p:nvPr/>
        </p:nvSpPr>
        <p:spPr bwMode="auto">
          <a:xfrm>
            <a:off x="852488" y="3821113"/>
            <a:ext cx="3436937" cy="2168525"/>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lstStyle/>
          <a:p>
            <a:pPr fontAlgn="auto">
              <a:spcBef>
                <a:spcPts val="0"/>
              </a:spcBef>
              <a:spcAft>
                <a:spcPts val="0"/>
              </a:spcAft>
              <a:defRPr/>
            </a:pPr>
            <a:r>
              <a:rPr lang="en-US" sz="2400" b="1" dirty="0">
                <a:solidFill>
                  <a:srgbClr val="000000"/>
                </a:solidFill>
                <a:latin typeface="+mn-lt"/>
                <a:ea typeface="+mn-ea"/>
                <a:cs typeface="Arial"/>
              </a:rPr>
              <a:t>Population</a:t>
            </a:r>
          </a:p>
        </p:txBody>
      </p:sp>
      <p:sp>
        <p:nvSpPr>
          <p:cNvPr id="7" name="Oval 6">
            <a:extLst>
              <a:ext uri="{FF2B5EF4-FFF2-40B4-BE49-F238E27FC236}">
                <a16:creationId xmlns:a16="http://schemas.microsoft.com/office/drawing/2014/main" id="{E8BDE87A-D089-4520-8F1D-1ED4C13C1300}"/>
              </a:ext>
            </a:extLst>
          </p:cNvPr>
          <p:cNvSpPr>
            <a:spLocks noChangeArrowheads="1"/>
          </p:cNvSpPr>
          <p:nvPr/>
        </p:nvSpPr>
        <p:spPr bwMode="auto">
          <a:xfrm>
            <a:off x="2136775" y="4344988"/>
            <a:ext cx="2098675" cy="1181100"/>
          </a:xfrm>
          <a:prstGeom prst="ellipse">
            <a:avLst/>
          </a:prstGeom>
          <a:gradFill rotWithShape="1">
            <a:gsLst>
              <a:gs pos="0">
                <a:srgbClr val="BCCCEA"/>
              </a:gs>
              <a:gs pos="100000">
                <a:srgbClr val="798DAF"/>
              </a:gs>
            </a:gsLst>
            <a:lin ang="5400000"/>
          </a:gradFill>
          <a:ln w="9525">
            <a:solidFill>
              <a:srgbClr val="7B8BA6"/>
            </a:solidFill>
            <a:round/>
            <a:headEnd/>
            <a:tailEnd/>
          </a:ln>
          <a:effectLst>
            <a:outerShdw blurRad="40000" dist="23000" dir="5400000" rotWithShape="0">
              <a:srgbClr val="808080">
                <a:alpha val="34999"/>
              </a:srgbClr>
            </a:outerShdw>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000000"/>
                </a:solidFill>
                <a:cs typeface="Arial" charset="0"/>
              </a:rPr>
              <a:t>Sample</a:t>
            </a:r>
            <a:endParaRPr lang="en-US" sz="2800" b="1" dirty="0">
              <a:solidFill>
                <a:srgbClr val="000000"/>
              </a:solidFill>
              <a:cs typeface="Arial" charset="0"/>
            </a:endParaRPr>
          </a:p>
        </p:txBody>
      </p:sp>
      <p:sp>
        <p:nvSpPr>
          <p:cNvPr id="8" name="Curved Down Arrow 9">
            <a:extLst>
              <a:ext uri="{FF2B5EF4-FFF2-40B4-BE49-F238E27FC236}">
                <a16:creationId xmlns:a16="http://schemas.microsoft.com/office/drawing/2014/main" id="{F2A2E25B-343B-4937-ADE3-A3D91B4E7243}"/>
              </a:ext>
            </a:extLst>
          </p:cNvPr>
          <p:cNvSpPr>
            <a:spLocks noChangeArrowheads="1"/>
          </p:cNvSpPr>
          <p:nvPr/>
        </p:nvSpPr>
        <p:spPr bwMode="auto">
          <a:xfrm rot="20625499">
            <a:off x="3611564" y="3777245"/>
            <a:ext cx="2486025" cy="585787"/>
          </a:xfrm>
          <a:prstGeom prst="curvedDownArrow">
            <a:avLst>
              <a:gd name="adj1" fmla="val 25031"/>
              <a:gd name="adj2" fmla="val 63094"/>
              <a:gd name="adj3" fmla="val 31713"/>
            </a:avLst>
          </a:prstGeom>
          <a:gradFill rotWithShape="1">
            <a:gsLst>
              <a:gs pos="0">
                <a:srgbClr val="A1B3FB"/>
              </a:gs>
              <a:gs pos="100000">
                <a:srgbClr val="3B60BB"/>
              </a:gs>
            </a:gsLst>
            <a:lin ang="5400000"/>
          </a:gradFill>
          <a:ln w="9525">
            <a:solidFill>
              <a:srgbClr val="4663A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latin typeface="+mn-lt"/>
              <a:ea typeface="+mn-ea"/>
              <a:cs typeface="Arial"/>
            </a:endParaRPr>
          </a:p>
        </p:txBody>
      </p:sp>
      <p:sp>
        <p:nvSpPr>
          <p:cNvPr id="9" name="TextBox 8">
            <a:extLst>
              <a:ext uri="{FF2B5EF4-FFF2-40B4-BE49-F238E27FC236}">
                <a16:creationId xmlns:a16="http://schemas.microsoft.com/office/drawing/2014/main" id="{7624B39B-8922-4594-BA22-7936E65BD73D}"/>
              </a:ext>
            </a:extLst>
          </p:cNvPr>
          <p:cNvSpPr txBox="1">
            <a:spLocks noChangeArrowheads="1"/>
          </p:cNvSpPr>
          <p:nvPr/>
        </p:nvSpPr>
        <p:spPr bwMode="auto">
          <a:xfrm>
            <a:off x="4973638" y="3990975"/>
            <a:ext cx="308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cs typeface="Arial" panose="020B0604020202020204" pitchFamily="34" charset="0"/>
              </a:rPr>
              <a:t>Collect data </a:t>
            </a:r>
            <a:r>
              <a:rPr lang="en-US" altLang="en-US" sz="2000" dirty="0">
                <a:cs typeface="Arial" panose="020B0604020202020204" pitchFamily="34" charset="0"/>
              </a:rPr>
              <a:t>from a representative </a:t>
            </a:r>
            <a:r>
              <a:rPr lang="en-US" altLang="en-US" sz="2000" b="1" dirty="0">
                <a:cs typeface="Arial" panose="020B0604020202020204" pitchFamily="34" charset="0"/>
              </a:rPr>
              <a:t>sample</a:t>
            </a:r>
            <a:r>
              <a:rPr lang="en-US" altLang="en-US" sz="2000" dirty="0">
                <a:cs typeface="Arial" panose="020B0604020202020204" pitchFamily="34" charset="0"/>
              </a:rPr>
              <a:t>...</a:t>
            </a:r>
          </a:p>
        </p:txBody>
      </p:sp>
      <p:sp>
        <p:nvSpPr>
          <p:cNvPr id="10" name="TextBox 9">
            <a:extLst>
              <a:ext uri="{FF2B5EF4-FFF2-40B4-BE49-F238E27FC236}">
                <a16:creationId xmlns:a16="http://schemas.microsoft.com/office/drawing/2014/main" id="{0209BD07-897C-410B-80D4-94AFBDFA32E2}"/>
              </a:ext>
            </a:extLst>
          </p:cNvPr>
          <p:cNvSpPr txBox="1">
            <a:spLocks noChangeArrowheads="1"/>
          </p:cNvSpPr>
          <p:nvPr/>
        </p:nvSpPr>
        <p:spPr bwMode="auto">
          <a:xfrm>
            <a:off x="5466198" y="4986785"/>
            <a:ext cx="2925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cs typeface="Arial" panose="020B0604020202020204" pitchFamily="34" charset="0"/>
              </a:rPr>
              <a:t>Make an </a:t>
            </a:r>
            <a:r>
              <a:rPr lang="en-US" altLang="en-US" sz="2000" b="1" dirty="0">
                <a:cs typeface="Arial" panose="020B0604020202020204" pitchFamily="34" charset="0"/>
              </a:rPr>
              <a:t>inference </a:t>
            </a:r>
            <a:r>
              <a:rPr lang="en-US" altLang="en-US" sz="2000" dirty="0">
                <a:cs typeface="Arial" panose="020B0604020202020204" pitchFamily="34" charset="0"/>
              </a:rPr>
              <a:t>about the </a:t>
            </a:r>
            <a:r>
              <a:rPr lang="en-US" altLang="en-US" sz="2000" b="1" dirty="0">
                <a:cs typeface="Arial" panose="020B0604020202020204" pitchFamily="34" charset="0"/>
              </a:rPr>
              <a:t>population</a:t>
            </a:r>
            <a:r>
              <a:rPr lang="en-US" altLang="en-US" sz="2000" dirty="0">
                <a:cs typeface="Arial" panose="020B0604020202020204" pitchFamily="34" charset="0"/>
              </a:rPr>
              <a:t>.</a:t>
            </a:r>
          </a:p>
        </p:txBody>
      </p:sp>
      <p:sp>
        <p:nvSpPr>
          <p:cNvPr id="11" name="Curved Down Arrow 12">
            <a:extLst>
              <a:ext uri="{FF2B5EF4-FFF2-40B4-BE49-F238E27FC236}">
                <a16:creationId xmlns:a16="http://schemas.microsoft.com/office/drawing/2014/main" id="{5E602F70-9E4B-476B-8ABC-BD3B476DD4D9}"/>
              </a:ext>
            </a:extLst>
          </p:cNvPr>
          <p:cNvSpPr>
            <a:spLocks noChangeArrowheads="1"/>
          </p:cNvSpPr>
          <p:nvPr/>
        </p:nvSpPr>
        <p:spPr bwMode="auto">
          <a:xfrm rot="10500782">
            <a:off x="3346026" y="5728495"/>
            <a:ext cx="2451948" cy="522287"/>
          </a:xfrm>
          <a:prstGeom prst="curvedDownArrow">
            <a:avLst>
              <a:gd name="adj1" fmla="val 24984"/>
              <a:gd name="adj2" fmla="val 49994"/>
              <a:gd name="adj3" fmla="val 25000"/>
            </a:avLst>
          </a:prstGeom>
          <a:gradFill rotWithShape="1">
            <a:gsLst>
              <a:gs pos="0">
                <a:srgbClr val="A1B3FB"/>
              </a:gs>
              <a:gs pos="100000">
                <a:srgbClr val="3B60BB"/>
              </a:gs>
            </a:gsLst>
            <a:lin ang="5400000"/>
          </a:gradFill>
          <a:ln w="9525">
            <a:solidFill>
              <a:srgbClr val="4663A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latin typeface="+mn-lt"/>
              <a:ea typeface="+mn-ea"/>
              <a:cs typeface="Arial"/>
            </a:endParaRPr>
          </a:p>
        </p:txBody>
      </p:sp>
    </p:spTree>
    <p:extLst>
      <p:ext uri="{BB962C8B-B14F-4D97-AF65-F5344CB8AC3E}">
        <p14:creationId xmlns:p14="http://schemas.microsoft.com/office/powerpoint/2010/main" val="3937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Experiments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Describe</a:t>
            </a:r>
            <a:r>
              <a:rPr lang="en-US" sz="2000" dirty="0"/>
              <a:t> how to randomly assign treatments in an experiment using slips of paper, technology, or a table of random digits.</a:t>
            </a:r>
          </a:p>
          <a:p>
            <a:pPr>
              <a:lnSpc>
                <a:spcPct val="120000"/>
              </a:lnSpc>
              <a:spcBef>
                <a:spcPts val="600"/>
              </a:spcBef>
            </a:pPr>
            <a:r>
              <a:rPr lang="en-US" sz="2000" cap="all" dirty="0"/>
              <a:t>Explain</a:t>
            </a:r>
            <a:r>
              <a:rPr lang="en-US" sz="2000" dirty="0"/>
              <a:t> the purpose of comparison, random assignment, control, and replication in an experiment.</a:t>
            </a:r>
          </a:p>
          <a:p>
            <a:pPr>
              <a:lnSpc>
                <a:spcPct val="120000"/>
              </a:lnSpc>
              <a:spcBef>
                <a:spcPts val="600"/>
              </a:spcBef>
            </a:pPr>
            <a:r>
              <a:rPr lang="en-US" sz="2000" cap="all" dirty="0"/>
              <a:t>Describe</a:t>
            </a:r>
            <a:r>
              <a:rPr lang="en-US" sz="2000" dirty="0"/>
              <a:t> a completely randomized design for an experiment.</a:t>
            </a:r>
          </a:p>
          <a:p>
            <a:pPr>
              <a:lnSpc>
                <a:spcPct val="120000"/>
              </a:lnSpc>
              <a:spcBef>
                <a:spcPts val="600"/>
              </a:spcBef>
            </a:pPr>
            <a:r>
              <a:rPr lang="en-US" sz="2000" cap="all" dirty="0"/>
              <a:t>Describe</a:t>
            </a:r>
            <a:r>
              <a:rPr lang="en-US" sz="2000" dirty="0"/>
              <a:t> a randomized block design and a matched pairs design for an experiment and </a:t>
            </a:r>
            <a:r>
              <a:rPr lang="en-US" sz="2000" cap="all" dirty="0"/>
              <a:t>explain</a:t>
            </a:r>
            <a:r>
              <a:rPr lang="en-US" sz="2000" dirty="0"/>
              <a:t> the purpose of blocking in an experiment.</a:t>
            </a:r>
          </a:p>
        </p:txBody>
      </p:sp>
    </p:spTree>
    <p:extLst>
      <p:ext uri="{BB962C8B-B14F-4D97-AF65-F5344CB8AC3E}">
        <p14:creationId xmlns:p14="http://schemas.microsoft.com/office/powerpoint/2010/main" val="1340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4" name="Rectangle 3">
            <a:extLst>
              <a:ext uri="{FF2B5EF4-FFF2-40B4-BE49-F238E27FC236}">
                <a16:creationId xmlns:a16="http://schemas.microsoft.com/office/drawing/2014/main" id="{17CAF0E0-073C-4949-8F1D-8F8D3D545F40}"/>
              </a:ext>
            </a:extLst>
          </p:cNvPr>
          <p:cNvSpPr/>
          <p:nvPr/>
        </p:nvSpPr>
        <p:spPr>
          <a:xfrm>
            <a:off x="628650" y="1658179"/>
            <a:ext cx="5597979" cy="400110"/>
          </a:xfrm>
          <a:prstGeom prst="rect">
            <a:avLst/>
          </a:prstGeom>
          <a:solidFill>
            <a:schemeClr val="accent2">
              <a:lumMod val="20000"/>
              <a:lumOff val="80000"/>
            </a:schemeClr>
          </a:solid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Sample surveys are one kind of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observational study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D5F3A0D3-967B-4F31-A89A-843E90350BB2}"/>
              </a:ext>
            </a:extLst>
          </p:cNvPr>
          <p:cNvSpPr/>
          <p:nvPr/>
        </p:nvSpPr>
        <p:spPr>
          <a:xfrm>
            <a:off x="1951536" y="2888969"/>
            <a:ext cx="5240927" cy="646331"/>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Observational studies that examine existing data for a sample of individuals are called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retrospective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Rectangle 6">
            <a:extLst>
              <a:ext uri="{FF2B5EF4-FFF2-40B4-BE49-F238E27FC236}">
                <a16:creationId xmlns:a16="http://schemas.microsoft.com/office/drawing/2014/main" id="{7484AD19-4275-4BBB-84BD-B41550E799A8}"/>
              </a:ext>
            </a:extLst>
          </p:cNvPr>
          <p:cNvSpPr/>
          <p:nvPr/>
        </p:nvSpPr>
        <p:spPr>
          <a:xfrm>
            <a:off x="3413760" y="4294120"/>
            <a:ext cx="5101590" cy="646331"/>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Observational studies that track individuals into the future are called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prospective.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4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taking a vitamin D supplement good for you? Hundreds of observational studies have looked at the relationship between vitamin D concentration in a person’s blood and various health outcomes.</a:t>
            </a:r>
          </a:p>
        </p:txBody>
      </p:sp>
      <p:sp>
        <p:nvSpPr>
          <p:cNvPr id="5" name="Rectangle 4">
            <a:extLst>
              <a:ext uri="{FF2B5EF4-FFF2-40B4-BE49-F238E27FC236}">
                <a16:creationId xmlns:a16="http://schemas.microsoft.com/office/drawing/2014/main" id="{07C06D91-DB27-481C-AAD7-5197AB8B0918}"/>
              </a:ext>
            </a:extLst>
          </p:cNvPr>
          <p:cNvSpPr/>
          <p:nvPr/>
        </p:nvSpPr>
        <p:spPr>
          <a:xfrm>
            <a:off x="628650" y="5159130"/>
            <a:ext cx="7886700"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Unfortunately, it is very difficult to show that taking vitamin D </a:t>
            </a:r>
            <a:r>
              <a:rPr kumimoji="0" lang="en-US" sz="2000" b="0" i="1" u="none" strike="noStrike" kern="1200" cap="none" spc="0" normalizeH="0" baseline="0" noProof="0" dirty="0">
                <a:ln>
                  <a:noFill/>
                </a:ln>
                <a:solidFill>
                  <a:prstClr val="black"/>
                </a:solidFill>
                <a:effectLst/>
                <a:uLnTx/>
                <a:uFillTx/>
                <a:latin typeface="ElectraLTStd-Cursive"/>
                <a:ea typeface="+mn-ea"/>
                <a:cs typeface="+mn-cs"/>
              </a:rPr>
              <a:t>causes </a:t>
            </a:r>
            <a:r>
              <a:rPr kumimoji="0" lang="en-US" sz="2000" b="0" i="0" u="none" strike="noStrike" kern="1200" cap="none" spc="0" normalizeH="0" baseline="0" noProof="0" dirty="0">
                <a:ln>
                  <a:noFill/>
                </a:ln>
                <a:solidFill>
                  <a:prstClr val="black"/>
                </a:solidFill>
                <a:effectLst/>
                <a:uLnTx/>
                <a:uFillTx/>
                <a:latin typeface="ElectraLTStd-Regular"/>
                <a:ea typeface="+mn-ea"/>
                <a:cs typeface="+mn-cs"/>
              </a:rPr>
              <a:t>a lower risk of diabetes using an observational study.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DA61DAC-31A2-49B6-94CF-AB70160EE653}"/>
              </a:ext>
            </a:extLst>
          </p:cNvPr>
          <p:cNvSpPr txBox="1">
            <a:spLocks noChangeArrowheads="1"/>
          </p:cNvSpPr>
          <p:nvPr/>
        </p:nvSpPr>
        <p:spPr bwMode="auto">
          <a:xfrm>
            <a:off x="628650" y="2636475"/>
            <a:ext cx="7886700" cy="224676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An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observational study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observes individuals and measures variables of interest but does not attempt to influence the responses.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response variable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measures an outcome of a study.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An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explanatory variable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may help explain or predict changes in a response variable.</a:t>
            </a:r>
          </a:p>
        </p:txBody>
      </p:sp>
    </p:spTree>
    <p:extLst>
      <p:ext uri="{BB962C8B-B14F-4D97-AF65-F5344CB8AC3E}">
        <p14:creationId xmlns:p14="http://schemas.microsoft.com/office/powerpoint/2010/main" val="35588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fade">
                                      <p:cBhvr>
                                        <p:cTn id="20" dur="500"/>
                                        <p:tgtEl>
                                          <p:spTgt spid="1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taking a vitamin D supplement good for you? Hundreds of observational studies have looked at the relationship between vitamin D concentration in a person’s blood and various health outcomes.</a:t>
            </a:r>
          </a:p>
        </p:txBody>
      </p:sp>
      <p:pic>
        <p:nvPicPr>
          <p:cNvPr id="7" name="Picture 6">
            <a:extLst>
              <a:ext uri="{FF2B5EF4-FFF2-40B4-BE49-F238E27FC236}">
                <a16:creationId xmlns:a16="http://schemas.microsoft.com/office/drawing/2014/main" id="{E2EB6E3F-0F7C-41F7-8A85-ED5A07E92A32}"/>
              </a:ext>
            </a:extLst>
          </p:cNvPr>
          <p:cNvPicPr>
            <a:picLocks noChangeAspect="1"/>
          </p:cNvPicPr>
          <p:nvPr/>
        </p:nvPicPr>
        <p:blipFill>
          <a:blip r:embed="rId2"/>
          <a:stretch>
            <a:fillRect/>
          </a:stretch>
        </p:blipFill>
        <p:spPr>
          <a:xfrm>
            <a:off x="1605863" y="2987081"/>
            <a:ext cx="2440290" cy="2040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id="{B8E96BBE-4431-4888-BF52-C0DB07A8EB2C}"/>
              </a:ext>
            </a:extLst>
          </p:cNvPr>
          <p:cNvSpPr/>
          <p:nvPr/>
        </p:nvSpPr>
        <p:spPr>
          <a:xfrm rot="15807034">
            <a:off x="532525" y="4389689"/>
            <a:ext cx="1734770"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Tatiana Popova/Shutterstock.com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8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taking a vitamin D supplement good for you? Hundreds of observational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studies have looked at the relationship between vitamin D concentration in a person’s blood and various health outcomes.</a:t>
            </a:r>
          </a:p>
        </p:txBody>
      </p:sp>
      <p:pic>
        <p:nvPicPr>
          <p:cNvPr id="6" name="Picture 5">
            <a:extLst>
              <a:ext uri="{FF2B5EF4-FFF2-40B4-BE49-F238E27FC236}">
                <a16:creationId xmlns:a16="http://schemas.microsoft.com/office/drawing/2014/main" id="{D10720DC-424A-4A5B-974A-16B2C8313D2A}"/>
              </a:ext>
            </a:extLst>
          </p:cNvPr>
          <p:cNvPicPr>
            <a:picLocks noChangeAspect="1"/>
          </p:cNvPicPr>
          <p:nvPr/>
        </p:nvPicPr>
        <p:blipFill>
          <a:blip r:embed="rId2"/>
          <a:stretch>
            <a:fillRect/>
          </a:stretch>
        </p:blipFill>
        <p:spPr>
          <a:xfrm>
            <a:off x="628650" y="2625654"/>
            <a:ext cx="7915735" cy="1881421"/>
          </a:xfrm>
          <a:prstGeom prst="rect">
            <a:avLst/>
          </a:prstGeom>
        </p:spPr>
      </p:pic>
      <p:sp>
        <p:nvSpPr>
          <p:cNvPr id="8" name="TextBox 7">
            <a:extLst>
              <a:ext uri="{FF2B5EF4-FFF2-40B4-BE49-F238E27FC236}">
                <a16:creationId xmlns:a16="http://schemas.microsoft.com/office/drawing/2014/main" id="{C66761D8-C719-4862-B161-FB5F3A907A11}"/>
              </a:ext>
            </a:extLst>
          </p:cNvPr>
          <p:cNvSpPr txBox="1">
            <a:spLocks noChangeArrowheads="1"/>
          </p:cNvSpPr>
          <p:nvPr/>
        </p:nvSpPr>
        <p:spPr bwMode="auto">
          <a:xfrm>
            <a:off x="3103314" y="4715964"/>
            <a:ext cx="5426553"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Confounding</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occurs when two variables are associated in such a way that their effects on a response variable cannot be distinguished from each other.</a:t>
            </a:r>
          </a:p>
        </p:txBody>
      </p:sp>
    </p:spTree>
    <p:extLst>
      <p:ext uri="{BB962C8B-B14F-4D97-AF65-F5344CB8AC3E}">
        <p14:creationId xmlns:p14="http://schemas.microsoft.com/office/powerpoint/2010/main" val="31096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5" name="Rectangle 4">
            <a:extLst>
              <a:ext uri="{FF2B5EF4-FFF2-40B4-BE49-F238E27FC236}">
                <a16:creationId xmlns:a16="http://schemas.microsoft.com/office/drawing/2014/main" id="{D7AD5CDC-DBBA-41C2-9C46-B004924365C6}"/>
              </a:ext>
            </a:extLst>
          </p:cNvPr>
          <p:cNvSpPr/>
          <p:nvPr/>
        </p:nvSpPr>
        <p:spPr>
          <a:xfrm>
            <a:off x="628650" y="1344927"/>
            <a:ext cx="7886700" cy="193899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determine if taking vitamin D actually causes a reduction in diabetes risk, researchers in Norway performed an experiment. The researchers randomly assigned 500 people with pre-diabetes to either take a high dose of vitamin D or to take a placebo—a pill that looked exactly like the vitamin D supplement but contained no active ingredient. After 5 years, about 40% of the people in each group were diagnosed with diabetes.</a:t>
            </a:r>
          </a:p>
        </p:txBody>
      </p:sp>
      <p:pic>
        <p:nvPicPr>
          <p:cNvPr id="7" name="Picture 6">
            <a:extLst>
              <a:ext uri="{FF2B5EF4-FFF2-40B4-BE49-F238E27FC236}">
                <a16:creationId xmlns:a16="http://schemas.microsoft.com/office/drawing/2014/main" id="{14B427BE-7B42-4164-AD1B-FECF26C04BBA}"/>
              </a:ext>
            </a:extLst>
          </p:cNvPr>
          <p:cNvPicPr>
            <a:picLocks noChangeAspect="1"/>
          </p:cNvPicPr>
          <p:nvPr/>
        </p:nvPicPr>
        <p:blipFill>
          <a:blip r:embed="rId2"/>
          <a:stretch>
            <a:fillRect/>
          </a:stretch>
        </p:blipFill>
        <p:spPr>
          <a:xfrm>
            <a:off x="1234927" y="3703073"/>
            <a:ext cx="2440290" cy="2040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BAA2823C-D9E2-4636-99B0-424B9BC52CD7}"/>
              </a:ext>
            </a:extLst>
          </p:cNvPr>
          <p:cNvSpPr/>
          <p:nvPr/>
        </p:nvSpPr>
        <p:spPr>
          <a:xfrm rot="15807034">
            <a:off x="161589" y="5105681"/>
            <a:ext cx="1734770"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Tatiana Popova/Shutterstock.com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4" name="TextBox 3">
            <a:extLst>
              <a:ext uri="{FF2B5EF4-FFF2-40B4-BE49-F238E27FC236}">
                <a16:creationId xmlns:a16="http://schemas.microsoft.com/office/drawing/2014/main" id="{EF0724A8-83E6-48C2-9072-FC967253AB92}"/>
              </a:ext>
            </a:extLst>
          </p:cNvPr>
          <p:cNvSpPr txBox="1">
            <a:spLocks noChangeArrowheads="1"/>
          </p:cNvSpPr>
          <p:nvPr/>
        </p:nvSpPr>
        <p:spPr bwMode="auto">
          <a:xfrm>
            <a:off x="1059970" y="3637851"/>
            <a:ext cx="427115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An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experiment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deliberately imposes some treatment on individuals to measure their responses.</a:t>
            </a:r>
          </a:p>
        </p:txBody>
      </p:sp>
      <p:sp>
        <p:nvSpPr>
          <p:cNvPr id="5" name="Rectangle 4">
            <a:extLst>
              <a:ext uri="{FF2B5EF4-FFF2-40B4-BE49-F238E27FC236}">
                <a16:creationId xmlns:a16="http://schemas.microsoft.com/office/drawing/2014/main" id="{D7AD5CDC-DBBA-41C2-9C46-B004924365C6}"/>
              </a:ext>
            </a:extLst>
          </p:cNvPr>
          <p:cNvSpPr/>
          <p:nvPr/>
        </p:nvSpPr>
        <p:spPr>
          <a:xfrm>
            <a:off x="628650" y="1344927"/>
            <a:ext cx="7886700" cy="193899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determine if taking vitamin D actually causes a reduction in diabetes risk, researchers in Norway performed an experiment. The researchers randomly assigned 500 people with pre-diabetes to either take a high dose of vitamin D or to take a placebo—a pill that looked exactly like the vitamin D supplement but contained no active ingredient. After 5 years, about 40% of the people in each group were diagnosed with diabetes.</a:t>
            </a:r>
          </a:p>
        </p:txBody>
      </p:sp>
      <p:sp>
        <p:nvSpPr>
          <p:cNvPr id="6" name="TextBox 5">
            <a:extLst>
              <a:ext uri="{FF2B5EF4-FFF2-40B4-BE49-F238E27FC236}">
                <a16:creationId xmlns:a16="http://schemas.microsoft.com/office/drawing/2014/main" id="{6C67C542-D157-4BB1-82CF-88F3DB3C4540}"/>
              </a:ext>
            </a:extLst>
          </p:cNvPr>
          <p:cNvSpPr txBox="1">
            <a:spLocks noChangeArrowheads="1"/>
          </p:cNvSpPr>
          <p:nvPr/>
        </p:nvSpPr>
        <p:spPr bwMode="auto">
          <a:xfrm>
            <a:off x="3826174" y="4912266"/>
            <a:ext cx="427115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placebo</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is a treatment that has no active ingredient, but is otherwise like other treatments.</a:t>
            </a:r>
          </a:p>
        </p:txBody>
      </p:sp>
    </p:spTree>
    <p:extLst>
      <p:ext uri="{BB962C8B-B14F-4D97-AF65-F5344CB8AC3E}">
        <p14:creationId xmlns:p14="http://schemas.microsoft.com/office/powerpoint/2010/main" val="295697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7" name="Rectangle 6">
            <a:extLst>
              <a:ext uri="{FF2B5EF4-FFF2-40B4-BE49-F238E27FC236}">
                <a16:creationId xmlns:a16="http://schemas.microsoft.com/office/drawing/2014/main" id="{2E174AFB-9787-4A90-BB2D-898BDFDB7FA3}"/>
              </a:ext>
            </a:extLst>
          </p:cNvPr>
          <p:cNvSpPr/>
          <p:nvPr/>
        </p:nvSpPr>
        <p:spPr>
          <a:xfrm>
            <a:off x="628650" y="1401963"/>
            <a:ext cx="7886700"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An experiment is a statistical study in which we actually do something (a treatment) to people, animals, or objects (the experimental units or subjects) to observe the response.</a:t>
            </a:r>
          </a:p>
        </p:txBody>
      </p:sp>
      <p:sp>
        <p:nvSpPr>
          <p:cNvPr id="4" name="TextBox 3">
            <a:extLst>
              <a:ext uri="{FF2B5EF4-FFF2-40B4-BE49-F238E27FC236}">
                <a16:creationId xmlns:a16="http://schemas.microsoft.com/office/drawing/2014/main" id="{6729A68D-655E-4D59-8BD5-953B8524B0FC}"/>
              </a:ext>
            </a:extLst>
          </p:cNvPr>
          <p:cNvSpPr txBox="1">
            <a:spLocks noChangeArrowheads="1"/>
          </p:cNvSpPr>
          <p:nvPr/>
        </p:nvSpPr>
        <p:spPr bwMode="auto">
          <a:xfrm>
            <a:off x="2936216" y="2522749"/>
            <a:ext cx="5119418"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 specific condition applied to the individuals in an experiment is called 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treatment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If an experiment has several explanatory variables, a treatment is a combination of specific values of these variables. </a:t>
            </a:r>
          </a:p>
        </p:txBody>
      </p:sp>
      <p:sp>
        <p:nvSpPr>
          <p:cNvPr id="5" name="TextBox 4">
            <a:extLst>
              <a:ext uri="{FF2B5EF4-FFF2-40B4-BE49-F238E27FC236}">
                <a16:creationId xmlns:a16="http://schemas.microsoft.com/office/drawing/2014/main" id="{F817D396-94A8-4C47-9FAF-F6702E9C1DB4}"/>
              </a:ext>
            </a:extLst>
          </p:cNvPr>
          <p:cNvSpPr txBox="1">
            <a:spLocks noChangeArrowheads="1"/>
          </p:cNvSpPr>
          <p:nvPr/>
        </p:nvSpPr>
        <p:spPr bwMode="auto">
          <a:xfrm>
            <a:off x="1140484" y="4354110"/>
            <a:ext cx="5484602"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An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experimental unit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is the object to which a treatment is randomly assigned. When the experimental units are human beings, they are often called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subjects</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t>
            </a:r>
          </a:p>
        </p:txBody>
      </p:sp>
    </p:spTree>
    <p:extLst>
      <p:ext uri="{BB962C8B-B14F-4D97-AF65-F5344CB8AC3E}">
        <p14:creationId xmlns:p14="http://schemas.microsoft.com/office/powerpoint/2010/main" val="12630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Malaria causes hundreds of thousands of deaths each year, with many of the victims being children. Will regularly screening children for the malaria parasite and treating those who test positive reduce the proportion of children who develop the disease? Researchers worked with children in 101 schools in Kenya, randomly assigning half of the schools to receive regular screenings and follow-up treatments and the remaining schools to receive no regular screening. Children at all 101 schools were tested for malaria at the end of the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Identify the treatments and the experimental units in this experiment</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 name="Rectangle 11">
            <a:extLst>
              <a:ext uri="{FF2B5EF4-FFF2-40B4-BE49-F238E27FC236}">
                <a16:creationId xmlns:a16="http://schemas.microsoft.com/office/drawing/2014/main" id="{C054B748-A15A-4147-B56A-9BBE549417EF}"/>
              </a:ext>
            </a:extLst>
          </p:cNvPr>
          <p:cNvSpPr/>
          <p:nvPr/>
        </p:nvSpPr>
        <p:spPr>
          <a:xfrm rot="15833611">
            <a:off x="1972787" y="5405350"/>
            <a:ext cx="1588791"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Alexander Joe/Getty Images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322F7FC-EC37-4B14-8D05-9C5CD5D0ABBE}"/>
              </a:ext>
            </a:extLst>
          </p:cNvPr>
          <p:cNvPicPr>
            <a:picLocks noChangeAspect="1"/>
          </p:cNvPicPr>
          <p:nvPr/>
        </p:nvPicPr>
        <p:blipFill>
          <a:blip r:embed="rId2"/>
          <a:stretch>
            <a:fillRect/>
          </a:stretch>
        </p:blipFill>
        <p:spPr>
          <a:xfrm>
            <a:off x="2989594" y="4472313"/>
            <a:ext cx="2554130" cy="17002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50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Malaria causes hundreds of thousands of deaths each year, with many of the victims being children. Will regularly screening children for the malaria parasite and treating those who test positive reduce the proportion of children who develop the disease? Researchers worked with children in 101 schools in Kenya, randomly assigning half of the schools to receive regular screenings and follow-up treatments and the remaining schools to receive no regular screening. Children at all 101 schools were tested for malaria at the end of the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Identify the treatments and the experimental units in this experiment</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Rectangle 2">
            <a:extLst>
              <a:ext uri="{FF2B5EF4-FFF2-40B4-BE49-F238E27FC236}">
                <a16:creationId xmlns:a16="http://schemas.microsoft.com/office/drawing/2014/main" id="{4A2E6962-80D3-402E-A189-6DB97A551893}"/>
              </a:ext>
            </a:extLst>
          </p:cNvPr>
          <p:cNvSpPr/>
          <p:nvPr/>
        </p:nvSpPr>
        <p:spPr>
          <a:xfrm>
            <a:off x="4374673" y="4553781"/>
            <a:ext cx="351095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Treatments: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457200" rtl="0" eaLnBrk="1" fontAlgn="auto" latinLnBrk="0" hangingPunct="1">
              <a:lnSpc>
                <a:spcPct val="100000"/>
              </a:lnSpc>
              <a:spcBef>
                <a:spcPts val="0"/>
              </a:spcBef>
              <a:spcAft>
                <a:spcPts val="0"/>
              </a:spcAft>
              <a:buClrTx/>
              <a:buSzTx/>
              <a:buFontTx/>
              <a:buAutoNum type="arabicParenBoth"/>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Regular screenings and follow-up treatments </a:t>
            </a:r>
          </a:p>
          <a:p>
            <a:pPr marL="457200" marR="0" lvl="0" indent="-457200" algn="l" defTabSz="457200" rtl="0" eaLnBrk="1" fontAlgn="auto" latinLnBrk="0" hangingPunct="1">
              <a:lnSpc>
                <a:spcPct val="100000"/>
              </a:lnSpc>
              <a:spcBef>
                <a:spcPts val="0"/>
              </a:spcBef>
              <a:spcAft>
                <a:spcPts val="0"/>
              </a:spcAft>
              <a:buClrTx/>
              <a:buSzTx/>
              <a:buFontTx/>
              <a:buAutoNum type="arabicParenBoth"/>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 regular screening </a:t>
            </a:r>
          </a:p>
        </p:txBody>
      </p:sp>
      <p:sp>
        <p:nvSpPr>
          <p:cNvPr id="8" name="Rectangle 7">
            <a:extLst>
              <a:ext uri="{FF2B5EF4-FFF2-40B4-BE49-F238E27FC236}">
                <a16:creationId xmlns:a16="http://schemas.microsoft.com/office/drawing/2014/main" id="{E9F3F715-8CFA-4010-8F37-DE2455295A69}"/>
              </a:ext>
            </a:extLst>
          </p:cNvPr>
          <p:cNvSpPr/>
          <p:nvPr/>
        </p:nvSpPr>
        <p:spPr>
          <a:xfrm>
            <a:off x="1301510" y="4553781"/>
            <a:ext cx="2976113"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Experimental units: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101 schools in Kenya</a:t>
            </a:r>
          </a:p>
        </p:txBody>
      </p:sp>
    </p:spTree>
    <p:extLst>
      <p:ext uri="{BB962C8B-B14F-4D97-AF65-F5344CB8AC3E}">
        <p14:creationId xmlns:p14="http://schemas.microsoft.com/office/powerpoint/2010/main" val="32520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Idea of a Sample Survey</a:t>
            </a:r>
          </a:p>
        </p:txBody>
      </p:sp>
      <p:sp>
        <p:nvSpPr>
          <p:cNvPr id="7" name="Rectangle 6">
            <a:extLst>
              <a:ext uri="{FF2B5EF4-FFF2-40B4-BE49-F238E27FC236}">
                <a16:creationId xmlns:a16="http://schemas.microsoft.com/office/drawing/2014/main" id="{2E174AFB-9787-4A90-BB2D-898BDFDB7FA3}"/>
              </a:ext>
            </a:extLst>
          </p:cNvPr>
          <p:cNvSpPr/>
          <p:nvPr/>
        </p:nvSpPr>
        <p:spPr>
          <a:xfrm>
            <a:off x="628650" y="1401963"/>
            <a:ext cx="7886700" cy="1015663"/>
          </a:xfrm>
          <a:prstGeom prst="rect">
            <a:avLst/>
          </a:prstGeom>
        </p:spPr>
        <p:txBody>
          <a:bodyPr wrap="square">
            <a:spAutoFit/>
          </a:bodyPr>
          <a:lstStyle/>
          <a:p>
            <a:r>
              <a:rPr lang="en-US" altLang="en-US" sz="2000" dirty="0">
                <a:solidFill>
                  <a:srgbClr val="000000"/>
                </a:solidFill>
                <a:ea typeface="ＭＳ Ｐゴシック" panose="020B0600070205080204" pitchFamily="34" charset="-128"/>
              </a:rPr>
              <a:t>We often draw conclusions about a whole population on the basis of a sample. Choosing a sample from a large, varied population is not that easy.</a:t>
            </a:r>
          </a:p>
        </p:txBody>
      </p:sp>
      <p:sp>
        <p:nvSpPr>
          <p:cNvPr id="8" name="TextBox 7">
            <a:extLst>
              <a:ext uri="{FF2B5EF4-FFF2-40B4-BE49-F238E27FC236}">
                <a16:creationId xmlns:a16="http://schemas.microsoft.com/office/drawing/2014/main" id="{79F87275-E5BF-4AA3-857F-AA8F8DF8A3F7}"/>
              </a:ext>
            </a:extLst>
          </p:cNvPr>
          <p:cNvSpPr txBox="1">
            <a:spLocks noChangeArrowheads="1"/>
          </p:cNvSpPr>
          <p:nvPr/>
        </p:nvSpPr>
        <p:spPr bwMode="auto">
          <a:xfrm>
            <a:off x="706287" y="2861262"/>
            <a:ext cx="7809063" cy="70788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 </a:t>
            </a:r>
            <a:r>
              <a:rPr lang="en-US" sz="2000" b="1" dirty="0">
                <a:latin typeface="+mn-lt"/>
              </a:rPr>
              <a:t>sample survey </a:t>
            </a:r>
            <a:r>
              <a:rPr lang="en-US" sz="2000" dirty="0">
                <a:latin typeface="+mn-lt"/>
              </a:rPr>
              <a:t>is a study that collects data from a sample that is chosen to represent a specific population.</a:t>
            </a:r>
          </a:p>
        </p:txBody>
      </p:sp>
      <p:grpSp>
        <p:nvGrpSpPr>
          <p:cNvPr id="9" name="Group 8">
            <a:extLst>
              <a:ext uri="{FF2B5EF4-FFF2-40B4-BE49-F238E27FC236}">
                <a16:creationId xmlns:a16="http://schemas.microsoft.com/office/drawing/2014/main" id="{78EBA94E-57ED-4B3A-95D4-F638737161D2}"/>
              </a:ext>
            </a:extLst>
          </p:cNvPr>
          <p:cNvGrpSpPr/>
          <p:nvPr/>
        </p:nvGrpSpPr>
        <p:grpSpPr>
          <a:xfrm>
            <a:off x="1000664" y="4199025"/>
            <a:ext cx="7142671" cy="1537539"/>
            <a:chOff x="843992" y="3040018"/>
            <a:chExt cx="7142671" cy="2047931"/>
          </a:xfrm>
        </p:grpSpPr>
        <p:sp>
          <p:nvSpPr>
            <p:cNvPr id="10" name="TextBox 9">
              <a:extLst>
                <a:ext uri="{FF2B5EF4-FFF2-40B4-BE49-F238E27FC236}">
                  <a16:creationId xmlns:a16="http://schemas.microsoft.com/office/drawing/2014/main" id="{69EDC4C1-51E0-4939-83F1-DEB953761939}"/>
                </a:ext>
              </a:extLst>
            </p:cNvPr>
            <p:cNvSpPr txBox="1"/>
            <p:nvPr/>
          </p:nvSpPr>
          <p:spPr>
            <a:xfrm>
              <a:off x="843992" y="3040018"/>
              <a:ext cx="7142671" cy="47964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Planning a Sample Survey</a:t>
              </a:r>
            </a:p>
          </p:txBody>
        </p:sp>
        <p:sp>
          <p:nvSpPr>
            <p:cNvPr id="11" name="TextBox 10">
              <a:extLst>
                <a:ext uri="{FF2B5EF4-FFF2-40B4-BE49-F238E27FC236}">
                  <a16:creationId xmlns:a16="http://schemas.microsoft.com/office/drawing/2014/main" id="{5FA07377-5851-4DB1-A391-68ECF32547DD}"/>
                </a:ext>
              </a:extLst>
            </p:cNvPr>
            <p:cNvSpPr txBox="1"/>
            <p:nvPr/>
          </p:nvSpPr>
          <p:spPr>
            <a:xfrm>
              <a:off x="843992" y="3519657"/>
              <a:ext cx="7142671" cy="1568292"/>
            </a:xfrm>
            <a:prstGeom prst="rect">
              <a:avLst/>
            </a:prstGeom>
            <a:noFill/>
            <a:ln>
              <a:solidFill>
                <a:schemeClr val="tx1"/>
              </a:solidFill>
            </a:ln>
          </p:spPr>
          <p:txBody>
            <a:bodyPr wrap="square" rtlCol="0">
              <a:noAutofit/>
            </a:bodyPr>
            <a:lstStyle/>
            <a:p>
              <a:pPr marL="457200" indent="-457200" fontAlgn="auto">
                <a:spcBef>
                  <a:spcPts val="0"/>
                </a:spcBef>
                <a:spcAft>
                  <a:spcPts val="0"/>
                </a:spcAft>
                <a:buFontTx/>
                <a:buAutoNum type="arabicPeriod"/>
                <a:defRPr/>
              </a:pPr>
              <a:r>
                <a:rPr lang="en-US" sz="2000" dirty="0">
                  <a:solidFill>
                    <a:srgbClr val="000000"/>
                  </a:solidFill>
                </a:rPr>
                <a:t>Decide </a:t>
              </a:r>
              <a:r>
                <a:rPr lang="en-US" sz="2000" i="1" dirty="0">
                  <a:solidFill>
                    <a:srgbClr val="000000"/>
                  </a:solidFill>
                </a:rPr>
                <a:t>what population </a:t>
              </a:r>
              <a:r>
                <a:rPr lang="en-US" sz="2000" dirty="0">
                  <a:solidFill>
                    <a:srgbClr val="000000"/>
                  </a:solidFill>
                </a:rPr>
                <a:t>we want to describe.</a:t>
              </a:r>
            </a:p>
            <a:p>
              <a:pPr marL="457200" indent="-457200" fontAlgn="auto">
                <a:spcBef>
                  <a:spcPts val="0"/>
                </a:spcBef>
                <a:spcAft>
                  <a:spcPts val="0"/>
                </a:spcAft>
                <a:buFontTx/>
                <a:buAutoNum type="arabicPeriod"/>
                <a:defRPr/>
              </a:pPr>
              <a:r>
                <a:rPr lang="en-US" sz="2000" dirty="0">
                  <a:solidFill>
                    <a:srgbClr val="000000"/>
                  </a:solidFill>
                </a:rPr>
                <a:t>Decide </a:t>
              </a:r>
              <a:r>
                <a:rPr lang="en-US" sz="2000" i="1" dirty="0">
                  <a:solidFill>
                    <a:srgbClr val="000000"/>
                  </a:solidFill>
                </a:rPr>
                <a:t>what we want to measure</a:t>
              </a:r>
              <a:r>
                <a:rPr lang="en-US" sz="2000" dirty="0">
                  <a:solidFill>
                    <a:srgbClr val="000000"/>
                  </a:solidFill>
                </a:rPr>
                <a:t>.</a:t>
              </a:r>
            </a:p>
            <a:p>
              <a:pPr marL="457200" indent="-457200" fontAlgn="auto">
                <a:spcBef>
                  <a:spcPts val="0"/>
                </a:spcBef>
                <a:spcAft>
                  <a:spcPts val="0"/>
                </a:spcAft>
                <a:buFontTx/>
                <a:buAutoNum type="arabicPeriod"/>
                <a:defRPr/>
              </a:pPr>
              <a:r>
                <a:rPr lang="en-US" sz="2000" dirty="0">
                  <a:solidFill>
                    <a:srgbClr val="000000"/>
                  </a:solidFill>
                </a:rPr>
                <a:t>Decide </a:t>
              </a:r>
              <a:r>
                <a:rPr lang="en-US" sz="2000" i="1" dirty="0">
                  <a:solidFill>
                    <a:srgbClr val="000000"/>
                  </a:solidFill>
                </a:rPr>
                <a:t>how to choose a sample </a:t>
              </a:r>
              <a:r>
                <a:rPr lang="en-US" sz="2000" dirty="0">
                  <a:solidFill>
                    <a:srgbClr val="000000"/>
                  </a:solidFill>
                </a:rPr>
                <a:t>from the population.</a:t>
              </a:r>
            </a:p>
            <a:p>
              <a:pPr marL="457200" indent="-457200" fontAlgn="auto">
                <a:spcBef>
                  <a:spcPts val="0"/>
                </a:spcBef>
                <a:spcAft>
                  <a:spcPts val="0"/>
                </a:spcAft>
                <a:buFontTx/>
                <a:buAutoNum type="arabicPeriod"/>
                <a:defRPr/>
              </a:pPr>
              <a:endParaRPr lang="en-US" sz="2000" dirty="0"/>
            </a:p>
          </p:txBody>
        </p:sp>
      </p:grpSp>
    </p:spTree>
    <p:extLst>
      <p:ext uri="{BB962C8B-B14F-4D97-AF65-F5344CB8AC3E}">
        <p14:creationId xmlns:p14="http://schemas.microsoft.com/office/powerpoint/2010/main" val="40591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Researchers from Rutgers University put the five-second rule to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test. They used four different types of food: watermelon, bread, bread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butter, and gummy candy. They dropped the food onto four different surfaces: stainless steel, ceramic tile, wood, and carpet. And they waited for four different lengths of time: less than 1 second, 5 seconds, 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seconds, and 300 seconds. Finally, they used bacteria prepared two different ways: in a tryptic soy broth or peptone buffer. Once the bacteria were ready, the researchers spread them out on the different surfaces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started dropping food.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List the factors in this experiment and the number of levels for each factor.</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a:extLst>
              <a:ext uri="{FF2B5EF4-FFF2-40B4-BE49-F238E27FC236}">
                <a16:creationId xmlns:a16="http://schemas.microsoft.com/office/drawing/2014/main" id="{3E3F6A63-F284-4112-96FC-0738A12AF56B}"/>
              </a:ext>
            </a:extLst>
          </p:cNvPr>
          <p:cNvPicPr>
            <a:picLocks noChangeAspect="1"/>
          </p:cNvPicPr>
          <p:nvPr/>
        </p:nvPicPr>
        <p:blipFill>
          <a:blip r:embed="rId2"/>
          <a:stretch>
            <a:fillRect/>
          </a:stretch>
        </p:blipFill>
        <p:spPr>
          <a:xfrm>
            <a:off x="6185323" y="4780090"/>
            <a:ext cx="2071854" cy="137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a:extLst>
              <a:ext uri="{FF2B5EF4-FFF2-40B4-BE49-F238E27FC236}">
                <a16:creationId xmlns:a16="http://schemas.microsoft.com/office/drawing/2014/main" id="{EB79C954-E9B8-410F-AC0D-6D490E0B6D3B}"/>
              </a:ext>
            </a:extLst>
          </p:cNvPr>
          <p:cNvSpPr/>
          <p:nvPr/>
        </p:nvSpPr>
        <p:spPr>
          <a:xfrm rot="15843109">
            <a:off x="5666684" y="5934640"/>
            <a:ext cx="74571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HelveticaNeueLTStd-Cn"/>
                <a:ea typeface="+mn-ea"/>
                <a:cs typeface="+mn-cs"/>
              </a:rPr>
              <a:t>Zaia</a:t>
            </a: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 </a:t>
            </a:r>
            <a:r>
              <a:rPr kumimoji="0" lang="en-US" sz="800" b="0" i="0" u="none" strike="noStrike" kern="1200" cap="none" spc="0" normalizeH="0" baseline="0" noProof="0" dirty="0" err="1">
                <a:ln>
                  <a:noFill/>
                </a:ln>
                <a:solidFill>
                  <a:prstClr val="black"/>
                </a:solidFill>
                <a:effectLst/>
                <a:uLnTx/>
                <a:uFillTx/>
                <a:latin typeface="HelveticaNeueLTStd-Cn"/>
                <a:ea typeface="+mn-ea"/>
                <a:cs typeface="+mn-cs"/>
              </a:rPr>
              <a:t>Snively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B009BDA-D82E-432F-B2D6-84A1C5ADE0A0}"/>
              </a:ext>
            </a:extLst>
          </p:cNvPr>
          <p:cNvSpPr txBox="1">
            <a:spLocks noChangeArrowheads="1"/>
          </p:cNvSpPr>
          <p:nvPr/>
        </p:nvSpPr>
        <p:spPr bwMode="auto">
          <a:xfrm>
            <a:off x="796624" y="4780090"/>
            <a:ext cx="4642090"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In an experiment, 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factor</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is a variable that is manipulated and may cause a change in the response variable. The different values of a factor are called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levels</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a:t>
            </a:r>
          </a:p>
        </p:txBody>
      </p:sp>
    </p:spTree>
    <p:extLst>
      <p:ext uri="{BB962C8B-B14F-4D97-AF65-F5344CB8AC3E}">
        <p14:creationId xmlns:p14="http://schemas.microsoft.com/office/powerpoint/2010/main" val="26366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Researchers from Rutgers University put the five-second rule to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test. They used four different types of food: watermelon, bread, bread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butter, and gummy candy. They dropped the food onto four different surfaces: stainless steel, ceramic tile, wood, and carpet. And they waited for four different lengths of time: less than 1 second, 5 seconds, 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seconds, and 300 seconds. Finally, they used bacteria prepared two different ways: in a tryptic soy broth or peptone buffer. Once the bacteria were ready, the researchers spread them out on the different surfaces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started dropping food.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List the factors in this experiment and the number of levels for each factor.</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Rectangle: Rounded Corners 9">
            <a:extLst>
              <a:ext uri="{FF2B5EF4-FFF2-40B4-BE49-F238E27FC236}">
                <a16:creationId xmlns:a16="http://schemas.microsoft.com/office/drawing/2014/main" id="{9CAE646A-D4FB-4731-A2EC-D35070951609}"/>
              </a:ext>
            </a:extLst>
          </p:cNvPr>
          <p:cNvSpPr/>
          <p:nvPr/>
        </p:nvSpPr>
        <p:spPr>
          <a:xfrm>
            <a:off x="711058" y="4780090"/>
            <a:ext cx="4046866"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Type of food (4 levels)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Type of surface (4 levels)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Amount of time (4 levels)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Method of bacterial prep (2 levels)</a:t>
            </a:r>
          </a:p>
        </p:txBody>
      </p:sp>
      <p:pic>
        <p:nvPicPr>
          <p:cNvPr id="5" name="Picture 4">
            <a:extLst>
              <a:ext uri="{FF2B5EF4-FFF2-40B4-BE49-F238E27FC236}">
                <a16:creationId xmlns:a16="http://schemas.microsoft.com/office/drawing/2014/main" id="{2F302A18-5DB5-4FA7-9535-6FB0C2200CDA}"/>
              </a:ext>
            </a:extLst>
          </p:cNvPr>
          <p:cNvPicPr>
            <a:picLocks noChangeAspect="1"/>
          </p:cNvPicPr>
          <p:nvPr/>
        </p:nvPicPr>
        <p:blipFill>
          <a:blip r:embed="rId2"/>
          <a:stretch>
            <a:fillRect/>
          </a:stretch>
        </p:blipFill>
        <p:spPr>
          <a:xfrm>
            <a:off x="6185323" y="4780090"/>
            <a:ext cx="2071854" cy="137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55FF6B63-DE49-4C78-B345-096F488E20E4}"/>
              </a:ext>
            </a:extLst>
          </p:cNvPr>
          <p:cNvSpPr/>
          <p:nvPr/>
        </p:nvSpPr>
        <p:spPr>
          <a:xfrm rot="15843109">
            <a:off x="5666684" y="5934640"/>
            <a:ext cx="74571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HelveticaNeueLTStd-Cn"/>
                <a:ea typeface="+mn-ea"/>
                <a:cs typeface="+mn-cs"/>
              </a:rPr>
              <a:t>Zaia</a:t>
            </a: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 </a:t>
            </a:r>
            <a:r>
              <a:rPr kumimoji="0" lang="en-US" sz="800" b="0" i="0" u="none" strike="noStrike" kern="1200" cap="none" spc="0" normalizeH="0" baseline="0" noProof="0" dirty="0" err="1">
                <a:ln>
                  <a:noFill/>
                </a:ln>
                <a:solidFill>
                  <a:prstClr val="black"/>
                </a:solidFill>
                <a:effectLst/>
                <a:uLnTx/>
                <a:uFillTx/>
                <a:latin typeface="HelveticaNeueLTStd-Cn"/>
                <a:ea typeface="+mn-ea"/>
                <a:cs typeface="+mn-cs"/>
              </a:rPr>
              <a:t>Snively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7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7" name="Rectangle 6">
            <a:extLst>
              <a:ext uri="{FF2B5EF4-FFF2-40B4-BE49-F238E27FC236}">
                <a16:creationId xmlns:a16="http://schemas.microsoft.com/office/drawing/2014/main" id="{2E174AFB-9787-4A90-BB2D-898BDFDB7FA3}"/>
              </a:ext>
            </a:extLst>
          </p:cNvPr>
          <p:cNvSpPr/>
          <p:nvPr/>
        </p:nvSpPr>
        <p:spPr>
          <a:xfrm>
            <a:off x="628649" y="1401963"/>
            <a:ext cx="6034088"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Good designs are essential for effective experiments, just as they are for sampling. To see why, let’s start with an example of a bad experimental design.</a:t>
            </a:r>
          </a:p>
        </p:txBody>
      </p:sp>
      <p:sp>
        <p:nvSpPr>
          <p:cNvPr id="5" name="Rectangle 4">
            <a:extLst>
              <a:ext uri="{FF2B5EF4-FFF2-40B4-BE49-F238E27FC236}">
                <a16:creationId xmlns:a16="http://schemas.microsoft.com/office/drawing/2014/main" id="{89192280-9BD8-4DEC-B34F-C5CB67E91099}"/>
              </a:ext>
            </a:extLst>
          </p:cNvPr>
          <p:cNvSpPr>
            <a:spLocks noChangeArrowheads="1"/>
          </p:cNvSpPr>
          <p:nvPr/>
        </p:nvSpPr>
        <p:spPr bwMode="auto">
          <a:xfrm>
            <a:off x="628649" y="2739726"/>
            <a:ext cx="2071687" cy="660400"/>
          </a:xfrm>
          <a:prstGeom prst="rect">
            <a:avLst/>
          </a:prstGeom>
          <a:gradFill rotWithShape="1">
            <a:gsLst>
              <a:gs pos="0">
                <a:srgbClr val="98D0FF"/>
              </a:gs>
              <a:gs pos="100000">
                <a:srgbClr val="519EE2"/>
              </a:gs>
            </a:gsLst>
            <a:lin ang="5400000"/>
          </a:gradFill>
          <a:ln w="9525">
            <a:solidFill>
              <a:srgbClr val="5D9ACF"/>
            </a:solidFill>
            <a:miter lim="800000"/>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Experimental Units</a:t>
            </a:r>
          </a:p>
        </p:txBody>
      </p:sp>
      <p:sp>
        <p:nvSpPr>
          <p:cNvPr id="6" name="Striped Right Arrow 5">
            <a:extLst>
              <a:ext uri="{FF2B5EF4-FFF2-40B4-BE49-F238E27FC236}">
                <a16:creationId xmlns:a16="http://schemas.microsoft.com/office/drawing/2014/main" id="{2E077D32-793E-4204-AD7F-50946E8089BA}"/>
              </a:ext>
            </a:extLst>
          </p:cNvPr>
          <p:cNvSpPr>
            <a:spLocks/>
          </p:cNvSpPr>
          <p:nvPr/>
        </p:nvSpPr>
        <p:spPr bwMode="auto">
          <a:xfrm>
            <a:off x="2763836" y="2841326"/>
            <a:ext cx="1143000" cy="444500"/>
          </a:xfrm>
          <a:custGeom>
            <a:avLst/>
            <a:gdLst>
              <a:gd name="T0" fmla="*/ 0 w 1143000"/>
              <a:gd name="T1" fmla="*/ 111125 h 444500"/>
              <a:gd name="T2" fmla="*/ 13891 w 1143000"/>
              <a:gd name="T3" fmla="*/ 111125 h 444500"/>
              <a:gd name="T4" fmla="*/ 13891 w 1143000"/>
              <a:gd name="T5" fmla="*/ 333375 h 444500"/>
              <a:gd name="T6" fmla="*/ 0 w 1143000"/>
              <a:gd name="T7" fmla="*/ 333375 h 444500"/>
              <a:gd name="T8" fmla="*/ 0 w 1143000"/>
              <a:gd name="T9" fmla="*/ 111125 h 444500"/>
              <a:gd name="T10" fmla="*/ 27781 w 1143000"/>
              <a:gd name="T11" fmla="*/ 111125 h 444500"/>
              <a:gd name="T12" fmla="*/ 55563 w 1143000"/>
              <a:gd name="T13" fmla="*/ 111125 h 444500"/>
              <a:gd name="T14" fmla="*/ 55563 w 1143000"/>
              <a:gd name="T15" fmla="*/ 333375 h 444500"/>
              <a:gd name="T16" fmla="*/ 27781 w 1143000"/>
              <a:gd name="T17" fmla="*/ 333375 h 444500"/>
              <a:gd name="T18" fmla="*/ 27781 w 1143000"/>
              <a:gd name="T19" fmla="*/ 111125 h 444500"/>
              <a:gd name="T20" fmla="*/ 69453 w 1143000"/>
              <a:gd name="T21" fmla="*/ 111125 h 444500"/>
              <a:gd name="T22" fmla="*/ 920750 w 1143000"/>
              <a:gd name="T23" fmla="*/ 111125 h 444500"/>
              <a:gd name="T24" fmla="*/ 920750 w 1143000"/>
              <a:gd name="T25" fmla="*/ 0 h 444500"/>
              <a:gd name="T26" fmla="*/ 1143000 w 1143000"/>
              <a:gd name="T27" fmla="*/ 222250 h 444500"/>
              <a:gd name="T28" fmla="*/ 920750 w 1143000"/>
              <a:gd name="T29" fmla="*/ 444500 h 444500"/>
              <a:gd name="T30" fmla="*/ 920750 w 1143000"/>
              <a:gd name="T31" fmla="*/ 333375 h 444500"/>
              <a:gd name="T32" fmla="*/ 69453 w 1143000"/>
              <a:gd name="T33" fmla="*/ 333375 h 444500"/>
              <a:gd name="T34" fmla="*/ 69453 w 1143000"/>
              <a:gd name="T35" fmla="*/ 111125 h 44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3000" h="444500">
                <a:moveTo>
                  <a:pt x="0" y="111125"/>
                </a:moveTo>
                <a:lnTo>
                  <a:pt x="13891" y="111125"/>
                </a:lnTo>
                <a:lnTo>
                  <a:pt x="13891" y="333375"/>
                </a:lnTo>
                <a:lnTo>
                  <a:pt x="0" y="333375"/>
                </a:lnTo>
                <a:lnTo>
                  <a:pt x="0" y="111125"/>
                </a:lnTo>
                <a:close/>
                <a:moveTo>
                  <a:pt x="27781" y="111125"/>
                </a:moveTo>
                <a:lnTo>
                  <a:pt x="55563" y="111125"/>
                </a:lnTo>
                <a:lnTo>
                  <a:pt x="55563" y="333375"/>
                </a:lnTo>
                <a:lnTo>
                  <a:pt x="27781" y="333375"/>
                </a:lnTo>
                <a:lnTo>
                  <a:pt x="27781" y="111125"/>
                </a:lnTo>
                <a:close/>
                <a:moveTo>
                  <a:pt x="69453" y="111125"/>
                </a:moveTo>
                <a:lnTo>
                  <a:pt x="920750" y="111125"/>
                </a:lnTo>
                <a:lnTo>
                  <a:pt x="920750" y="0"/>
                </a:lnTo>
                <a:lnTo>
                  <a:pt x="1143000" y="222250"/>
                </a:lnTo>
                <a:lnTo>
                  <a:pt x="920750" y="444500"/>
                </a:lnTo>
                <a:lnTo>
                  <a:pt x="920750" y="333375"/>
                </a:lnTo>
                <a:lnTo>
                  <a:pt x="69453" y="333375"/>
                </a:lnTo>
                <a:lnTo>
                  <a:pt x="69453" y="111125"/>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triped Right Arrow 7">
            <a:extLst>
              <a:ext uri="{FF2B5EF4-FFF2-40B4-BE49-F238E27FC236}">
                <a16:creationId xmlns:a16="http://schemas.microsoft.com/office/drawing/2014/main" id="{3FC8A622-799B-4F8A-BEA5-BA164E9D7A5E}"/>
              </a:ext>
            </a:extLst>
          </p:cNvPr>
          <p:cNvSpPr>
            <a:spLocks/>
          </p:cNvSpPr>
          <p:nvPr/>
        </p:nvSpPr>
        <p:spPr bwMode="auto">
          <a:xfrm>
            <a:off x="5519736" y="2841326"/>
            <a:ext cx="1143000" cy="444500"/>
          </a:xfrm>
          <a:custGeom>
            <a:avLst/>
            <a:gdLst>
              <a:gd name="T0" fmla="*/ 0 w 1143000"/>
              <a:gd name="T1" fmla="*/ 111125 h 444500"/>
              <a:gd name="T2" fmla="*/ 13891 w 1143000"/>
              <a:gd name="T3" fmla="*/ 111125 h 444500"/>
              <a:gd name="T4" fmla="*/ 13891 w 1143000"/>
              <a:gd name="T5" fmla="*/ 333375 h 444500"/>
              <a:gd name="T6" fmla="*/ 0 w 1143000"/>
              <a:gd name="T7" fmla="*/ 333375 h 444500"/>
              <a:gd name="T8" fmla="*/ 0 w 1143000"/>
              <a:gd name="T9" fmla="*/ 111125 h 444500"/>
              <a:gd name="T10" fmla="*/ 27781 w 1143000"/>
              <a:gd name="T11" fmla="*/ 111125 h 444500"/>
              <a:gd name="T12" fmla="*/ 55563 w 1143000"/>
              <a:gd name="T13" fmla="*/ 111125 h 444500"/>
              <a:gd name="T14" fmla="*/ 55563 w 1143000"/>
              <a:gd name="T15" fmla="*/ 333375 h 444500"/>
              <a:gd name="T16" fmla="*/ 27781 w 1143000"/>
              <a:gd name="T17" fmla="*/ 333375 h 444500"/>
              <a:gd name="T18" fmla="*/ 27781 w 1143000"/>
              <a:gd name="T19" fmla="*/ 111125 h 444500"/>
              <a:gd name="T20" fmla="*/ 69453 w 1143000"/>
              <a:gd name="T21" fmla="*/ 111125 h 444500"/>
              <a:gd name="T22" fmla="*/ 920750 w 1143000"/>
              <a:gd name="T23" fmla="*/ 111125 h 444500"/>
              <a:gd name="T24" fmla="*/ 920750 w 1143000"/>
              <a:gd name="T25" fmla="*/ 0 h 444500"/>
              <a:gd name="T26" fmla="*/ 1143000 w 1143000"/>
              <a:gd name="T27" fmla="*/ 222250 h 444500"/>
              <a:gd name="T28" fmla="*/ 920750 w 1143000"/>
              <a:gd name="T29" fmla="*/ 444500 h 444500"/>
              <a:gd name="T30" fmla="*/ 920750 w 1143000"/>
              <a:gd name="T31" fmla="*/ 333375 h 444500"/>
              <a:gd name="T32" fmla="*/ 69453 w 1143000"/>
              <a:gd name="T33" fmla="*/ 333375 h 444500"/>
              <a:gd name="T34" fmla="*/ 69453 w 1143000"/>
              <a:gd name="T35" fmla="*/ 111125 h 44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3000" h="444500">
                <a:moveTo>
                  <a:pt x="0" y="111125"/>
                </a:moveTo>
                <a:lnTo>
                  <a:pt x="13891" y="111125"/>
                </a:lnTo>
                <a:lnTo>
                  <a:pt x="13891" y="333375"/>
                </a:lnTo>
                <a:lnTo>
                  <a:pt x="0" y="333375"/>
                </a:lnTo>
                <a:lnTo>
                  <a:pt x="0" y="111125"/>
                </a:lnTo>
                <a:close/>
                <a:moveTo>
                  <a:pt x="27781" y="111125"/>
                </a:moveTo>
                <a:lnTo>
                  <a:pt x="55563" y="111125"/>
                </a:lnTo>
                <a:lnTo>
                  <a:pt x="55563" y="333375"/>
                </a:lnTo>
                <a:lnTo>
                  <a:pt x="27781" y="333375"/>
                </a:lnTo>
                <a:lnTo>
                  <a:pt x="27781" y="111125"/>
                </a:lnTo>
                <a:close/>
                <a:moveTo>
                  <a:pt x="69453" y="111125"/>
                </a:moveTo>
                <a:lnTo>
                  <a:pt x="920750" y="111125"/>
                </a:lnTo>
                <a:lnTo>
                  <a:pt x="920750" y="0"/>
                </a:lnTo>
                <a:lnTo>
                  <a:pt x="1143000" y="222250"/>
                </a:lnTo>
                <a:lnTo>
                  <a:pt x="920750" y="444500"/>
                </a:lnTo>
                <a:lnTo>
                  <a:pt x="920750" y="333375"/>
                </a:lnTo>
                <a:lnTo>
                  <a:pt x="69453" y="333375"/>
                </a:lnTo>
                <a:lnTo>
                  <a:pt x="69453" y="111125"/>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C049F-2D47-408C-8169-7BEB1D4EEF08}"/>
              </a:ext>
            </a:extLst>
          </p:cNvPr>
          <p:cNvSpPr/>
          <p:nvPr/>
        </p:nvSpPr>
        <p:spPr>
          <a:xfrm>
            <a:off x="3970336" y="2739726"/>
            <a:ext cx="1435100" cy="6604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Treatment</a:t>
            </a:r>
          </a:p>
        </p:txBody>
      </p:sp>
      <p:sp>
        <p:nvSpPr>
          <p:cNvPr id="11" name="Rectangle 10">
            <a:extLst>
              <a:ext uri="{FF2B5EF4-FFF2-40B4-BE49-F238E27FC236}">
                <a16:creationId xmlns:a16="http://schemas.microsoft.com/office/drawing/2014/main" id="{2BB1F7C0-5189-46FE-8A6A-C44C3AA7EC4F}"/>
              </a:ext>
            </a:extLst>
          </p:cNvPr>
          <p:cNvSpPr/>
          <p:nvPr/>
        </p:nvSpPr>
        <p:spPr>
          <a:xfrm>
            <a:off x="6823074" y="2739726"/>
            <a:ext cx="1630362" cy="660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Measure Response</a:t>
            </a:r>
          </a:p>
        </p:txBody>
      </p:sp>
      <p:sp>
        <p:nvSpPr>
          <p:cNvPr id="3" name="Rectangle 2">
            <a:extLst>
              <a:ext uri="{FF2B5EF4-FFF2-40B4-BE49-F238E27FC236}">
                <a16:creationId xmlns:a16="http://schemas.microsoft.com/office/drawing/2014/main" id="{684E1A75-6A5D-46F8-9620-F8EE90C9FD3B}"/>
              </a:ext>
            </a:extLst>
          </p:cNvPr>
          <p:cNvSpPr/>
          <p:nvPr/>
        </p:nvSpPr>
        <p:spPr>
          <a:xfrm>
            <a:off x="1048137" y="3707297"/>
            <a:ext cx="371915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this design, there are many other variables (besides the treatment) that are potentially confounded with taking caffeine.</a:t>
            </a:r>
          </a:p>
        </p:txBody>
      </p:sp>
      <p:sp>
        <p:nvSpPr>
          <p:cNvPr id="4" name="Rectangle 3">
            <a:extLst>
              <a:ext uri="{FF2B5EF4-FFF2-40B4-BE49-F238E27FC236}">
                <a16:creationId xmlns:a16="http://schemas.microsoft.com/office/drawing/2014/main" id="{782DEC75-3474-437F-BB7D-C871A771835E}"/>
              </a:ext>
            </a:extLst>
          </p:cNvPr>
          <p:cNvSpPr/>
          <p:nvPr/>
        </p:nvSpPr>
        <p:spPr>
          <a:xfrm>
            <a:off x="4053858" y="5059989"/>
            <a:ext cx="4074755"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remedy for potential confounding is to do a comparative experiment with two or more groups.</a:t>
            </a:r>
          </a:p>
        </p:txBody>
      </p:sp>
    </p:spTree>
    <p:extLst>
      <p:ext uri="{BB962C8B-B14F-4D97-AF65-F5344CB8AC3E}">
        <p14:creationId xmlns:p14="http://schemas.microsoft.com/office/powerpoint/2010/main" val="26875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12" name="TextBox 11">
            <a:extLst>
              <a:ext uri="{FF2B5EF4-FFF2-40B4-BE49-F238E27FC236}">
                <a16:creationId xmlns:a16="http://schemas.microsoft.com/office/drawing/2014/main" id="{916BEDCB-E6FB-4DB6-817C-4AF771D1D4B2}"/>
              </a:ext>
            </a:extLst>
          </p:cNvPr>
          <p:cNvSpPr txBox="1">
            <a:spLocks noChangeArrowheads="1"/>
          </p:cNvSpPr>
          <p:nvPr/>
        </p:nvSpPr>
        <p:spPr bwMode="auto">
          <a:xfrm>
            <a:off x="1292883" y="1375112"/>
            <a:ext cx="616033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In an experiment, 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control group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is used to provide a baseline for comparing the effects of other treatments. Depending on the purpose of the experiment, a control group may be given an inactive treatment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placebo</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an active treatment, or no treatment at all.</a:t>
            </a:r>
          </a:p>
        </p:txBody>
      </p:sp>
      <p:pic>
        <p:nvPicPr>
          <p:cNvPr id="8" name="Picture 7">
            <a:extLst>
              <a:ext uri="{FF2B5EF4-FFF2-40B4-BE49-F238E27FC236}">
                <a16:creationId xmlns:a16="http://schemas.microsoft.com/office/drawing/2014/main" id="{7853F715-0720-478E-B835-DC95436A5773}"/>
              </a:ext>
            </a:extLst>
          </p:cNvPr>
          <p:cNvPicPr>
            <a:picLocks noChangeAspect="1"/>
          </p:cNvPicPr>
          <p:nvPr/>
        </p:nvPicPr>
        <p:blipFill>
          <a:blip r:embed="rId2"/>
          <a:stretch>
            <a:fillRect/>
          </a:stretch>
        </p:blipFill>
        <p:spPr>
          <a:xfrm>
            <a:off x="5275592" y="3122762"/>
            <a:ext cx="2938935" cy="2978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extLst>
              <a:ext uri="{FF2B5EF4-FFF2-40B4-BE49-F238E27FC236}">
                <a16:creationId xmlns:a16="http://schemas.microsoft.com/office/drawing/2014/main" id="{652C287C-E4C1-44EE-8490-8F4AFE2DC231}"/>
              </a:ext>
            </a:extLst>
          </p:cNvPr>
          <p:cNvSpPr/>
          <p:nvPr/>
        </p:nvSpPr>
        <p:spPr>
          <a:xfrm rot="15802535">
            <a:off x="4371678" y="5367480"/>
            <a:ext cx="1484702"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Eric O’Connell/Getty Images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6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3" name="Rectangle 2">
            <a:extLst>
              <a:ext uri="{FF2B5EF4-FFF2-40B4-BE49-F238E27FC236}">
                <a16:creationId xmlns:a16="http://schemas.microsoft.com/office/drawing/2014/main" id="{684E1A75-6A5D-46F8-9620-F8EE90C9FD3B}"/>
              </a:ext>
            </a:extLst>
          </p:cNvPr>
          <p:cNvSpPr/>
          <p:nvPr/>
        </p:nvSpPr>
        <p:spPr>
          <a:xfrm>
            <a:off x="4174599" y="3189953"/>
            <a:ext cx="371915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all other aspects, the treatment groups should be treated exactly the same so that the only difference is the treatments.</a:t>
            </a:r>
          </a:p>
        </p:txBody>
      </p:sp>
      <p:sp>
        <p:nvSpPr>
          <p:cNvPr id="4" name="Rectangle 3">
            <a:extLst>
              <a:ext uri="{FF2B5EF4-FFF2-40B4-BE49-F238E27FC236}">
                <a16:creationId xmlns:a16="http://schemas.microsoft.com/office/drawing/2014/main" id="{782DEC75-3474-437F-BB7D-C871A771835E}"/>
              </a:ext>
            </a:extLst>
          </p:cNvPr>
          <p:cNvSpPr/>
          <p:nvPr/>
        </p:nvSpPr>
        <p:spPr>
          <a:xfrm>
            <a:off x="1292883" y="4513392"/>
            <a:ext cx="3545457"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way, if there is convincing evidence of a difference in the average response, we can safely conclude it was caused by the treatments.</a:t>
            </a:r>
          </a:p>
        </p:txBody>
      </p:sp>
      <p:sp>
        <p:nvSpPr>
          <p:cNvPr id="12" name="TextBox 11">
            <a:extLst>
              <a:ext uri="{FF2B5EF4-FFF2-40B4-BE49-F238E27FC236}">
                <a16:creationId xmlns:a16="http://schemas.microsoft.com/office/drawing/2014/main" id="{916BEDCB-E6FB-4DB6-817C-4AF771D1D4B2}"/>
              </a:ext>
            </a:extLst>
          </p:cNvPr>
          <p:cNvSpPr txBox="1">
            <a:spLocks noChangeArrowheads="1"/>
          </p:cNvSpPr>
          <p:nvPr/>
        </p:nvSpPr>
        <p:spPr bwMode="auto">
          <a:xfrm>
            <a:off x="1292883" y="1375112"/>
            <a:ext cx="616033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In an experiment, 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control group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is used to provide a baseline for comparing the effects of other treatments. Depending on the purpose of the experiment, a control group may be given an inactive treatment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placebo</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an active treatment, or no treatment at all.</a:t>
            </a:r>
          </a:p>
        </p:txBody>
      </p:sp>
    </p:spTree>
    <p:extLst>
      <p:ext uri="{BB962C8B-B14F-4D97-AF65-F5344CB8AC3E}">
        <p14:creationId xmlns:p14="http://schemas.microsoft.com/office/powerpoint/2010/main" val="24489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Designing Experiments: </a:t>
            </a:r>
            <a:br>
              <a:rPr lang="en-US" dirty="0"/>
            </a:br>
            <a:r>
              <a:rPr lang="en-US" dirty="0"/>
              <a:t>Blinding and the Placebo Effect</a:t>
            </a:r>
          </a:p>
        </p:txBody>
      </p:sp>
      <p:sp>
        <p:nvSpPr>
          <p:cNvPr id="8" name="TextBox 7">
            <a:extLst>
              <a:ext uri="{FF2B5EF4-FFF2-40B4-BE49-F238E27FC236}">
                <a16:creationId xmlns:a16="http://schemas.microsoft.com/office/drawing/2014/main" id="{79F87275-E5BF-4AA3-857F-AA8F8DF8A3F7}"/>
              </a:ext>
            </a:extLst>
          </p:cNvPr>
          <p:cNvSpPr txBox="1">
            <a:spLocks noChangeArrowheads="1"/>
          </p:cNvSpPr>
          <p:nvPr/>
        </p:nvSpPr>
        <p:spPr bwMode="auto">
          <a:xfrm>
            <a:off x="854015" y="1369315"/>
            <a:ext cx="4435056"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The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placebo effect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describes the fact that some subjects in an experiment will respond favorably to any treatment, even an inactive treatment.</a:t>
            </a:r>
          </a:p>
        </p:txBody>
      </p:sp>
      <p:sp>
        <p:nvSpPr>
          <p:cNvPr id="12" name="TextBox 11">
            <a:extLst>
              <a:ext uri="{FF2B5EF4-FFF2-40B4-BE49-F238E27FC236}">
                <a16:creationId xmlns:a16="http://schemas.microsoft.com/office/drawing/2014/main" id="{2C06BC0C-65AB-4FFE-8BB1-FAB8FA3BA53F}"/>
              </a:ext>
            </a:extLst>
          </p:cNvPr>
          <p:cNvSpPr txBox="1">
            <a:spLocks noChangeArrowheads="1"/>
          </p:cNvSpPr>
          <p:nvPr/>
        </p:nvSpPr>
        <p:spPr bwMode="auto">
          <a:xfrm>
            <a:off x="1980660" y="2912007"/>
            <a:ext cx="4803116"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In 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double-blind</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experiment, neither the subjects nor those who interact with them and measure the response variable know which treatment a subject received.</a:t>
            </a:r>
          </a:p>
        </p:txBody>
      </p:sp>
      <p:sp>
        <p:nvSpPr>
          <p:cNvPr id="13" name="TextBox 12">
            <a:extLst>
              <a:ext uri="{FF2B5EF4-FFF2-40B4-BE49-F238E27FC236}">
                <a16:creationId xmlns:a16="http://schemas.microsoft.com/office/drawing/2014/main" id="{2249A610-2783-4B5B-BEFB-786633505AB5}"/>
              </a:ext>
            </a:extLst>
          </p:cNvPr>
          <p:cNvSpPr txBox="1">
            <a:spLocks noChangeArrowheads="1"/>
          </p:cNvSpPr>
          <p:nvPr/>
        </p:nvSpPr>
        <p:spPr bwMode="auto">
          <a:xfrm>
            <a:off x="3321170" y="4454699"/>
            <a:ext cx="5194180"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In a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single-blind</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 experiment, either the subjects don’t know which treatment they are receiving or the people who interact with them and measure the response variable don’t know which subjects are receiving which treatment.</a:t>
            </a:r>
          </a:p>
        </p:txBody>
      </p:sp>
    </p:spTree>
    <p:extLst>
      <p:ext uri="{BB962C8B-B14F-4D97-AF65-F5344CB8AC3E}">
        <p14:creationId xmlns:p14="http://schemas.microsoft.com/office/powerpoint/2010/main" val="216172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4" name="TextBox 3">
            <a:extLst>
              <a:ext uri="{FF2B5EF4-FFF2-40B4-BE49-F238E27FC236}">
                <a16:creationId xmlns:a16="http://schemas.microsoft.com/office/drawing/2014/main" id="{88387ADD-3BD5-4CA0-A511-958803411016}"/>
              </a:ext>
            </a:extLst>
          </p:cNvPr>
          <p:cNvSpPr txBox="1">
            <a:spLocks noChangeArrowheads="1"/>
          </p:cNvSpPr>
          <p:nvPr/>
        </p:nvSpPr>
        <p:spPr bwMode="auto">
          <a:xfrm>
            <a:off x="3520654" y="3231204"/>
            <a:ext cx="490843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In an experiment, </a:t>
            </a: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charset="0"/>
              </a:rPr>
              <a:t>random assignment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rPr>
              <a:t>means that experimental units are assigned to treatments using a chance process.</a:t>
            </a:r>
          </a:p>
        </p:txBody>
      </p:sp>
      <p:sp>
        <p:nvSpPr>
          <p:cNvPr id="3" name="Rectangle 2">
            <a:extLst>
              <a:ext uri="{FF2B5EF4-FFF2-40B4-BE49-F238E27FC236}">
                <a16:creationId xmlns:a16="http://schemas.microsoft.com/office/drawing/2014/main" id="{6732C36E-3818-4470-99EF-C7328580D766}"/>
              </a:ext>
            </a:extLst>
          </p:cNvPr>
          <p:cNvSpPr/>
          <p:nvPr/>
        </p:nvSpPr>
        <p:spPr>
          <a:xfrm>
            <a:off x="732167" y="1493814"/>
            <a:ext cx="458170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create roughly equivalent groups at the beginning of an experiment, we use random assignment to determine which experimental units get which treatment.</a:t>
            </a:r>
          </a:p>
        </p:txBody>
      </p:sp>
    </p:spTree>
    <p:extLst>
      <p:ext uri="{BB962C8B-B14F-4D97-AF65-F5344CB8AC3E}">
        <p14:creationId xmlns:p14="http://schemas.microsoft.com/office/powerpoint/2010/main" val="281149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total of 20 students have agreed to participate in an experiment comparing the effects of caffeinated cola and caffeine-free cola on pulse rates. Describe how you would randomly assign 10 students to each of the two treatments: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Using 20 identical slips of paper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(b) Using 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(c) Using Table D.</a:t>
            </a:r>
          </a:p>
        </p:txBody>
      </p:sp>
      <p:pic>
        <p:nvPicPr>
          <p:cNvPr id="5" name="Picture 4">
            <a:extLst>
              <a:ext uri="{FF2B5EF4-FFF2-40B4-BE49-F238E27FC236}">
                <a16:creationId xmlns:a16="http://schemas.microsoft.com/office/drawing/2014/main" id="{BF94B38B-F31C-4619-812A-E9FE59F3AFAF}"/>
              </a:ext>
            </a:extLst>
          </p:cNvPr>
          <p:cNvPicPr>
            <a:picLocks noChangeAspect="1"/>
          </p:cNvPicPr>
          <p:nvPr/>
        </p:nvPicPr>
        <p:blipFill>
          <a:blip r:embed="rId2"/>
          <a:stretch>
            <a:fillRect/>
          </a:stretch>
        </p:blipFill>
        <p:spPr>
          <a:xfrm rot="562080">
            <a:off x="4750195" y="3512243"/>
            <a:ext cx="3760020" cy="2497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id="{009FDF8D-F32F-4824-9664-2418A4C8C305}"/>
              </a:ext>
            </a:extLst>
          </p:cNvPr>
          <p:cNvSpPr/>
          <p:nvPr/>
        </p:nvSpPr>
        <p:spPr>
          <a:xfrm rot="16389505">
            <a:off x="4071039" y="5521014"/>
            <a:ext cx="74571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HelveticaNeueLTStd-Cn"/>
                <a:ea typeface="+mn-ea"/>
                <a:cs typeface="+mn-cs"/>
              </a:rPr>
              <a:t>Zaia</a:t>
            </a:r>
            <a:r>
              <a:rPr kumimoji="0" lang="en-US" sz="800" b="0" i="0" u="none" strike="noStrike" kern="1200" cap="none" spc="0" normalizeH="0" baseline="0" noProof="0" dirty="0">
                <a:ln>
                  <a:noFill/>
                </a:ln>
                <a:solidFill>
                  <a:prstClr val="black"/>
                </a:solidFill>
                <a:effectLst/>
                <a:uLnTx/>
                <a:uFillTx/>
                <a:latin typeface="HelveticaNeueLTStd-Cn"/>
                <a:ea typeface="+mn-ea"/>
                <a:cs typeface="+mn-cs"/>
              </a:rPr>
              <a:t> </a:t>
            </a:r>
            <a:r>
              <a:rPr kumimoji="0" lang="en-US" sz="800" b="0" i="0" u="none" strike="noStrike" kern="1200" cap="none" spc="0" normalizeH="0" baseline="0" noProof="0" dirty="0" err="1">
                <a:ln>
                  <a:noFill/>
                </a:ln>
                <a:solidFill>
                  <a:prstClr val="black"/>
                </a:solidFill>
                <a:effectLst/>
                <a:uLnTx/>
                <a:uFillTx/>
                <a:latin typeface="HelveticaNeueLTStd-Cn"/>
                <a:ea typeface="+mn-ea"/>
                <a:cs typeface="+mn-cs"/>
              </a:rPr>
              <a:t>Snively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total of 20 students have agreed to participate in an experiment comparing the effects of caffeinated cola and caffeine-free cola on pulse rates. Describe how you would randomly assign 10 students to each of the two treatments: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Using 20 identical slips of paper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(b) Using 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64555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 On 10 slips of paper, write the letter “A”; on the remaining 10 slips, write the letter “B.” Shuffle the slips of paper and hand out one slip of paper to each volunteer. Students who get an “A” slip receive the cola with caffeine and students who get a “B” slip receive the cola without caffeine.</a:t>
            </a:r>
          </a:p>
        </p:txBody>
      </p:sp>
    </p:spTree>
    <p:extLst>
      <p:ext uri="{BB962C8B-B14F-4D97-AF65-F5344CB8AC3E}">
        <p14:creationId xmlns:p14="http://schemas.microsoft.com/office/powerpoint/2010/main" val="5789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total of 20 students have agreed to participate in an experiment comparing the effects of caffeinated cola and caffeine-free cola on pulse rates. Describe how you would randomly assign 10 students to each of the two treatments: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Using 20 identical slips of paper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(b) Using 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33497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 Label each student with a different integer from 1 to 20. Then randomly generate 10 different integers from 1 to 20. The students with these labels receive the cola with caffeine. The remaining 10 students receive the cola without caffeine.</a:t>
            </a:r>
          </a:p>
        </p:txBody>
      </p:sp>
    </p:spTree>
    <p:extLst>
      <p:ext uri="{BB962C8B-B14F-4D97-AF65-F5344CB8AC3E}">
        <p14:creationId xmlns:p14="http://schemas.microsoft.com/office/powerpoint/2010/main" val="183802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How to Sample Badly</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628650" y="1427081"/>
            <a:ext cx="4697241"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rPr>
              <a:t>Choosing individuals from the population who are easy to reach results in a </a:t>
            </a:r>
            <a:r>
              <a:rPr lang="en-US" sz="2000" b="1" dirty="0">
                <a:solidFill>
                  <a:srgbClr val="000000"/>
                </a:solidFill>
              </a:rPr>
              <a:t>convenience sample</a:t>
            </a:r>
            <a:r>
              <a:rPr lang="en-US" sz="2000" dirty="0">
                <a:solidFill>
                  <a:srgbClr val="000000"/>
                </a:solidFill>
              </a:rPr>
              <a:t>.</a:t>
            </a:r>
            <a:endParaRPr lang="en-US" sz="2000" b="1" dirty="0">
              <a:solidFill>
                <a:srgbClr val="000000"/>
              </a:solidFill>
            </a:endParaRPr>
          </a:p>
        </p:txBody>
      </p:sp>
      <p:sp>
        <p:nvSpPr>
          <p:cNvPr id="16" name="TextBox 15">
            <a:extLst>
              <a:ext uri="{FF2B5EF4-FFF2-40B4-BE49-F238E27FC236}">
                <a16:creationId xmlns:a16="http://schemas.microsoft.com/office/drawing/2014/main" id="{78C3750C-E10C-46CA-8E87-FC28607777C2}"/>
              </a:ext>
            </a:extLst>
          </p:cNvPr>
          <p:cNvSpPr txBox="1">
            <a:spLocks noChangeArrowheads="1"/>
          </p:cNvSpPr>
          <p:nvPr/>
        </p:nvSpPr>
        <p:spPr bwMode="auto">
          <a:xfrm>
            <a:off x="875423" y="3902634"/>
            <a:ext cx="4697241"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rPr>
              <a:t>The design of a statistical study shows </a:t>
            </a:r>
            <a:r>
              <a:rPr lang="en-US" sz="2000" b="1" dirty="0">
                <a:solidFill>
                  <a:srgbClr val="000000"/>
                </a:solidFill>
              </a:rPr>
              <a:t>bias </a:t>
            </a:r>
            <a:r>
              <a:rPr lang="en-US" sz="2000" dirty="0">
                <a:solidFill>
                  <a:srgbClr val="000000"/>
                </a:solidFill>
              </a:rPr>
              <a:t>if it is very likely to underestimate or very likely to overestimate the value you want to know.</a:t>
            </a:r>
            <a:endParaRPr lang="en-US" sz="2000" b="1" dirty="0">
              <a:solidFill>
                <a:srgbClr val="000000"/>
              </a:solidFill>
            </a:endParaRPr>
          </a:p>
        </p:txBody>
      </p:sp>
      <p:grpSp>
        <p:nvGrpSpPr>
          <p:cNvPr id="19" name="Group 18">
            <a:extLst>
              <a:ext uri="{FF2B5EF4-FFF2-40B4-BE49-F238E27FC236}">
                <a16:creationId xmlns:a16="http://schemas.microsoft.com/office/drawing/2014/main" id="{54078526-6367-440A-B3B3-493C8BD53414}"/>
              </a:ext>
            </a:extLst>
          </p:cNvPr>
          <p:cNvGrpSpPr/>
          <p:nvPr/>
        </p:nvGrpSpPr>
        <p:grpSpPr>
          <a:xfrm>
            <a:off x="5682913" y="4399400"/>
            <a:ext cx="2919114" cy="1424683"/>
            <a:chOff x="5682913" y="4399400"/>
            <a:chExt cx="2919114" cy="1424683"/>
          </a:xfrm>
        </p:grpSpPr>
        <p:sp>
          <p:nvSpPr>
            <p:cNvPr id="17" name="Rectangle 16">
              <a:extLst>
                <a:ext uri="{FF2B5EF4-FFF2-40B4-BE49-F238E27FC236}">
                  <a16:creationId xmlns:a16="http://schemas.microsoft.com/office/drawing/2014/main" id="{D3564076-53BF-445B-8A03-925C25767144}"/>
                </a:ext>
              </a:extLst>
            </p:cNvPr>
            <p:cNvSpPr/>
            <p:nvPr/>
          </p:nvSpPr>
          <p:spPr>
            <a:xfrm>
              <a:off x="5682913" y="4399400"/>
              <a:ext cx="2919114" cy="1424683"/>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r>
                <a:rPr lang="en-US" altLang="en-US" sz="2000" dirty="0"/>
                <a:t>Bias is not just bad luck in one sample.</a:t>
              </a:r>
            </a:p>
          </p:txBody>
        </p:sp>
        <p:pic>
          <p:nvPicPr>
            <p:cNvPr id="18" name="Picture 17">
              <a:extLst>
                <a:ext uri="{FF2B5EF4-FFF2-40B4-BE49-F238E27FC236}">
                  <a16:creationId xmlns:a16="http://schemas.microsoft.com/office/drawing/2014/main" id="{D71FE5A9-E65D-4C83-8BAB-FEB2246280E8}"/>
                </a:ext>
              </a:extLst>
            </p:cNvPr>
            <p:cNvPicPr>
              <a:picLocks noChangeAspect="1"/>
            </p:cNvPicPr>
            <p:nvPr/>
          </p:nvPicPr>
          <p:blipFill>
            <a:blip r:embed="rId2"/>
            <a:stretch>
              <a:fillRect/>
            </a:stretch>
          </p:blipFill>
          <p:spPr>
            <a:xfrm rot="21588054">
              <a:off x="5925476" y="4503189"/>
              <a:ext cx="619075" cy="578893"/>
            </a:xfrm>
            <a:prstGeom prst="rect">
              <a:avLst/>
            </a:prstGeom>
          </p:spPr>
        </p:pic>
      </p:grpSp>
      <p:sp>
        <p:nvSpPr>
          <p:cNvPr id="12" name="Rectangle 11">
            <a:extLst>
              <a:ext uri="{FF2B5EF4-FFF2-40B4-BE49-F238E27FC236}">
                <a16:creationId xmlns:a16="http://schemas.microsoft.com/office/drawing/2014/main" id="{7AEFB8F9-CB07-4B1D-9DE4-ABB1BB4AA78C}"/>
              </a:ext>
            </a:extLst>
          </p:cNvPr>
          <p:cNvSpPr/>
          <p:nvPr/>
        </p:nvSpPr>
        <p:spPr>
          <a:xfrm>
            <a:off x="5682913" y="1796678"/>
            <a:ext cx="2919113" cy="1722899"/>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r>
              <a:rPr lang="en-US" altLang="en-US" sz="2000" dirty="0"/>
              <a:t>Convenience sampling often produces unrepresentative data.</a:t>
            </a:r>
          </a:p>
        </p:txBody>
      </p:sp>
      <p:pic>
        <p:nvPicPr>
          <p:cNvPr id="14" name="Picture 13">
            <a:extLst>
              <a:ext uri="{FF2B5EF4-FFF2-40B4-BE49-F238E27FC236}">
                <a16:creationId xmlns:a16="http://schemas.microsoft.com/office/drawing/2014/main" id="{6509D180-3C18-4E58-9F86-563D7F5D25A5}"/>
              </a:ext>
            </a:extLst>
          </p:cNvPr>
          <p:cNvPicPr>
            <a:picLocks noChangeAspect="1"/>
          </p:cNvPicPr>
          <p:nvPr/>
        </p:nvPicPr>
        <p:blipFill>
          <a:blip r:embed="rId2"/>
          <a:stretch>
            <a:fillRect/>
          </a:stretch>
        </p:blipFill>
        <p:spPr>
          <a:xfrm rot="21588054">
            <a:off x="5925477" y="1911281"/>
            <a:ext cx="619075" cy="578893"/>
          </a:xfrm>
          <a:prstGeom prst="rect">
            <a:avLst/>
          </a:prstGeom>
        </p:spPr>
      </p:pic>
    </p:spTree>
    <p:extLst>
      <p:ext uri="{BB962C8B-B14F-4D97-AF65-F5344CB8AC3E}">
        <p14:creationId xmlns:p14="http://schemas.microsoft.com/office/powerpoint/2010/main" val="249764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total of 20 students have agreed to participate in an experiment comparing the effects of caffeinated cola and caffeine-free cola on pulse rates. Describe how you would randomly assign 10 students to each of the two treatments: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(a) Using 20 identical slips of paper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(b) Using 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956138"/>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(c) Label each student with a different integer from 01 to 20. Go to a line of Table D and read two-digit groups moving from left to right. The first 10 different labels between 01 and 20 identify the 10 students who receive cola with caffeine. The remaining 10 students receive the caffeine-free cola. Ignore groups of digits from 21 to 00.</a:t>
            </a:r>
          </a:p>
        </p:txBody>
      </p:sp>
    </p:spTree>
    <p:extLst>
      <p:ext uri="{BB962C8B-B14F-4D97-AF65-F5344CB8AC3E}">
        <p14:creationId xmlns:p14="http://schemas.microsoft.com/office/powerpoint/2010/main" val="110603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Control</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723542" y="1508305"/>
            <a:ext cx="418489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In an experiment, </a:t>
            </a: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rPr>
              <a:t>control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means keeping other variables constant for all experimental units.</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 name="Rectangle 2">
            <a:extLst>
              <a:ext uri="{FF2B5EF4-FFF2-40B4-BE49-F238E27FC236}">
                <a16:creationId xmlns:a16="http://schemas.microsoft.com/office/drawing/2014/main" id="{ED1681C0-7918-4121-8BEF-F808FC10DD32}"/>
              </a:ext>
            </a:extLst>
          </p:cNvPr>
          <p:cNvSpPr/>
          <p:nvPr/>
        </p:nvSpPr>
        <p:spPr>
          <a:xfrm>
            <a:off x="1319037" y="2702244"/>
            <a:ext cx="6332594"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After randomly assigning treatments and controlling other variables, treatment groups should be about the same, except for the treatments. Then a difference in the average response must be due either to the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treatments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themselves</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 to the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random assignment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7">
            <a:extLst>
              <a:ext uri="{FF2B5EF4-FFF2-40B4-BE49-F238E27FC236}">
                <a16:creationId xmlns:a16="http://schemas.microsoft.com/office/drawing/2014/main" id="{EBCB6945-D315-4CA0-992B-78D8AEA4298F}"/>
              </a:ext>
            </a:extLst>
          </p:cNvPr>
          <p:cNvSpPr/>
          <p:nvPr/>
        </p:nvSpPr>
        <p:spPr>
          <a:xfrm>
            <a:off x="2182756" y="4511736"/>
            <a:ext cx="6332594"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can’t say that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any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difference in average response between treatment groups must be caused by the treatments because there would likely be some difference just because the random assignment is unlikely to produce two groups that are exactly equivalent.</a:t>
            </a:r>
          </a:p>
        </p:txBody>
      </p:sp>
    </p:spTree>
    <p:extLst>
      <p:ext uri="{BB962C8B-B14F-4D97-AF65-F5344CB8AC3E}">
        <p14:creationId xmlns:p14="http://schemas.microsoft.com/office/powerpoint/2010/main" val="86253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Replication</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3818109" y="1622230"/>
            <a:ext cx="4697241"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In an experiment, </a:t>
            </a: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rPr>
              <a:t>replication</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 means using enough experimental units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distinguish a difference in the effects of the treatments from chance variation due to the random assignment.</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endParaRPr>
          </a:p>
        </p:txBody>
      </p:sp>
      <p:grpSp>
        <p:nvGrpSpPr>
          <p:cNvPr id="20" name="Group 19">
            <a:extLst>
              <a:ext uri="{FF2B5EF4-FFF2-40B4-BE49-F238E27FC236}">
                <a16:creationId xmlns:a16="http://schemas.microsoft.com/office/drawing/2014/main" id="{76BE6C90-E63C-4505-AF45-4A245B55D178}"/>
              </a:ext>
            </a:extLst>
          </p:cNvPr>
          <p:cNvGrpSpPr/>
          <p:nvPr/>
        </p:nvGrpSpPr>
        <p:grpSpPr>
          <a:xfrm>
            <a:off x="897147" y="3795813"/>
            <a:ext cx="6504318" cy="1367519"/>
            <a:chOff x="5682912" y="1796678"/>
            <a:chExt cx="6288604" cy="1367519"/>
          </a:xfrm>
        </p:grpSpPr>
        <p:sp>
          <p:nvSpPr>
            <p:cNvPr id="13" name="Rectangle 12">
              <a:extLst>
                <a:ext uri="{FF2B5EF4-FFF2-40B4-BE49-F238E27FC236}">
                  <a16:creationId xmlns:a16="http://schemas.microsoft.com/office/drawing/2014/main" id="{13C4B9B4-5C57-46DF-9018-8CF0612D7528}"/>
                </a:ext>
              </a:extLst>
            </p:cNvPr>
            <p:cNvSpPr/>
            <p:nvPr/>
          </p:nvSpPr>
          <p:spPr>
            <a:xfrm>
              <a:off x="5682912" y="1796678"/>
              <a:ext cx="6288604" cy="1367519"/>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CAUTION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statistics, replication means “use enough subjects.” In other fields, the term replication has a different meaning.</a:t>
              </a:r>
            </a:p>
          </p:txBody>
        </p:sp>
        <p:pic>
          <p:nvPicPr>
            <p:cNvPr id="15" name="Picture 14">
              <a:extLst>
                <a:ext uri="{FF2B5EF4-FFF2-40B4-BE49-F238E27FC236}">
                  <a16:creationId xmlns:a16="http://schemas.microsoft.com/office/drawing/2014/main" id="{2BCE07CA-AEC5-4CAF-9740-F4ED3E001647}"/>
                </a:ext>
              </a:extLst>
            </p:cNvPr>
            <p:cNvPicPr>
              <a:picLocks noChangeAspect="1"/>
            </p:cNvPicPr>
            <p:nvPr/>
          </p:nvPicPr>
          <p:blipFill>
            <a:blip r:embed="rId2"/>
            <a:stretch>
              <a:fillRect/>
            </a:stretch>
          </p:blipFill>
          <p:spPr>
            <a:xfrm rot="21588054">
              <a:off x="5925477" y="1911281"/>
              <a:ext cx="619075" cy="578893"/>
            </a:xfrm>
            <a:prstGeom prst="rect">
              <a:avLst/>
            </a:prstGeom>
          </p:spPr>
        </p:pic>
      </p:grpSp>
    </p:spTree>
    <p:extLst>
      <p:ext uri="{BB962C8B-B14F-4D97-AF65-F5344CB8AC3E}">
        <p14:creationId xmlns:p14="http://schemas.microsoft.com/office/powerpoint/2010/main" val="12114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Experiments: Putting It All Together</a:t>
            </a:r>
          </a:p>
        </p:txBody>
      </p:sp>
      <p:sp>
        <p:nvSpPr>
          <p:cNvPr id="13" name="TextBox 12">
            <a:extLst>
              <a:ext uri="{FF2B5EF4-FFF2-40B4-BE49-F238E27FC236}">
                <a16:creationId xmlns:a16="http://schemas.microsoft.com/office/drawing/2014/main" id="{A6BDC0CF-D381-4DFF-B97D-6FAA427E3BA2}"/>
              </a:ext>
            </a:extLst>
          </p:cNvPr>
          <p:cNvSpPr txBox="1"/>
          <p:nvPr/>
        </p:nvSpPr>
        <p:spPr>
          <a:xfrm>
            <a:off x="1000664" y="1770690"/>
            <a:ext cx="7142671" cy="4065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Principles of Experimental Design</a:t>
            </a:r>
          </a:p>
        </p:txBody>
      </p:sp>
      <p:sp>
        <p:nvSpPr>
          <p:cNvPr id="15" name="TextBox 14">
            <a:extLst>
              <a:ext uri="{FF2B5EF4-FFF2-40B4-BE49-F238E27FC236}">
                <a16:creationId xmlns:a16="http://schemas.microsoft.com/office/drawing/2014/main" id="{368B0288-767B-4FB5-9972-457517243DA0}"/>
              </a:ext>
            </a:extLst>
          </p:cNvPr>
          <p:cNvSpPr txBox="1"/>
          <p:nvPr/>
        </p:nvSpPr>
        <p:spPr>
          <a:xfrm>
            <a:off x="1000664" y="2177262"/>
            <a:ext cx="7142671" cy="3447161"/>
          </a:xfrm>
          <a:prstGeom prst="rect">
            <a:avLst/>
          </a:prstGeom>
          <a:noFill/>
          <a:ln>
            <a:solidFill>
              <a:schemeClr val="tx1"/>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basic principles for designing experiments are as follows: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Comparison.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a design that compares two or more treatments.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Random assignment.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chance to assign experimental units to treatments. Doing so helps create roughly equivalent groups of experimental units by balancing the effects of other variables among the treatment groups.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Control.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Keep other variables the same for all groups, especially variables that are likely to affect the response variable. Control helps avoid confounding and reduces variability in the response variable.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Replication.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enough experimental units in each group so that any differences in the effects of the treatments can be distinguished from chance differences between the groups.</a:t>
            </a:r>
          </a:p>
        </p:txBody>
      </p:sp>
    </p:spTree>
    <p:extLst>
      <p:ext uri="{BB962C8B-B14F-4D97-AF65-F5344CB8AC3E}">
        <p14:creationId xmlns:p14="http://schemas.microsoft.com/office/powerpoint/2010/main" val="34377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Completely Randomized Designs</a:t>
            </a:r>
          </a:p>
        </p:txBody>
      </p:sp>
      <p:sp>
        <p:nvSpPr>
          <p:cNvPr id="6" name="TextBox 5">
            <a:extLst>
              <a:ext uri="{FF2B5EF4-FFF2-40B4-BE49-F238E27FC236}">
                <a16:creationId xmlns:a16="http://schemas.microsoft.com/office/drawing/2014/main" id="{55199F7D-8D79-48D7-9E13-274915754129}"/>
              </a:ext>
            </a:extLst>
          </p:cNvPr>
          <p:cNvSpPr txBox="1">
            <a:spLocks noChangeArrowheads="1"/>
          </p:cNvSpPr>
          <p:nvPr/>
        </p:nvSpPr>
        <p:spPr bwMode="auto">
          <a:xfrm>
            <a:off x="628649" y="1406570"/>
            <a:ext cx="7886699" cy="70788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In a </a:t>
            </a:r>
            <a:r>
              <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rPr>
              <a:t>completely randomized design</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 the experimental units are assigned to the treatments completely by chance.</a:t>
            </a:r>
            <a:endPar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endParaRPr>
          </a:p>
        </p:txBody>
      </p:sp>
      <p:sp>
        <p:nvSpPr>
          <p:cNvPr id="7" name="Rounded Rectangle 41">
            <a:extLst>
              <a:ext uri="{FF2B5EF4-FFF2-40B4-BE49-F238E27FC236}">
                <a16:creationId xmlns:a16="http://schemas.microsoft.com/office/drawing/2014/main" id="{D78F1317-D939-48B5-8451-88FD2EFECE04}"/>
              </a:ext>
            </a:extLst>
          </p:cNvPr>
          <p:cNvSpPr>
            <a:spLocks noChangeArrowheads="1"/>
          </p:cNvSpPr>
          <p:nvPr/>
        </p:nvSpPr>
        <p:spPr bwMode="auto">
          <a:xfrm>
            <a:off x="436563" y="3848100"/>
            <a:ext cx="1409700" cy="9271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Experimental units</a:t>
            </a:r>
          </a:p>
        </p:txBody>
      </p:sp>
      <p:grpSp>
        <p:nvGrpSpPr>
          <p:cNvPr id="8" name="Group 20">
            <a:extLst>
              <a:ext uri="{FF2B5EF4-FFF2-40B4-BE49-F238E27FC236}">
                <a16:creationId xmlns:a16="http://schemas.microsoft.com/office/drawing/2014/main" id="{D0B06393-98BE-482A-8EAB-BF5EDC17A9C3}"/>
              </a:ext>
            </a:extLst>
          </p:cNvPr>
          <p:cNvGrpSpPr>
            <a:grpSpLocks/>
          </p:cNvGrpSpPr>
          <p:nvPr/>
        </p:nvGrpSpPr>
        <p:grpSpPr bwMode="auto">
          <a:xfrm>
            <a:off x="1897063" y="3784600"/>
            <a:ext cx="2387600" cy="1009650"/>
            <a:chOff x="1701800" y="4337050"/>
            <a:chExt cx="2387600" cy="1009650"/>
          </a:xfrm>
        </p:grpSpPr>
        <p:sp>
          <p:nvSpPr>
            <p:cNvPr id="9" name="Explosion 1 43">
              <a:extLst>
                <a:ext uri="{FF2B5EF4-FFF2-40B4-BE49-F238E27FC236}">
                  <a16:creationId xmlns:a16="http://schemas.microsoft.com/office/drawing/2014/main" id="{272F5ABB-5A9B-4505-BD4D-A714A191773C}"/>
                </a:ext>
              </a:extLst>
            </p:cNvPr>
            <p:cNvSpPr>
              <a:spLocks noChangeArrowheads="1"/>
            </p:cNvSpPr>
            <p:nvPr/>
          </p:nvSpPr>
          <p:spPr bwMode="auto">
            <a:xfrm>
              <a:off x="2159000" y="4337050"/>
              <a:ext cx="1930400" cy="1009650"/>
            </a:xfrm>
            <a:prstGeom prst="irregularSeal1">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Random assignment</a:t>
              </a:r>
            </a:p>
          </p:txBody>
        </p:sp>
        <p:sp>
          <p:nvSpPr>
            <p:cNvPr id="10" name="Right Arrow 44">
              <a:extLst>
                <a:ext uri="{FF2B5EF4-FFF2-40B4-BE49-F238E27FC236}">
                  <a16:creationId xmlns:a16="http://schemas.microsoft.com/office/drawing/2014/main" id="{A19E22DF-9EC7-44C6-A15D-EE5F25757700}"/>
                </a:ext>
              </a:extLst>
            </p:cNvPr>
            <p:cNvSpPr/>
            <p:nvPr/>
          </p:nvSpPr>
          <p:spPr>
            <a:xfrm>
              <a:off x="1701800" y="4689475"/>
              <a:ext cx="508000" cy="3016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21">
            <a:extLst>
              <a:ext uri="{FF2B5EF4-FFF2-40B4-BE49-F238E27FC236}">
                <a16:creationId xmlns:a16="http://schemas.microsoft.com/office/drawing/2014/main" id="{70A394E2-6C31-432C-AD2F-841F53389AE1}"/>
              </a:ext>
            </a:extLst>
          </p:cNvPr>
          <p:cNvGrpSpPr>
            <a:grpSpLocks/>
          </p:cNvGrpSpPr>
          <p:nvPr/>
        </p:nvGrpSpPr>
        <p:grpSpPr bwMode="auto">
          <a:xfrm>
            <a:off x="3243263" y="2860675"/>
            <a:ext cx="1619250" cy="3038475"/>
            <a:chOff x="3047999" y="3413125"/>
            <a:chExt cx="1619251" cy="3038475"/>
          </a:xfrm>
        </p:grpSpPr>
        <p:sp>
          <p:nvSpPr>
            <p:cNvPr id="12" name="Rounded Rectangle 46">
              <a:extLst>
                <a:ext uri="{FF2B5EF4-FFF2-40B4-BE49-F238E27FC236}">
                  <a16:creationId xmlns:a16="http://schemas.microsoft.com/office/drawing/2014/main" id="{386DA907-2ACC-4E34-93D2-4C913B3BD29F}"/>
                </a:ext>
              </a:extLst>
            </p:cNvPr>
            <p:cNvSpPr>
              <a:spLocks noChangeArrowheads="1"/>
            </p:cNvSpPr>
            <p:nvPr/>
          </p:nvSpPr>
          <p:spPr bwMode="auto">
            <a:xfrm>
              <a:off x="3702050" y="3413125"/>
              <a:ext cx="952500" cy="7493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Group 1</a:t>
              </a:r>
            </a:p>
          </p:txBody>
        </p:sp>
        <p:sp>
          <p:nvSpPr>
            <p:cNvPr id="13" name="Rounded Rectangle 47">
              <a:extLst>
                <a:ext uri="{FF2B5EF4-FFF2-40B4-BE49-F238E27FC236}">
                  <a16:creationId xmlns:a16="http://schemas.microsoft.com/office/drawing/2014/main" id="{0C9A697E-00A2-4E3F-A3F9-83E5B966F512}"/>
                </a:ext>
              </a:extLst>
            </p:cNvPr>
            <p:cNvSpPr>
              <a:spLocks noChangeArrowheads="1"/>
            </p:cNvSpPr>
            <p:nvPr/>
          </p:nvSpPr>
          <p:spPr bwMode="auto">
            <a:xfrm>
              <a:off x="3714750" y="5702300"/>
              <a:ext cx="952500" cy="7493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Group 2</a:t>
              </a:r>
            </a:p>
          </p:txBody>
        </p:sp>
        <p:sp>
          <p:nvSpPr>
            <p:cNvPr id="14" name="Right Arrow 48">
              <a:extLst>
                <a:ext uri="{FF2B5EF4-FFF2-40B4-BE49-F238E27FC236}">
                  <a16:creationId xmlns:a16="http://schemas.microsoft.com/office/drawing/2014/main" id="{7CF10C95-E43C-4C88-8A4F-BF6130CBA49E}"/>
                </a:ext>
              </a:extLst>
            </p:cNvPr>
            <p:cNvSpPr/>
            <p:nvPr/>
          </p:nvSpPr>
          <p:spPr>
            <a:xfrm rot="18948850">
              <a:off x="3047999" y="3954900"/>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ight Arrow 49">
              <a:extLst>
                <a:ext uri="{FF2B5EF4-FFF2-40B4-BE49-F238E27FC236}">
                  <a16:creationId xmlns:a16="http://schemas.microsoft.com/office/drawing/2014/main" id="{679BD7EE-ACD8-40BE-AC39-3C270FAE57AC}"/>
                </a:ext>
              </a:extLst>
            </p:cNvPr>
            <p:cNvSpPr/>
            <p:nvPr/>
          </p:nvSpPr>
          <p:spPr>
            <a:xfrm rot="2827266">
              <a:off x="3071340" y="5625753"/>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22">
            <a:extLst>
              <a:ext uri="{FF2B5EF4-FFF2-40B4-BE49-F238E27FC236}">
                <a16:creationId xmlns:a16="http://schemas.microsoft.com/office/drawing/2014/main" id="{61E2712C-7EF1-481A-B8AC-22DE7A0A61D5}"/>
              </a:ext>
            </a:extLst>
          </p:cNvPr>
          <p:cNvGrpSpPr>
            <a:grpSpLocks/>
          </p:cNvGrpSpPr>
          <p:nvPr/>
        </p:nvGrpSpPr>
        <p:grpSpPr bwMode="auto">
          <a:xfrm>
            <a:off x="4913313" y="2820988"/>
            <a:ext cx="1822450" cy="3081337"/>
            <a:chOff x="4718050" y="3372724"/>
            <a:chExt cx="1822450" cy="3081360"/>
          </a:xfrm>
        </p:grpSpPr>
        <p:sp>
          <p:nvSpPr>
            <p:cNvPr id="17" name="Right Arrow 51">
              <a:extLst>
                <a:ext uri="{FF2B5EF4-FFF2-40B4-BE49-F238E27FC236}">
                  <a16:creationId xmlns:a16="http://schemas.microsoft.com/office/drawing/2014/main" id="{7036EEC3-2706-4E5A-B575-E6C7F907F912}"/>
                </a:ext>
              </a:extLst>
            </p:cNvPr>
            <p:cNvSpPr/>
            <p:nvPr/>
          </p:nvSpPr>
          <p:spPr>
            <a:xfrm>
              <a:off x="4718050" y="362831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Arrow 52">
              <a:extLst>
                <a:ext uri="{FF2B5EF4-FFF2-40B4-BE49-F238E27FC236}">
                  <a16:creationId xmlns:a16="http://schemas.microsoft.com/office/drawing/2014/main" id="{56EE7FF0-7E36-43BC-B9D1-2389F103F311}"/>
                </a:ext>
              </a:extLst>
            </p:cNvPr>
            <p:cNvSpPr/>
            <p:nvPr/>
          </p:nvSpPr>
          <p:spPr>
            <a:xfrm>
              <a:off x="4718050" y="596037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53">
              <a:extLst>
                <a:ext uri="{FF2B5EF4-FFF2-40B4-BE49-F238E27FC236}">
                  <a16:creationId xmlns:a16="http://schemas.microsoft.com/office/drawing/2014/main" id="{656C0638-6B1A-445B-BC5D-6EC963AC0EE5}"/>
                </a:ext>
              </a:extLst>
            </p:cNvPr>
            <p:cNvSpPr/>
            <p:nvPr/>
          </p:nvSpPr>
          <p:spPr>
            <a:xfrm>
              <a:off x="5422900" y="337272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Treatment 1</a:t>
              </a:r>
            </a:p>
          </p:txBody>
        </p:sp>
        <p:sp>
          <p:nvSpPr>
            <p:cNvPr id="20" name="Rounded Rectangle 54">
              <a:extLst>
                <a:ext uri="{FF2B5EF4-FFF2-40B4-BE49-F238E27FC236}">
                  <a16:creationId xmlns:a16="http://schemas.microsoft.com/office/drawing/2014/main" id="{A464EDC5-1E0D-428F-9308-AFA9C58D285E}"/>
                </a:ext>
              </a:extLst>
            </p:cNvPr>
            <p:cNvSpPr/>
            <p:nvPr/>
          </p:nvSpPr>
          <p:spPr>
            <a:xfrm>
              <a:off x="5422900" y="570478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Treatment 2</a:t>
              </a:r>
            </a:p>
          </p:txBody>
        </p:sp>
      </p:grpSp>
      <p:grpSp>
        <p:nvGrpSpPr>
          <p:cNvPr id="21" name="Group 23">
            <a:extLst>
              <a:ext uri="{FF2B5EF4-FFF2-40B4-BE49-F238E27FC236}">
                <a16:creationId xmlns:a16="http://schemas.microsoft.com/office/drawing/2014/main" id="{9FEFD0AC-CD01-4679-ABD0-10EB85B1404B}"/>
              </a:ext>
            </a:extLst>
          </p:cNvPr>
          <p:cNvGrpSpPr>
            <a:grpSpLocks/>
          </p:cNvGrpSpPr>
          <p:nvPr/>
        </p:nvGrpSpPr>
        <p:grpSpPr bwMode="auto">
          <a:xfrm>
            <a:off x="6683375" y="3063875"/>
            <a:ext cx="1982788" cy="2392363"/>
            <a:chOff x="6487475" y="3616854"/>
            <a:chExt cx="1983425" cy="2391580"/>
          </a:xfrm>
        </p:grpSpPr>
        <p:sp>
          <p:nvSpPr>
            <p:cNvPr id="22" name="Right Arrow 56">
              <a:extLst>
                <a:ext uri="{FF2B5EF4-FFF2-40B4-BE49-F238E27FC236}">
                  <a16:creationId xmlns:a16="http://schemas.microsoft.com/office/drawing/2014/main" id="{BE607670-CB50-4EDD-9AE1-C6778B199C40}"/>
                </a:ext>
              </a:extLst>
            </p:cNvPr>
            <p:cNvSpPr/>
            <p:nvPr/>
          </p:nvSpPr>
          <p:spPr>
            <a:xfrm rot="18948850">
              <a:off x="6487475" y="5770309"/>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57">
              <a:extLst>
                <a:ext uri="{FF2B5EF4-FFF2-40B4-BE49-F238E27FC236}">
                  <a16:creationId xmlns:a16="http://schemas.microsoft.com/office/drawing/2014/main" id="{845799AE-36E3-4EB7-A131-CF5BF58D6194}"/>
                </a:ext>
              </a:extLst>
            </p:cNvPr>
            <p:cNvSpPr/>
            <p:nvPr/>
          </p:nvSpPr>
          <p:spPr>
            <a:xfrm rot="2827266">
              <a:off x="6495890" y="3843866"/>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olded Corner 58">
              <a:extLst>
                <a:ext uri="{FF2B5EF4-FFF2-40B4-BE49-F238E27FC236}">
                  <a16:creationId xmlns:a16="http://schemas.microsoft.com/office/drawing/2014/main" id="{1B97FDAB-2ACA-4256-9F7E-A9005BF5DC98}"/>
                </a:ext>
              </a:extLst>
            </p:cNvPr>
            <p:cNvSpPr/>
            <p:nvPr/>
          </p:nvSpPr>
          <p:spPr>
            <a:xfrm>
              <a:off x="7226300" y="4122024"/>
              <a:ext cx="1244600" cy="1577284"/>
            </a:xfrm>
            <a:prstGeom prst="foldedCorner">
              <a:avLst/>
            </a:prstGeom>
            <a:solidFill>
              <a:srgbClr val="CCCCFF"/>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Compare response variable</a:t>
              </a:r>
            </a:p>
          </p:txBody>
        </p:sp>
      </p:grpSp>
    </p:spTree>
    <p:extLst>
      <p:ext uri="{BB962C8B-B14F-4D97-AF65-F5344CB8AC3E}">
        <p14:creationId xmlns:p14="http://schemas.microsoft.com/office/powerpoint/2010/main" val="134231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sp>
        <p:nvSpPr>
          <p:cNvPr id="8" name="TextBox 7">
            <a:extLst>
              <a:ext uri="{FF2B5EF4-FFF2-40B4-BE49-F238E27FC236}">
                <a16:creationId xmlns:a16="http://schemas.microsoft.com/office/drawing/2014/main" id="{2C19A4CB-FA60-440A-B6FB-D32021E3B156}"/>
              </a:ext>
            </a:extLst>
          </p:cNvPr>
          <p:cNvSpPr txBox="1">
            <a:spLocks noChangeArrowheads="1"/>
          </p:cNvSpPr>
          <p:nvPr/>
        </p:nvSpPr>
        <p:spPr bwMode="auto">
          <a:xfrm>
            <a:off x="628649" y="1406570"/>
            <a:ext cx="788669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A </a:t>
            </a:r>
            <a:r>
              <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rPr>
              <a:t>block</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 is a group of experimental units that are known before the experiment to be similar in some way that is expected to affect the response to the treatments.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In a </a:t>
            </a:r>
            <a:r>
              <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rPr>
              <a:t>randomized block design</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 the random assignment of experimental units to treatments is carried out separately within each block.</a:t>
            </a:r>
            <a:endPar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endParaRPr>
          </a:p>
        </p:txBody>
      </p:sp>
      <p:sp>
        <p:nvSpPr>
          <p:cNvPr id="9" name="Rectangle 8">
            <a:extLst>
              <a:ext uri="{FF2B5EF4-FFF2-40B4-BE49-F238E27FC236}">
                <a16:creationId xmlns:a16="http://schemas.microsoft.com/office/drawing/2014/main" id="{64012933-528C-497C-8ED0-F209AD2C816C}"/>
              </a:ext>
            </a:extLst>
          </p:cNvPr>
          <p:cNvSpPr/>
          <p:nvPr/>
        </p:nvSpPr>
        <p:spPr>
          <a:xfrm>
            <a:off x="1820173" y="3225355"/>
            <a:ext cx="4960189"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Using a randomized block design allows us to account for the variation in the response that is due to the blocking variable. This makes it easier to determine if one treatment is really more effective than the other.</a:t>
            </a:r>
          </a:p>
        </p:txBody>
      </p:sp>
      <p:sp>
        <p:nvSpPr>
          <p:cNvPr id="10" name="Rectangle 9">
            <a:extLst>
              <a:ext uri="{FF2B5EF4-FFF2-40B4-BE49-F238E27FC236}">
                <a16:creationId xmlns:a16="http://schemas.microsoft.com/office/drawing/2014/main" id="{07BE6F79-5670-40E1-A9C0-37825D38EF54}"/>
              </a:ext>
            </a:extLst>
          </p:cNvPr>
          <p:cNvSpPr/>
          <p:nvPr/>
        </p:nvSpPr>
        <p:spPr>
          <a:xfrm>
            <a:off x="4132052" y="4856571"/>
            <a:ext cx="3510951"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When blocks are formed wisely, it is easier to find convincing evidence that one treatment is more effective than another.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pic>
        <p:nvPicPr>
          <p:cNvPr id="5" name="Picture 4">
            <a:extLst>
              <a:ext uri="{FF2B5EF4-FFF2-40B4-BE49-F238E27FC236}">
                <a16:creationId xmlns:a16="http://schemas.microsoft.com/office/drawing/2014/main" id="{60299DB0-E77B-49B8-9DE0-8808E2537B8B}"/>
              </a:ext>
            </a:extLst>
          </p:cNvPr>
          <p:cNvPicPr>
            <a:picLocks noChangeAspect="1"/>
          </p:cNvPicPr>
          <p:nvPr/>
        </p:nvPicPr>
        <p:blipFill>
          <a:blip r:embed="rId2"/>
          <a:stretch>
            <a:fillRect/>
          </a:stretch>
        </p:blipFill>
        <p:spPr>
          <a:xfrm>
            <a:off x="253424" y="1977238"/>
            <a:ext cx="8637152" cy="2903524"/>
          </a:xfrm>
          <a:prstGeom prst="rect">
            <a:avLst/>
          </a:prstGeom>
        </p:spPr>
      </p:pic>
    </p:spTree>
    <p:extLst>
      <p:ext uri="{BB962C8B-B14F-4D97-AF65-F5344CB8AC3E}">
        <p14:creationId xmlns:p14="http://schemas.microsoft.com/office/powerpoint/2010/main" val="19477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sp>
        <p:nvSpPr>
          <p:cNvPr id="6" name="TextBox 5">
            <a:extLst>
              <a:ext uri="{FF2B5EF4-FFF2-40B4-BE49-F238E27FC236}">
                <a16:creationId xmlns:a16="http://schemas.microsoft.com/office/drawing/2014/main" id="{509D7F49-FF92-4DD6-A6AD-0C5511396219}"/>
              </a:ext>
            </a:extLst>
          </p:cNvPr>
          <p:cNvSpPr txBox="1">
            <a:spLocks noChangeArrowheads="1"/>
          </p:cNvSpPr>
          <p:nvPr/>
        </p:nvSpPr>
        <p:spPr bwMode="auto">
          <a:xfrm>
            <a:off x="3226279" y="1495815"/>
            <a:ext cx="5289071" cy="2554545"/>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A </a:t>
            </a:r>
            <a:r>
              <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rPr>
              <a:t>matched pairs design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rPr>
              <a:t>is a common experimental design for comparing two treatments that uses blocks of size 2. In some matched pairs designs, two very similar experimental units are paired and the two treatments are randomly assigned within each pair. In others, each experimental unit receives both treatments in a random order.</a:t>
            </a:r>
            <a:endParaRPr kumimoji="0" lang="en-US" sz="2000" b="1" i="0" u="none" strike="noStrike" kern="1200" cap="none" spc="0" normalizeH="0" baseline="0" noProof="0" dirty="0">
              <a:ln>
                <a:noFill/>
              </a:ln>
              <a:solidFill>
                <a:srgbClr val="000000"/>
              </a:solidFill>
              <a:effectLst/>
              <a:uLnTx/>
              <a:uFillTx/>
              <a:latin typeface="Calibri" panose="020F0502020204030204"/>
              <a:ea typeface="ＭＳ Ｐゴシック" charset="0"/>
            </a:endParaRPr>
          </a:p>
        </p:txBody>
      </p:sp>
      <p:sp>
        <p:nvSpPr>
          <p:cNvPr id="7" name="Rectangle 6">
            <a:extLst>
              <a:ext uri="{FF2B5EF4-FFF2-40B4-BE49-F238E27FC236}">
                <a16:creationId xmlns:a16="http://schemas.microsoft.com/office/drawing/2014/main" id="{5D7957B0-083C-427A-9938-512627632D0B}"/>
              </a:ext>
            </a:extLst>
          </p:cNvPr>
          <p:cNvSpPr/>
          <p:nvPr/>
        </p:nvSpPr>
        <p:spPr>
          <a:xfrm>
            <a:off x="628651" y="4466312"/>
            <a:ext cx="5763524"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idea is to create blocks by matching pairs of similar experimental units. Just as with other forms of blocking, matching helps account for the variation due to the variable(s) used to form the pairs.</a:t>
            </a:r>
          </a:p>
        </p:txBody>
      </p:sp>
    </p:spTree>
    <p:extLst>
      <p:ext uri="{BB962C8B-B14F-4D97-AF65-F5344CB8AC3E}">
        <p14:creationId xmlns:p14="http://schemas.microsoft.com/office/powerpoint/2010/main" val="12216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8" name="Text Placeholder 2">
            <a:extLst>
              <a:ext uri="{FF2B5EF4-FFF2-40B4-BE49-F238E27FC236}">
                <a16:creationId xmlns:a16="http://schemas.microsoft.com/office/drawing/2014/main" id="{3F2FD7EA-5939-47EC-BD58-1632510FF1D2}"/>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Explain</a:t>
            </a:r>
            <a:r>
              <a:rPr lang="en-US" sz="2000" dirty="0"/>
              <a:t> the concept of confounding and how it limits the ability to make cause-and-effect conclusions.</a:t>
            </a:r>
          </a:p>
          <a:p>
            <a:pPr>
              <a:lnSpc>
                <a:spcPct val="120000"/>
              </a:lnSpc>
              <a:spcBef>
                <a:spcPts val="600"/>
              </a:spcBef>
            </a:pPr>
            <a:r>
              <a:rPr lang="en-US" sz="2000" cap="all" dirty="0"/>
              <a:t>Distinguish</a:t>
            </a:r>
            <a:r>
              <a:rPr lang="en-US" sz="2000" dirty="0"/>
              <a:t> between an observational study and an experiment, and </a:t>
            </a:r>
            <a:r>
              <a:rPr lang="en-US" sz="2000" cap="all" dirty="0"/>
              <a:t>identify</a:t>
            </a:r>
            <a:r>
              <a:rPr lang="en-US" sz="2000" dirty="0"/>
              <a:t> the explanatory and response variables in each type of study.</a:t>
            </a:r>
          </a:p>
          <a:p>
            <a:pPr>
              <a:lnSpc>
                <a:spcPct val="120000"/>
              </a:lnSpc>
              <a:spcBef>
                <a:spcPts val="600"/>
              </a:spcBef>
            </a:pPr>
            <a:r>
              <a:rPr lang="en-US" sz="2000" cap="all" dirty="0"/>
              <a:t>Identify</a:t>
            </a:r>
            <a:r>
              <a:rPr lang="en-US" sz="2000" dirty="0"/>
              <a:t> the experimental units and treatments in an experiment.</a:t>
            </a:r>
          </a:p>
          <a:p>
            <a:pPr>
              <a:lnSpc>
                <a:spcPct val="120000"/>
              </a:lnSpc>
              <a:spcBef>
                <a:spcPts val="600"/>
              </a:spcBef>
            </a:pPr>
            <a:r>
              <a:rPr lang="en-US" sz="2000" cap="all" dirty="0"/>
              <a:t>Describe</a:t>
            </a:r>
            <a:r>
              <a:rPr lang="en-US" sz="2000" dirty="0"/>
              <a:t> the placebo effect and the purpose of blinding in an experiment.</a:t>
            </a:r>
          </a:p>
        </p:txBody>
      </p:sp>
    </p:spTree>
    <p:extLst>
      <p:ext uri="{BB962C8B-B14F-4D97-AF65-F5344CB8AC3E}">
        <p14:creationId xmlns:p14="http://schemas.microsoft.com/office/powerpoint/2010/main" val="174962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8" name="Text Placeholder 2">
            <a:extLst>
              <a:ext uri="{FF2B5EF4-FFF2-40B4-BE49-F238E27FC236}">
                <a16:creationId xmlns:a16="http://schemas.microsoft.com/office/drawing/2014/main" id="{12B94F9D-D836-4042-857B-DCC140541F75}"/>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Describe</a:t>
            </a:r>
            <a:r>
              <a:rPr lang="en-US" sz="2000" dirty="0"/>
              <a:t> how to randomly assign treatments in an experiment using slips of paper, technology, or a table of random digits.</a:t>
            </a:r>
          </a:p>
          <a:p>
            <a:pPr>
              <a:lnSpc>
                <a:spcPct val="120000"/>
              </a:lnSpc>
              <a:spcBef>
                <a:spcPts val="600"/>
              </a:spcBef>
            </a:pPr>
            <a:r>
              <a:rPr lang="en-US" sz="2000" cap="all" dirty="0"/>
              <a:t>Explain</a:t>
            </a:r>
            <a:r>
              <a:rPr lang="en-US" sz="2000" dirty="0"/>
              <a:t> the purpose of comparison, random assignment, control, and replication in an experiment.</a:t>
            </a:r>
          </a:p>
          <a:p>
            <a:pPr>
              <a:lnSpc>
                <a:spcPct val="120000"/>
              </a:lnSpc>
              <a:spcBef>
                <a:spcPts val="600"/>
              </a:spcBef>
            </a:pPr>
            <a:r>
              <a:rPr lang="en-US" sz="2000" cap="all" dirty="0"/>
              <a:t>Describe</a:t>
            </a:r>
            <a:r>
              <a:rPr lang="en-US" sz="2000" dirty="0"/>
              <a:t> a completely randomized design for an experiment.</a:t>
            </a:r>
          </a:p>
          <a:p>
            <a:pPr>
              <a:lnSpc>
                <a:spcPct val="120000"/>
              </a:lnSpc>
              <a:spcBef>
                <a:spcPts val="600"/>
              </a:spcBef>
            </a:pPr>
            <a:r>
              <a:rPr lang="en-US" sz="2000" cap="all" dirty="0"/>
              <a:t>Describe</a:t>
            </a:r>
            <a:r>
              <a:rPr lang="en-US" sz="2000" dirty="0"/>
              <a:t> a randomized block design and a matched pairs design for an experiment and </a:t>
            </a:r>
            <a:r>
              <a:rPr lang="en-US" sz="2000" cap="all" dirty="0"/>
              <a:t>explain</a:t>
            </a:r>
            <a:r>
              <a:rPr lang="en-US" sz="2000" dirty="0"/>
              <a:t> the purpose of blocking in an experiment.</a:t>
            </a:r>
          </a:p>
        </p:txBody>
      </p:sp>
    </p:spTree>
    <p:extLst>
      <p:ext uri="{BB962C8B-B14F-4D97-AF65-F5344CB8AC3E}">
        <p14:creationId xmlns:p14="http://schemas.microsoft.com/office/powerpoint/2010/main" val="9863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Sample Badly</a:t>
            </a:r>
          </a:p>
        </p:txBody>
      </p:sp>
      <p:sp>
        <p:nvSpPr>
          <p:cNvPr id="5" name="Vertical Text Placeholder 2">
            <a:extLst>
              <a:ext uri="{FF2B5EF4-FFF2-40B4-BE49-F238E27FC236}">
                <a16:creationId xmlns:a16="http://schemas.microsoft.com/office/drawing/2014/main" id="{0D50DC41-F481-4387-A25B-FD3DDA605508}"/>
              </a:ext>
            </a:extLst>
          </p:cNvPr>
          <p:cNvSpPr>
            <a:spLocks noGrp="1"/>
          </p:cNvSpPr>
          <p:nvPr>
            <p:ph idx="1"/>
          </p:nvPr>
        </p:nvSpPr>
        <p:spPr>
          <a:xfrm>
            <a:off x="775298" y="1536851"/>
            <a:ext cx="7540565" cy="714737"/>
          </a:xfrm>
        </p:spPr>
        <p:txBody>
          <a:bodyPr>
            <a:noAutofit/>
          </a:bodyPr>
          <a:lstStyle/>
          <a:p>
            <a:pPr marL="3175" lvl="1" indent="0" eaLnBrk="1" hangingPunct="1">
              <a:buFont typeface="Arial" panose="020B0604020202020204" pitchFamily="34" charset="0"/>
              <a:buNone/>
            </a:pPr>
            <a:r>
              <a:rPr lang="en-US" altLang="en-US" dirty="0">
                <a:solidFill>
                  <a:srgbClr val="000000"/>
                </a:solidFill>
                <a:ea typeface="ＭＳ Ｐゴシック" panose="020B0600070205080204" pitchFamily="34" charset="-128"/>
              </a:rPr>
              <a:t>Convenience sampling will almost always result in bias. </a:t>
            </a:r>
            <a:br>
              <a:rPr lang="en-US" altLang="en-US" dirty="0">
                <a:solidFill>
                  <a:srgbClr val="000000"/>
                </a:solidFill>
                <a:ea typeface="ＭＳ Ｐゴシック" panose="020B0600070205080204" pitchFamily="34" charset="-128"/>
              </a:rPr>
            </a:br>
            <a:r>
              <a:rPr lang="en-US" altLang="en-US" dirty="0">
                <a:solidFill>
                  <a:srgbClr val="000000"/>
                </a:solidFill>
                <a:ea typeface="ＭＳ Ｐゴシック" panose="020B0600070205080204" pitchFamily="34" charset="-128"/>
              </a:rPr>
              <a:t>But so will some other sampling methods.</a:t>
            </a:r>
          </a:p>
        </p:txBody>
      </p:sp>
      <p:sp>
        <p:nvSpPr>
          <p:cNvPr id="7" name="TextBox 6">
            <a:extLst>
              <a:ext uri="{FF2B5EF4-FFF2-40B4-BE49-F238E27FC236}">
                <a16:creationId xmlns:a16="http://schemas.microsoft.com/office/drawing/2014/main" id="{527B6F38-145D-4C76-82BD-CC4BEEC1C626}"/>
              </a:ext>
            </a:extLst>
          </p:cNvPr>
          <p:cNvSpPr txBox="1">
            <a:spLocks noChangeArrowheads="1"/>
          </p:cNvSpPr>
          <p:nvPr/>
        </p:nvSpPr>
        <p:spPr bwMode="auto">
          <a:xfrm>
            <a:off x="775299" y="2708576"/>
            <a:ext cx="7740051" cy="830997"/>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000000"/>
                </a:solidFill>
                <a:latin typeface="+mn-lt"/>
              </a:rPr>
              <a:t>Voluntary response sampling </a:t>
            </a:r>
            <a:r>
              <a:rPr lang="en-US" dirty="0">
                <a:solidFill>
                  <a:srgbClr val="000000"/>
                </a:solidFill>
                <a:latin typeface="+mn-lt"/>
              </a:rPr>
              <a:t>allows people to choose to be in the sample by responding to a general invitation.</a:t>
            </a:r>
            <a:endParaRPr lang="en-US" b="1" dirty="0">
              <a:solidFill>
                <a:srgbClr val="000000"/>
              </a:solidFill>
              <a:latin typeface="+mn-lt"/>
            </a:endParaRPr>
          </a:p>
        </p:txBody>
      </p:sp>
      <p:sp>
        <p:nvSpPr>
          <p:cNvPr id="3" name="Rectangle 2">
            <a:extLst>
              <a:ext uri="{FF2B5EF4-FFF2-40B4-BE49-F238E27FC236}">
                <a16:creationId xmlns:a16="http://schemas.microsoft.com/office/drawing/2014/main" id="{3FF7E442-ED61-4333-88C5-D12C87D7B6A7}"/>
              </a:ext>
            </a:extLst>
          </p:cNvPr>
          <p:cNvSpPr/>
          <p:nvPr/>
        </p:nvSpPr>
        <p:spPr>
          <a:xfrm>
            <a:off x="775299" y="4144992"/>
            <a:ext cx="7825237" cy="1569660"/>
          </a:xfrm>
          <a:prstGeom prst="rect">
            <a:avLst/>
          </a:prstGeom>
        </p:spPr>
        <p:txBody>
          <a:bodyPr wrap="square">
            <a:spAutoFit/>
          </a:bodyPr>
          <a:lstStyle/>
          <a:p>
            <a:r>
              <a:rPr lang="en-US" sz="2400" dirty="0"/>
              <a:t>Most Internet polls, along with call-in, text-in, and write-in polls, rely on voluntary response sampling. </a:t>
            </a:r>
            <a:r>
              <a:rPr lang="en-US" sz="2400" i="1" dirty="0"/>
              <a:t>People who self-select to participate in such surveys are usually not representative of some larger population of interest.</a:t>
            </a:r>
            <a:endParaRPr lang="en-US" sz="2400" dirty="0"/>
          </a:p>
        </p:txBody>
      </p:sp>
    </p:spTree>
    <p:extLst>
      <p:ext uri="{BB962C8B-B14F-4D97-AF65-F5344CB8AC3E}">
        <p14:creationId xmlns:p14="http://schemas.microsoft.com/office/powerpoint/2010/main" val="209899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noAutofit/>
          </a:bodyPr>
          <a:lstStyle/>
          <a:p>
            <a:r>
              <a:rPr lang="en-US" altLang="en-US" sz="3200" dirty="0">
                <a:ea typeface="ＭＳ Ｐゴシック" panose="020B0600070205080204" pitchFamily="34" charset="-128"/>
              </a:rPr>
              <a:t>How to Sample Well: Simple Random Sampling</a:t>
            </a:r>
            <a:endParaRPr lang="en-US" sz="3200" dirty="0"/>
          </a:p>
        </p:txBody>
      </p:sp>
      <p:sp>
        <p:nvSpPr>
          <p:cNvPr id="5" name="Rectangle 4">
            <a:extLst>
              <a:ext uri="{FF2B5EF4-FFF2-40B4-BE49-F238E27FC236}">
                <a16:creationId xmlns:a16="http://schemas.microsoft.com/office/drawing/2014/main" id="{6D1C04EE-07E6-44DE-B34E-E641F4948269}"/>
              </a:ext>
            </a:extLst>
          </p:cNvPr>
          <p:cNvSpPr/>
          <p:nvPr/>
        </p:nvSpPr>
        <p:spPr>
          <a:xfrm>
            <a:off x="776378" y="1613994"/>
            <a:ext cx="7185804" cy="1015663"/>
          </a:xfrm>
          <a:prstGeom prst="rect">
            <a:avLst/>
          </a:prstGeom>
        </p:spPr>
        <p:txBody>
          <a:bodyPr wrap="square">
            <a:spAutoFit/>
          </a:bodyPr>
          <a:lstStyle/>
          <a:p>
            <a:pPr marL="3175" lvl="1"/>
            <a:r>
              <a:rPr lang="en-US" altLang="en-US" sz="2000" dirty="0">
                <a:solidFill>
                  <a:srgbClr val="000000"/>
                </a:solidFill>
                <a:ea typeface="ＭＳ Ｐゴシック" panose="020B0600070205080204" pitchFamily="34" charset="-128"/>
              </a:rPr>
              <a:t>A sample chosen by chance rules out both favoritism by the sampler and self-selection by respondents. </a:t>
            </a:r>
          </a:p>
          <a:p>
            <a:pPr marL="3175" lvl="1"/>
            <a:endParaRPr lang="en-US" altLang="en-US" sz="2000" dirty="0">
              <a:solidFill>
                <a:srgbClr val="000000"/>
              </a:solidFill>
              <a:ea typeface="ＭＳ Ｐゴシック" panose="020B0600070205080204" pitchFamily="34" charset="-128"/>
            </a:endParaRPr>
          </a:p>
        </p:txBody>
      </p:sp>
      <p:sp>
        <p:nvSpPr>
          <p:cNvPr id="9" name="TextBox 8">
            <a:extLst>
              <a:ext uri="{FF2B5EF4-FFF2-40B4-BE49-F238E27FC236}">
                <a16:creationId xmlns:a16="http://schemas.microsoft.com/office/drawing/2014/main" id="{98C83B53-E46D-4EF0-A54A-E61EFAC2DA1C}"/>
              </a:ext>
            </a:extLst>
          </p:cNvPr>
          <p:cNvSpPr txBox="1">
            <a:spLocks noChangeArrowheads="1"/>
          </p:cNvSpPr>
          <p:nvPr/>
        </p:nvSpPr>
        <p:spPr bwMode="auto">
          <a:xfrm>
            <a:off x="3666226" y="2793979"/>
            <a:ext cx="484912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Random sampling </a:t>
            </a:r>
            <a:r>
              <a:rPr lang="en-US" sz="2000" dirty="0">
                <a:latin typeface="+mn-lt"/>
              </a:rPr>
              <a:t>involves using a chance process to determine which members of a population are included in the sample.</a:t>
            </a:r>
            <a:endParaRPr lang="en-US" sz="2000" b="1" dirty="0">
              <a:solidFill>
                <a:srgbClr val="000000"/>
              </a:solidFill>
              <a:latin typeface="+mn-lt"/>
            </a:endParaRPr>
          </a:p>
        </p:txBody>
      </p:sp>
      <p:sp>
        <p:nvSpPr>
          <p:cNvPr id="10" name="TextBox 9">
            <a:extLst>
              <a:ext uri="{FF2B5EF4-FFF2-40B4-BE49-F238E27FC236}">
                <a16:creationId xmlns:a16="http://schemas.microsoft.com/office/drawing/2014/main" id="{34E8CD52-2B86-4F36-959B-91497A5252A0}"/>
              </a:ext>
            </a:extLst>
          </p:cNvPr>
          <p:cNvSpPr txBox="1">
            <a:spLocks noChangeArrowheads="1"/>
          </p:cNvSpPr>
          <p:nvPr/>
        </p:nvSpPr>
        <p:spPr bwMode="auto">
          <a:xfrm>
            <a:off x="776378" y="4228344"/>
            <a:ext cx="4849124"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simple random sample (SRS)</a:t>
            </a:r>
            <a:r>
              <a:rPr lang="en-US" sz="2000" dirty="0">
                <a:latin typeface="+mn-lt"/>
              </a:rPr>
              <a:t> of size </a:t>
            </a:r>
            <a:r>
              <a:rPr lang="en-US" sz="2000" i="1" dirty="0">
                <a:latin typeface="+mn-lt"/>
              </a:rPr>
              <a:t>n</a:t>
            </a:r>
            <a:r>
              <a:rPr lang="en-US" sz="2000" dirty="0">
                <a:latin typeface="+mn-lt"/>
              </a:rPr>
              <a:t> is chosen in such a way that every group of </a:t>
            </a:r>
            <a:r>
              <a:rPr lang="en-US" sz="2000" i="1" dirty="0">
                <a:latin typeface="+mn-lt"/>
              </a:rPr>
              <a:t>n</a:t>
            </a:r>
            <a:r>
              <a:rPr lang="en-US" sz="2000" dirty="0">
                <a:latin typeface="+mn-lt"/>
              </a:rPr>
              <a:t> individuals in the population has an equal chance to be selected as the sample.</a:t>
            </a:r>
            <a:endParaRPr lang="en-US" sz="2000" dirty="0">
              <a:solidFill>
                <a:srgbClr val="000000"/>
              </a:solidFill>
              <a:latin typeface="+mn-lt"/>
            </a:endParaRPr>
          </a:p>
        </p:txBody>
      </p:sp>
    </p:spTree>
    <p:extLst>
      <p:ext uri="{BB962C8B-B14F-4D97-AF65-F5344CB8AC3E}">
        <p14:creationId xmlns:p14="http://schemas.microsoft.com/office/powerpoint/2010/main" val="41909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9" name="TextBox 8">
            <a:extLst>
              <a:ext uri="{FF2B5EF4-FFF2-40B4-BE49-F238E27FC236}">
                <a16:creationId xmlns:a16="http://schemas.microsoft.com/office/drawing/2014/main" id="{17EE86D2-C25C-4A56-8895-AB496289A529}"/>
              </a:ext>
            </a:extLst>
          </p:cNvPr>
          <p:cNvSpPr txBox="1"/>
          <p:nvPr/>
        </p:nvSpPr>
        <p:spPr>
          <a:xfrm>
            <a:off x="914397" y="1261731"/>
            <a:ext cx="7142671" cy="4065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How to Choose an SRS with Technology</a:t>
            </a:r>
          </a:p>
        </p:txBody>
      </p:sp>
      <p:sp>
        <p:nvSpPr>
          <p:cNvPr id="10" name="TextBox 9">
            <a:extLst>
              <a:ext uri="{FF2B5EF4-FFF2-40B4-BE49-F238E27FC236}">
                <a16:creationId xmlns:a16="http://schemas.microsoft.com/office/drawing/2014/main" id="{55D8BB79-4B2B-432D-ABFB-C373C5349223}"/>
              </a:ext>
            </a:extLst>
          </p:cNvPr>
          <p:cNvSpPr txBox="1"/>
          <p:nvPr/>
        </p:nvSpPr>
        <p:spPr>
          <a:xfrm>
            <a:off x="914397" y="1668301"/>
            <a:ext cx="7142671" cy="1760699"/>
          </a:xfrm>
          <a:prstGeom prst="rect">
            <a:avLst/>
          </a:prstGeom>
          <a:noFill/>
          <a:ln>
            <a:solidFill>
              <a:schemeClr val="tx1"/>
            </a:solidFill>
          </a:ln>
        </p:spPr>
        <p:txBody>
          <a:bodyPr wrap="square" rtlCol="0">
            <a:noAutofit/>
          </a:bodyPr>
          <a:lstStyle/>
          <a:p>
            <a:pPr marL="285750" indent="-285750">
              <a:buFont typeface="Arial" panose="020B0604020202020204" pitchFamily="34" charset="0"/>
              <a:buChar char="•"/>
            </a:pPr>
            <a:r>
              <a:rPr lang="en-US" b="1" dirty="0"/>
              <a:t>Label. </a:t>
            </a:r>
            <a:r>
              <a:rPr lang="en-US" dirty="0"/>
              <a:t>Give each individual in the population a distinct numerical label from 1 to </a:t>
            </a:r>
            <a:r>
              <a:rPr lang="en-US" i="1" dirty="0"/>
              <a:t>N, </a:t>
            </a:r>
            <a:r>
              <a:rPr lang="en-US" dirty="0"/>
              <a:t>where </a:t>
            </a:r>
            <a:r>
              <a:rPr lang="en-US" i="1" dirty="0"/>
              <a:t>N </a:t>
            </a:r>
            <a:r>
              <a:rPr lang="en-US" dirty="0"/>
              <a:t>is the number of individuals in the population.</a:t>
            </a:r>
          </a:p>
          <a:p>
            <a:pPr marL="285750" indent="-285750">
              <a:buFont typeface="Arial" panose="020B0604020202020204" pitchFamily="34" charset="0"/>
              <a:buChar char="•"/>
            </a:pPr>
            <a:r>
              <a:rPr lang="en-US" b="1" dirty="0"/>
              <a:t>Randomize. </a:t>
            </a:r>
            <a:r>
              <a:rPr lang="en-US" dirty="0"/>
              <a:t>Use a random number generator to obtain </a:t>
            </a:r>
            <a:r>
              <a:rPr lang="en-US" i="1" dirty="0"/>
              <a:t>n different </a:t>
            </a:r>
            <a:r>
              <a:rPr lang="en-US" dirty="0"/>
              <a:t>integers from 1 to </a:t>
            </a:r>
            <a:r>
              <a:rPr lang="en-US" i="1" dirty="0"/>
              <a:t>N, </a:t>
            </a:r>
            <a:r>
              <a:rPr lang="en-US" dirty="0"/>
              <a:t>where </a:t>
            </a:r>
            <a:r>
              <a:rPr lang="en-US" i="1" dirty="0"/>
              <a:t>n </a:t>
            </a:r>
            <a:r>
              <a:rPr lang="en-US" dirty="0"/>
              <a:t>is the sample size.</a:t>
            </a:r>
          </a:p>
          <a:p>
            <a:pPr marL="285750" indent="-285750">
              <a:buFont typeface="Arial" panose="020B0604020202020204" pitchFamily="34" charset="0"/>
              <a:buChar char="•"/>
            </a:pPr>
            <a:r>
              <a:rPr lang="en-US" b="1" dirty="0"/>
              <a:t>Select. </a:t>
            </a:r>
            <a:r>
              <a:rPr lang="en-US" dirty="0"/>
              <a:t>Choose the individuals that correspond to the randomly selected integers.</a:t>
            </a:r>
            <a:endParaRPr lang="en-US" sz="2000" dirty="0"/>
          </a:p>
        </p:txBody>
      </p:sp>
    </p:spTree>
    <p:extLst>
      <p:ext uri="{BB962C8B-B14F-4D97-AF65-F5344CB8AC3E}">
        <p14:creationId xmlns:p14="http://schemas.microsoft.com/office/powerpoint/2010/main" val="408695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How to Choose an SRS</a:t>
            </a:r>
          </a:p>
        </p:txBody>
      </p:sp>
      <p:sp>
        <p:nvSpPr>
          <p:cNvPr id="9" name="TextBox 8">
            <a:extLst>
              <a:ext uri="{FF2B5EF4-FFF2-40B4-BE49-F238E27FC236}">
                <a16:creationId xmlns:a16="http://schemas.microsoft.com/office/drawing/2014/main" id="{17EE86D2-C25C-4A56-8895-AB496289A529}"/>
              </a:ext>
            </a:extLst>
          </p:cNvPr>
          <p:cNvSpPr txBox="1"/>
          <p:nvPr/>
        </p:nvSpPr>
        <p:spPr>
          <a:xfrm>
            <a:off x="914397" y="1261731"/>
            <a:ext cx="7142671" cy="4065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How to Choose an SRS with Technology</a:t>
            </a:r>
          </a:p>
        </p:txBody>
      </p:sp>
      <p:sp>
        <p:nvSpPr>
          <p:cNvPr id="10" name="TextBox 9">
            <a:extLst>
              <a:ext uri="{FF2B5EF4-FFF2-40B4-BE49-F238E27FC236}">
                <a16:creationId xmlns:a16="http://schemas.microsoft.com/office/drawing/2014/main" id="{55D8BB79-4B2B-432D-ABFB-C373C5349223}"/>
              </a:ext>
            </a:extLst>
          </p:cNvPr>
          <p:cNvSpPr txBox="1"/>
          <p:nvPr/>
        </p:nvSpPr>
        <p:spPr>
          <a:xfrm>
            <a:off x="914397" y="1668301"/>
            <a:ext cx="7142671" cy="1760699"/>
          </a:xfrm>
          <a:prstGeom prst="rect">
            <a:avLst/>
          </a:prstGeom>
          <a:noFill/>
          <a:ln>
            <a:solidFill>
              <a:schemeClr val="tx1"/>
            </a:solidFill>
          </a:ln>
        </p:spPr>
        <p:txBody>
          <a:bodyPr wrap="square" rtlCol="0">
            <a:noAutofit/>
          </a:bodyPr>
          <a:lstStyle/>
          <a:p>
            <a:pPr marL="285750" indent="-285750">
              <a:buFont typeface="Arial" panose="020B0604020202020204" pitchFamily="34" charset="0"/>
              <a:buChar char="•"/>
            </a:pPr>
            <a:r>
              <a:rPr lang="en-US" b="1" dirty="0"/>
              <a:t>Label. </a:t>
            </a:r>
            <a:r>
              <a:rPr lang="en-US" dirty="0"/>
              <a:t>Give each individual in the population a distinct numerical label from 1 to </a:t>
            </a:r>
            <a:r>
              <a:rPr lang="en-US" i="1" dirty="0"/>
              <a:t>N, </a:t>
            </a:r>
            <a:r>
              <a:rPr lang="en-US" dirty="0"/>
              <a:t>where </a:t>
            </a:r>
            <a:r>
              <a:rPr lang="en-US" i="1" dirty="0"/>
              <a:t>N </a:t>
            </a:r>
            <a:r>
              <a:rPr lang="en-US" dirty="0"/>
              <a:t>is the number of individuals in the population.</a:t>
            </a:r>
          </a:p>
          <a:p>
            <a:pPr marL="285750" indent="-285750">
              <a:buFont typeface="Arial" panose="020B0604020202020204" pitchFamily="34" charset="0"/>
              <a:buChar char="•"/>
            </a:pPr>
            <a:r>
              <a:rPr lang="en-US" b="1" dirty="0"/>
              <a:t>Randomize. </a:t>
            </a:r>
            <a:r>
              <a:rPr lang="en-US" dirty="0"/>
              <a:t>Use a random number generator to obtain </a:t>
            </a:r>
            <a:r>
              <a:rPr lang="en-US" i="1" dirty="0"/>
              <a:t>n different </a:t>
            </a:r>
            <a:r>
              <a:rPr lang="en-US" dirty="0"/>
              <a:t>integers from 1 to </a:t>
            </a:r>
            <a:r>
              <a:rPr lang="en-US" i="1" dirty="0"/>
              <a:t>N, </a:t>
            </a:r>
            <a:r>
              <a:rPr lang="en-US" dirty="0"/>
              <a:t>where </a:t>
            </a:r>
            <a:r>
              <a:rPr lang="en-US" i="1" dirty="0"/>
              <a:t>n </a:t>
            </a:r>
            <a:r>
              <a:rPr lang="en-US" dirty="0"/>
              <a:t>is the sample size.</a:t>
            </a:r>
          </a:p>
          <a:p>
            <a:pPr marL="285750" indent="-285750">
              <a:buFont typeface="Arial" panose="020B0604020202020204" pitchFamily="34" charset="0"/>
              <a:buChar char="•"/>
            </a:pPr>
            <a:r>
              <a:rPr lang="en-US" b="1" dirty="0"/>
              <a:t>Select. </a:t>
            </a:r>
            <a:r>
              <a:rPr lang="en-US" dirty="0"/>
              <a:t>Choose the individuals that correspond to the randomly selected integers.</a:t>
            </a:r>
            <a:endParaRPr lang="en-US" sz="2000" dirty="0"/>
          </a:p>
        </p:txBody>
      </p:sp>
      <p:sp>
        <p:nvSpPr>
          <p:cNvPr id="12" name="TextBox 11">
            <a:extLst>
              <a:ext uri="{FF2B5EF4-FFF2-40B4-BE49-F238E27FC236}">
                <a16:creationId xmlns:a16="http://schemas.microsoft.com/office/drawing/2014/main" id="{E5F23502-E85E-4136-B0ED-80D62E319BD5}"/>
              </a:ext>
            </a:extLst>
          </p:cNvPr>
          <p:cNvSpPr txBox="1"/>
          <p:nvPr/>
        </p:nvSpPr>
        <p:spPr>
          <a:xfrm>
            <a:off x="914397" y="3592301"/>
            <a:ext cx="7142671" cy="4065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How to Choose an SRS with Table D</a:t>
            </a:r>
          </a:p>
        </p:txBody>
      </p:sp>
      <p:sp>
        <p:nvSpPr>
          <p:cNvPr id="13" name="TextBox 12">
            <a:extLst>
              <a:ext uri="{FF2B5EF4-FFF2-40B4-BE49-F238E27FC236}">
                <a16:creationId xmlns:a16="http://schemas.microsoft.com/office/drawing/2014/main" id="{D377F831-8E51-44A2-B118-9ED8D6E6626C}"/>
              </a:ext>
            </a:extLst>
          </p:cNvPr>
          <p:cNvSpPr txBox="1"/>
          <p:nvPr/>
        </p:nvSpPr>
        <p:spPr>
          <a:xfrm>
            <a:off x="914397" y="3998871"/>
            <a:ext cx="7142671" cy="2263906"/>
          </a:xfrm>
          <a:prstGeom prst="rect">
            <a:avLst/>
          </a:prstGeom>
          <a:noFill/>
          <a:ln>
            <a:solidFill>
              <a:schemeClr val="tx1"/>
            </a:solidFill>
          </a:ln>
        </p:spPr>
        <p:txBody>
          <a:bodyPr wrap="square" rtlCol="0">
            <a:noAutofit/>
          </a:bodyPr>
          <a:lstStyle/>
          <a:p>
            <a:pPr marL="285750" indent="-285750">
              <a:buFont typeface="Arial" panose="020B0604020202020204" pitchFamily="34" charset="0"/>
              <a:buChar char="•"/>
            </a:pPr>
            <a:r>
              <a:rPr lang="en-US" b="1" dirty="0"/>
              <a:t>Label. </a:t>
            </a:r>
            <a:r>
              <a:rPr lang="en-US" dirty="0"/>
              <a:t>Give each member of the population a distinct numerical label with the same number of digits. Use as few digits as possible.</a:t>
            </a:r>
          </a:p>
          <a:p>
            <a:pPr marL="285750" indent="-285750">
              <a:buFont typeface="Arial" panose="020B0604020202020204" pitchFamily="34" charset="0"/>
              <a:buChar char="•"/>
            </a:pPr>
            <a:r>
              <a:rPr lang="en-US" b="1" dirty="0"/>
              <a:t>Randomize. </a:t>
            </a:r>
            <a:r>
              <a:rPr lang="en-US" dirty="0"/>
              <a:t>Read consecutive groups of digits of the appropriate length from left to right across a line in Table D. Ignore any group of digits that wasn’t used as a label or that duplicates a label already in the sample. Stop when you have chosen </a:t>
            </a:r>
            <a:r>
              <a:rPr lang="en-US" i="1" dirty="0"/>
              <a:t>n </a:t>
            </a:r>
            <a:r>
              <a:rPr lang="en-US" dirty="0"/>
              <a:t>different labels.</a:t>
            </a:r>
          </a:p>
          <a:p>
            <a:pPr marL="285750" indent="-285750">
              <a:buFont typeface="Arial" panose="020B0604020202020204" pitchFamily="34" charset="0"/>
              <a:buChar char="•"/>
            </a:pPr>
            <a:r>
              <a:rPr lang="en-US" b="1" dirty="0"/>
              <a:t>Select. </a:t>
            </a:r>
            <a:r>
              <a:rPr lang="en-US" dirty="0"/>
              <a:t>Choose the individuals that correspond to the randomly selected integers.</a:t>
            </a:r>
            <a:endParaRPr lang="en-US" sz="2000" dirty="0"/>
          </a:p>
        </p:txBody>
      </p:sp>
    </p:spTree>
    <p:extLst>
      <p:ext uri="{BB962C8B-B14F-4D97-AF65-F5344CB8AC3E}">
        <p14:creationId xmlns:p14="http://schemas.microsoft.com/office/powerpoint/2010/main" val="210531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6551</TotalTime>
  <Words>6196</Words>
  <Application>Microsoft Office PowerPoint</Application>
  <PresentationFormat>On-screen Show (4:3)</PresentationFormat>
  <Paragraphs>395</Paragraphs>
  <Slides>59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59</vt:i4>
      </vt:variant>
    </vt:vector>
  </HeadingPairs>
  <TitlesOfParts>
    <vt:vector size="70" baseType="lpstr">
      <vt:lpstr>Arial</vt:lpstr>
      <vt:lpstr>Calibri</vt:lpstr>
      <vt:lpstr>Calibri Light</vt:lpstr>
      <vt:lpstr>ElectraLTStd-Cursive</vt:lpstr>
      <vt:lpstr>ElectraLTStd-Regular</vt:lpstr>
      <vt:lpstr>HelveticaNeueLTStd-Cn</vt:lpstr>
      <vt:lpstr>Segoe Print</vt:lpstr>
      <vt:lpstr>Trebuchet MS</vt:lpstr>
      <vt:lpstr>Wingdings</vt:lpstr>
      <vt:lpstr>TPS6e</vt:lpstr>
      <vt:lpstr>Custom Design</vt:lpstr>
      <vt:lpstr>PowerPoint Presentation</vt:lpstr>
      <vt:lpstr>Sampling and Surveys</vt:lpstr>
      <vt:lpstr>Population, Census, and Sample</vt:lpstr>
      <vt:lpstr>The Idea of a Sample Survey</vt:lpstr>
      <vt:lpstr>How to Sample Badly</vt:lpstr>
      <vt:lpstr>How to Sample Badly</vt:lpstr>
      <vt:lpstr>How to Sample Well: Simple Random Sampling</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How to Choose an SRS</vt:lpstr>
      <vt:lpstr>Other Sampling Methods</vt:lpstr>
      <vt:lpstr>Other Sampling Methods</vt:lpstr>
      <vt:lpstr>Other Sampling Methods</vt:lpstr>
      <vt:lpstr>Sample Surveys: What Can Go Wrong?</vt:lpstr>
      <vt:lpstr>Sample Surveys: What Can Go Wrong?</vt:lpstr>
      <vt:lpstr>Section Summary</vt:lpstr>
      <vt:lpstr>PowerPoint Presentation</vt:lpstr>
      <vt:lpstr>Experiments</vt:lpstr>
      <vt:lpstr>Experiments</vt:lpstr>
      <vt:lpstr>Observational Studies Versus Experiments</vt:lpstr>
      <vt:lpstr>Observational Studies Versus Experiments</vt:lpstr>
      <vt:lpstr>Observational Studies Versus Experiments</vt:lpstr>
      <vt:lpstr>Observational Studies Versus Experiments</vt:lpstr>
      <vt:lpstr>Observational Studies Versus Experiments</vt:lpstr>
      <vt:lpstr>Observational Studies Versus Experiments</vt:lpstr>
      <vt:lpstr>The Language of Experiments</vt:lpstr>
      <vt:lpstr>The Language of Experiments</vt:lpstr>
      <vt:lpstr>The Language of Experiments</vt:lpstr>
      <vt:lpstr>The Language of Experiments</vt:lpstr>
      <vt:lpstr>The Language of Experiments</vt:lpstr>
      <vt:lpstr>Designing Experiments: Comparison</vt:lpstr>
      <vt:lpstr>Designing Experiments: Comparison</vt:lpstr>
      <vt:lpstr>Designing Experiments: Comparison</vt:lpstr>
      <vt:lpstr>Designing Experiments:  Blinding and the Placebo Effect</vt:lpstr>
      <vt:lpstr>Designing Experiments: Random Assignment</vt:lpstr>
      <vt:lpstr>Designing Experiments: Random Assignment</vt:lpstr>
      <vt:lpstr>Designing Experiments: Random Assignment</vt:lpstr>
      <vt:lpstr>Designing Experiments: Random Assignment</vt:lpstr>
      <vt:lpstr>Designing Experiments: Random Assignment</vt:lpstr>
      <vt:lpstr>Designing Experiments: Control</vt:lpstr>
      <vt:lpstr>Designing Experiments: Replication</vt:lpstr>
      <vt:lpstr>Experiments: Putting It All Together</vt:lpstr>
      <vt:lpstr>Completely Randomized Designs</vt:lpstr>
      <vt:lpstr>Randomized Block Designs</vt:lpstr>
      <vt:lpstr>Randomized Block Designs</vt:lpstr>
      <vt:lpstr>Randomized Block Designs</vt:lpstr>
      <vt:lpstr>Section Summary</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Calise, Anthony J.</cp:lastModifiedBy>
  <cp:revision>17</cp:revision>
  <dcterms:created xsi:type="dcterms:W3CDTF">2017-08-09T14:25:47Z</dcterms:created>
  <dcterms:modified xsi:type="dcterms:W3CDTF">2023-09-26T14:39:57Z</dcterms:modified>
</cp:coreProperties>
</file>