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8" r:id="rId3"/>
    <p:sldMasterId id="2147483722" r:id="rId4"/>
  </p:sldMasterIdLst>
  <p:notesMasterIdLst>
    <p:notesMasterId r:id="rId34"/>
  </p:notesMasterIdLst>
  <p:handoutMasterIdLst>
    <p:handoutMasterId r:id="rId35"/>
  </p:handoutMasterIdLst>
  <p:sldIdLst>
    <p:sldId id="339" r:id="rId5"/>
    <p:sldId id="329" r:id="rId6"/>
    <p:sldId id="340" r:id="rId7"/>
    <p:sldId id="338" r:id="rId8"/>
    <p:sldId id="341" r:id="rId9"/>
    <p:sldId id="342" r:id="rId10"/>
    <p:sldId id="343" r:id="rId11"/>
    <p:sldId id="344" r:id="rId12"/>
    <p:sldId id="345" r:id="rId13"/>
    <p:sldId id="346" r:id="rId14"/>
    <p:sldId id="347" r:id="rId15"/>
    <p:sldId id="348" r:id="rId16"/>
    <p:sldId id="350" r:id="rId17"/>
    <p:sldId id="360" r:id="rId18"/>
    <p:sldId id="363" r:id="rId19"/>
    <p:sldId id="312" r:id="rId20"/>
    <p:sldId id="361" r:id="rId21"/>
    <p:sldId id="351" r:id="rId22"/>
    <p:sldId id="316" r:id="rId23"/>
    <p:sldId id="352" r:id="rId24"/>
    <p:sldId id="353" r:id="rId25"/>
    <p:sldId id="354" r:id="rId26"/>
    <p:sldId id="336" r:id="rId27"/>
    <p:sldId id="355" r:id="rId28"/>
    <p:sldId id="356" r:id="rId29"/>
    <p:sldId id="362" r:id="rId30"/>
    <p:sldId id="364" r:id="rId31"/>
    <p:sldId id="357" r:id="rId32"/>
    <p:sldId id="358" r:id="rId33"/>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35" autoAdjust="0"/>
  </p:normalViewPr>
  <p:slideViewPr>
    <p:cSldViewPr snapToGrid="0">
      <p:cViewPr varScale="1">
        <p:scale>
          <a:sx n="62" d="100"/>
          <a:sy n="62" d="100"/>
        </p:scale>
        <p:origin x="1400" y="52"/>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3D425-5F6F-4ABE-BED7-1C53F3F2827B}" type="slidenum">
              <a:rPr lang="en-CA" altLang="en-US">
                <a:solidFill>
                  <a:srgbClr val="000000"/>
                </a:solidFill>
              </a:rPr>
              <a:pPr/>
              <a:t>3</a:t>
            </a:fld>
            <a:endParaRPr lang="en-CA" altLang="en-US">
              <a:solidFill>
                <a:srgbClr val="000000"/>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278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8048C-507B-4004-888E-A0D8674A17FC}" type="slidenum">
              <a:rPr lang="en-CA" altLang="en-US">
                <a:solidFill>
                  <a:srgbClr val="000000"/>
                </a:solidFill>
              </a:rPr>
              <a:pPr/>
              <a:t>12</a:t>
            </a:fld>
            <a:endParaRPr lang="en-CA" altLang="en-US">
              <a:solidFill>
                <a:srgbClr val="000000"/>
              </a:solidFill>
            </a:endParaRPr>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907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39E44-DB3E-47A1-AEBF-0C0D856CAD10}" type="slidenum">
              <a:rPr lang="en-CA" altLang="en-US">
                <a:solidFill>
                  <a:srgbClr val="000000"/>
                </a:solidFill>
              </a:rPr>
              <a:pPr/>
              <a:t>13</a:t>
            </a:fld>
            <a:endParaRPr lang="en-CA" altLang="en-US">
              <a:solidFill>
                <a:srgbClr val="000000"/>
              </a:solidFill>
            </a:endParaRPr>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306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86B17-5E6A-4CB7-9499-999B82D31E6D}" type="slidenum">
              <a:rPr lang="en-CA" altLang="en-US">
                <a:solidFill>
                  <a:srgbClr val="000000"/>
                </a:solidFill>
              </a:rPr>
              <a:pPr/>
              <a:t>18</a:t>
            </a:fld>
            <a:endParaRPr lang="en-CA" altLang="en-US">
              <a:solidFill>
                <a:srgbClr val="000000"/>
              </a:solidFill>
            </a:endParaRPr>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4758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3CAF6-A64B-4F27-82B2-F0221B9EA5C7}" type="slidenum">
              <a:rPr lang="en-CA" altLang="en-US">
                <a:solidFill>
                  <a:srgbClr val="000000"/>
                </a:solidFill>
              </a:rPr>
              <a:pPr/>
              <a:t>20</a:t>
            </a:fld>
            <a:endParaRPr lang="en-CA" altLang="en-US">
              <a:solidFill>
                <a:srgbClr val="000000"/>
              </a:solidFill>
            </a:endParaRPr>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075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E4137-CA4B-406F-9859-361D23FAEA02}" type="slidenum">
              <a:rPr lang="en-CA" altLang="en-US">
                <a:solidFill>
                  <a:srgbClr val="000000"/>
                </a:solidFill>
              </a:rPr>
              <a:pPr/>
              <a:t>21</a:t>
            </a:fld>
            <a:endParaRPr lang="en-CA" altLang="en-US">
              <a:solidFill>
                <a:srgbClr val="000000"/>
              </a:solidFill>
            </a:endParaRP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5492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C7EE2-9699-491C-A268-FD58A0EF31AA}" type="slidenum">
              <a:rPr lang="en-CA" altLang="en-US">
                <a:solidFill>
                  <a:srgbClr val="000000"/>
                </a:solidFill>
              </a:rPr>
              <a:pPr/>
              <a:t>22</a:t>
            </a:fld>
            <a:endParaRPr lang="en-CA" altLang="en-US">
              <a:solidFill>
                <a:srgbClr val="000000"/>
              </a:solidFill>
            </a:endParaRP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6627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16C31-F0A4-4314-B017-8FEABEF74A6F}" type="slidenum">
              <a:rPr lang="en-CA" altLang="en-US">
                <a:solidFill>
                  <a:srgbClr val="000000"/>
                </a:solidFill>
              </a:rPr>
              <a:pPr/>
              <a:t>24</a:t>
            </a:fld>
            <a:endParaRPr lang="en-CA" altLang="en-US">
              <a:solidFill>
                <a:srgbClr val="000000"/>
              </a:solidFill>
            </a:endParaRPr>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647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7C135-BAC6-4A6E-8447-DDC675BBCDE3}" type="slidenum">
              <a:rPr lang="en-CA" altLang="en-US">
                <a:solidFill>
                  <a:srgbClr val="000000"/>
                </a:solidFill>
              </a:rPr>
              <a:pPr/>
              <a:t>25</a:t>
            </a:fld>
            <a:endParaRPr lang="en-CA" altLang="en-US">
              <a:solidFill>
                <a:srgbClr val="000000"/>
              </a:solidFill>
            </a:endParaRPr>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392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07B2D-690A-4FF7-BDCA-CA8EAA2774AF}" type="slidenum">
              <a:rPr lang="en-CA" altLang="en-US">
                <a:solidFill>
                  <a:srgbClr val="000000"/>
                </a:solidFill>
              </a:rPr>
              <a:pPr/>
              <a:t>28</a:t>
            </a:fld>
            <a:endParaRPr lang="en-CA" altLang="en-US">
              <a:solidFill>
                <a:srgbClr val="000000"/>
              </a:solidFill>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716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98C94-EAA7-4D79-9344-B420507E8FD6}" type="slidenum">
              <a:rPr lang="en-CA" altLang="en-US">
                <a:solidFill>
                  <a:srgbClr val="000000"/>
                </a:solidFill>
              </a:rPr>
              <a:pPr/>
              <a:t>29</a:t>
            </a:fld>
            <a:endParaRPr lang="en-CA" altLang="en-US">
              <a:solidFill>
                <a:srgbClr val="000000"/>
              </a:solidFill>
            </a:endParaRPr>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857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01A8E-4C5A-464F-997A-9C81C321725C}" type="slidenum">
              <a:rPr lang="en-CA" altLang="en-US">
                <a:solidFill>
                  <a:srgbClr val="000000"/>
                </a:solidFill>
              </a:rPr>
              <a:pPr/>
              <a:t>5</a:t>
            </a:fld>
            <a:endParaRPr lang="en-CA" altLang="en-US">
              <a:solidFill>
                <a:srgbClr val="000000"/>
              </a:solidFill>
            </a:endParaRPr>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36837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070C1-DAE2-4B7A-823C-E93472D47EA0}" type="slidenum">
              <a:rPr lang="en-CA" altLang="en-US">
                <a:solidFill>
                  <a:srgbClr val="000000"/>
                </a:solidFill>
              </a:rPr>
              <a:pPr/>
              <a:t>6</a:t>
            </a:fld>
            <a:endParaRPr lang="en-CA" altLang="en-US">
              <a:solidFill>
                <a:srgbClr val="000000"/>
              </a:solidFill>
            </a:endParaRPr>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780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59C9A-20F0-4967-9B76-1F22A2C46780}" type="slidenum">
              <a:rPr lang="en-CA" altLang="en-US">
                <a:solidFill>
                  <a:srgbClr val="000000"/>
                </a:solidFill>
              </a:rPr>
              <a:pPr/>
              <a:t>7</a:t>
            </a:fld>
            <a:endParaRPr lang="en-CA" altLang="en-US">
              <a:solidFill>
                <a:srgbClr val="000000"/>
              </a:solidFill>
            </a:endParaRPr>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3781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09A1D-73E5-4E39-A700-9EACCA6099AC}" type="slidenum">
              <a:rPr lang="en-CA" altLang="en-US">
                <a:solidFill>
                  <a:srgbClr val="000000"/>
                </a:solidFill>
              </a:rPr>
              <a:pPr/>
              <a:t>8</a:t>
            </a:fld>
            <a:endParaRPr lang="en-CA" altLang="en-US">
              <a:solidFill>
                <a:srgbClr val="000000"/>
              </a:solidFill>
            </a:endParaRPr>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0679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C1E17-DD27-4655-9C72-254B76122219}" type="slidenum">
              <a:rPr lang="en-CA" altLang="en-US">
                <a:solidFill>
                  <a:srgbClr val="000000"/>
                </a:solidFill>
              </a:rPr>
              <a:pPr/>
              <a:t>9</a:t>
            </a:fld>
            <a:endParaRPr lang="en-CA" altLang="en-US">
              <a:solidFill>
                <a:srgbClr val="000000"/>
              </a:solidFill>
            </a:endParaRPr>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863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B4F0B1-6459-4D4D-8A9D-F1B5980A832D}" type="slidenum">
              <a:rPr lang="en-CA" altLang="en-US">
                <a:solidFill>
                  <a:srgbClr val="000000"/>
                </a:solidFill>
              </a:rPr>
              <a:pPr/>
              <a:t>10</a:t>
            </a:fld>
            <a:endParaRPr lang="en-CA" altLang="en-US">
              <a:solidFill>
                <a:srgbClr val="000000"/>
              </a:solidFill>
            </a:endParaRPr>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48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42C2C-93E9-43F0-B8DA-2B978C9A974F}" type="slidenum">
              <a:rPr lang="en-CA" altLang="en-US">
                <a:solidFill>
                  <a:srgbClr val="000000"/>
                </a:solidFill>
              </a:rPr>
              <a:pPr/>
              <a:t>11</a:t>
            </a:fld>
            <a:endParaRPr lang="en-CA" altLang="en-US">
              <a:solidFill>
                <a:srgbClr val="000000"/>
              </a:solidFill>
            </a:endParaRPr>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1594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5555" name="Rectangle 3"/>
          <p:cNvSpPr>
            <a:spLocks noChangeArrowheads="1"/>
          </p:cNvSpPr>
          <p:nvPr/>
        </p:nvSpPr>
        <p:spPr bwMode="gray">
          <a:xfrm rot="5400000">
            <a:off x="2133600" y="-2133600"/>
            <a:ext cx="4876800" cy="9144000"/>
          </a:xfrm>
          <a:prstGeom prst="rect">
            <a:avLst/>
          </a:prstGeom>
          <a:solidFill>
            <a:schemeClr val="bg1"/>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sz="3200">
              <a:solidFill>
                <a:srgbClr val="000000"/>
              </a:solidFill>
              <a:latin typeface="Tahoma" panose="020B0604030504040204" pitchFamily="34" charset="0"/>
            </a:endParaRPr>
          </a:p>
        </p:txBody>
      </p:sp>
      <p:sp>
        <p:nvSpPr>
          <p:cNvPr id="535556" name="Rectangle 4"/>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pPr eaLnBrk="1" hangingPunct="1"/>
            <a:r>
              <a:rPr lang="en-US" altLang="en-US">
                <a:solidFill>
                  <a:srgbClr val="000000"/>
                </a:solidFill>
              </a:rPr>
              <a:t>Copyright © 2009 Pearson Education, Inc. </a:t>
            </a:r>
          </a:p>
        </p:txBody>
      </p:sp>
      <p:sp>
        <p:nvSpPr>
          <p:cNvPr id="535557" name="Rectangle 5" descr="Pink tissue paper"/>
          <p:cNvSpPr>
            <a:spLocks noGrp="1" noChangeArrowheads="1"/>
          </p:cNvSpPr>
          <p:nvPr>
            <p:ph type="ctrTitle" sz="quarter"/>
          </p:nvPr>
        </p:nvSpPr>
        <p:spPr>
          <a:xfrm>
            <a:off x="914400" y="152400"/>
            <a:ext cx="54864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chemeClr val="folHlink"/>
                </a:solidFill>
              </a:defRPr>
            </a:lvl1pPr>
          </a:lstStyle>
          <a:p>
            <a:pPr lvl="0"/>
            <a:r>
              <a:rPr lang="en-US" altLang="en-US" noProof="0"/>
              <a:t>Click to edit </a:t>
            </a:r>
            <a:br>
              <a:rPr lang="en-US" altLang="en-US" noProof="0"/>
            </a:br>
            <a:r>
              <a:rPr lang="en-US" altLang="en-US" noProof="0"/>
              <a:t>Master title style</a:t>
            </a:r>
          </a:p>
        </p:txBody>
      </p:sp>
      <p:pic>
        <p:nvPicPr>
          <p:cNvPr id="535558" name="Picture 6"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535559" name="Rectangle 7" descr="Pink tissue paper"/>
          <p:cNvSpPr>
            <a:spLocks noGrp="1" noChangeArrowheads="1"/>
          </p:cNvSpPr>
          <p:nvPr>
            <p:ph type="subTitle" sz="quarter" idx="1"/>
          </p:nvPr>
        </p:nvSpPr>
        <p:spPr>
          <a:xfrm>
            <a:off x="914400" y="2590800"/>
            <a:ext cx="5410200" cy="1905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a:lstStyle>
            <a:lvl1pPr marL="0" indent="0">
              <a:buFont typeface="Wingdings" panose="05000000000000000000" pitchFamily="2" charset="2"/>
              <a:buNone/>
              <a:defRPr sz="3200">
                <a:solidFill>
                  <a:schemeClr val="accent2"/>
                </a:solidFill>
              </a:defRPr>
            </a:lvl1pPr>
          </a:lstStyle>
          <a:p>
            <a:pPr lvl="0"/>
            <a:r>
              <a:rPr lang="en-US" altLang="en-US" noProof="0"/>
              <a:t>Click to edit Master subtitle style</a:t>
            </a:r>
          </a:p>
        </p:txBody>
      </p:sp>
    </p:spTree>
    <p:extLst>
      <p:ext uri="{BB962C8B-B14F-4D97-AF65-F5344CB8AC3E}">
        <p14:creationId xmlns:p14="http://schemas.microsoft.com/office/powerpoint/2010/main" val="335479926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63034C2D-C209-4E28-AAB5-C775A64636A0}" type="slidenum">
              <a:rPr lang="en-US" altLang="en-US"/>
              <a:pPr/>
              <a:t>‹#›</a:t>
            </a:fld>
            <a:endParaRPr lang="en-CA" altLang="en-US"/>
          </a:p>
        </p:txBody>
      </p:sp>
    </p:spTree>
    <p:extLst>
      <p:ext uri="{BB962C8B-B14F-4D97-AF65-F5344CB8AC3E}">
        <p14:creationId xmlns:p14="http://schemas.microsoft.com/office/powerpoint/2010/main" val="106867842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B327A011-5019-4D58-B6B9-89EAF514B633}" type="slidenum">
              <a:rPr lang="en-US" altLang="en-US"/>
              <a:pPr/>
              <a:t>‹#›</a:t>
            </a:fld>
            <a:endParaRPr lang="en-CA" altLang="en-US"/>
          </a:p>
        </p:txBody>
      </p:sp>
    </p:spTree>
    <p:extLst>
      <p:ext uri="{BB962C8B-B14F-4D97-AF65-F5344CB8AC3E}">
        <p14:creationId xmlns:p14="http://schemas.microsoft.com/office/powerpoint/2010/main" val="403851263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C841EDC0-9E3E-4738-BDEE-6DDBF53858B4}" type="slidenum">
              <a:rPr lang="en-US" altLang="en-US"/>
              <a:pPr/>
              <a:t>‹#›</a:t>
            </a:fld>
            <a:endParaRPr lang="en-CA" altLang="en-US"/>
          </a:p>
        </p:txBody>
      </p:sp>
    </p:spTree>
    <p:extLst>
      <p:ext uri="{BB962C8B-B14F-4D97-AF65-F5344CB8AC3E}">
        <p14:creationId xmlns:p14="http://schemas.microsoft.com/office/powerpoint/2010/main" val="19909340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r>
              <a:rPr lang="en-US" altLang="en-US"/>
              <a:t>Slide 1- </a:t>
            </a:r>
            <a:fld id="{6A5A21A5-12CB-4EA5-8247-81DDE7C573ED}" type="slidenum">
              <a:rPr lang="en-US" altLang="en-US"/>
              <a:pPr/>
              <a:t>‹#›</a:t>
            </a:fld>
            <a:endParaRPr lang="en-CA" altLang="en-US"/>
          </a:p>
        </p:txBody>
      </p:sp>
    </p:spTree>
    <p:extLst>
      <p:ext uri="{BB962C8B-B14F-4D97-AF65-F5344CB8AC3E}">
        <p14:creationId xmlns:p14="http://schemas.microsoft.com/office/powerpoint/2010/main" val="18791163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r>
              <a:rPr lang="en-US" altLang="en-US"/>
              <a:t>Slide 1- </a:t>
            </a:r>
            <a:fld id="{11CC9D89-C057-4F6D-A871-5E0146B745D2}" type="slidenum">
              <a:rPr lang="en-US" altLang="en-US"/>
              <a:pPr/>
              <a:t>‹#›</a:t>
            </a:fld>
            <a:endParaRPr lang="en-CA" altLang="en-US"/>
          </a:p>
        </p:txBody>
      </p:sp>
    </p:spTree>
    <p:extLst>
      <p:ext uri="{BB962C8B-B14F-4D97-AF65-F5344CB8AC3E}">
        <p14:creationId xmlns:p14="http://schemas.microsoft.com/office/powerpoint/2010/main" val="233236058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 </a:t>
            </a:r>
            <a:fld id="{30982F50-1D72-4106-A777-E80B56F3983C}" type="slidenum">
              <a:rPr lang="en-US" altLang="en-US"/>
              <a:pPr/>
              <a:t>‹#›</a:t>
            </a:fld>
            <a:endParaRPr lang="en-CA" altLang="en-US"/>
          </a:p>
        </p:txBody>
      </p:sp>
    </p:spTree>
    <p:extLst>
      <p:ext uri="{BB962C8B-B14F-4D97-AF65-F5344CB8AC3E}">
        <p14:creationId xmlns:p14="http://schemas.microsoft.com/office/powerpoint/2010/main" val="184176340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5E11C078-C2DB-4212-99BB-21F16FDBBFC1}" type="slidenum">
              <a:rPr lang="en-US" altLang="en-US"/>
              <a:pPr/>
              <a:t>‹#›</a:t>
            </a:fld>
            <a:endParaRPr lang="en-CA" altLang="en-US"/>
          </a:p>
        </p:txBody>
      </p:sp>
    </p:spTree>
    <p:extLst>
      <p:ext uri="{BB962C8B-B14F-4D97-AF65-F5344CB8AC3E}">
        <p14:creationId xmlns:p14="http://schemas.microsoft.com/office/powerpoint/2010/main" val="201382407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461AD4C2-E88F-4C8B-A9A8-A37FFEDF765D}" type="slidenum">
              <a:rPr lang="en-US" altLang="en-US"/>
              <a:pPr/>
              <a:t>‹#›</a:t>
            </a:fld>
            <a:endParaRPr lang="en-CA" altLang="en-US"/>
          </a:p>
        </p:txBody>
      </p:sp>
    </p:spTree>
    <p:extLst>
      <p:ext uri="{BB962C8B-B14F-4D97-AF65-F5344CB8AC3E}">
        <p14:creationId xmlns:p14="http://schemas.microsoft.com/office/powerpoint/2010/main" val="420776563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3E98AAB3-54E6-464A-9F1E-91885D660239}" type="slidenum">
              <a:rPr lang="en-US" altLang="en-US"/>
              <a:pPr/>
              <a:t>‹#›</a:t>
            </a:fld>
            <a:endParaRPr lang="en-CA" altLang="en-US"/>
          </a:p>
        </p:txBody>
      </p:sp>
    </p:spTree>
    <p:extLst>
      <p:ext uri="{BB962C8B-B14F-4D97-AF65-F5344CB8AC3E}">
        <p14:creationId xmlns:p14="http://schemas.microsoft.com/office/powerpoint/2010/main" val="56511089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CA0CA55C-D520-4CFC-B201-6AF64A7D738F}" type="slidenum">
              <a:rPr lang="en-US" altLang="en-US"/>
              <a:pPr/>
              <a:t>‹#›</a:t>
            </a:fld>
            <a:endParaRPr lang="en-CA" altLang="en-US"/>
          </a:p>
        </p:txBody>
      </p:sp>
    </p:spTree>
    <p:extLst>
      <p:ext uri="{BB962C8B-B14F-4D97-AF65-F5344CB8AC3E}">
        <p14:creationId xmlns:p14="http://schemas.microsoft.com/office/powerpoint/2010/main" val="107110777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7050088" y="6400800"/>
            <a:ext cx="1905000" cy="457200"/>
          </a:xfrm>
        </p:spPr>
        <p:txBody>
          <a:bodyPr/>
          <a:lstStyle>
            <a:lvl1pPr>
              <a:defRPr/>
            </a:lvl1pPr>
          </a:lstStyle>
          <a:p>
            <a:r>
              <a:rPr lang="en-US" altLang="en-US"/>
              <a:t>Slide 1- </a:t>
            </a:r>
            <a:fld id="{C883DDDD-D83D-4E8A-8425-6A825F793D37}" type="slidenum">
              <a:rPr lang="en-US" altLang="en-US"/>
              <a:pPr/>
              <a:t>‹#›</a:t>
            </a:fld>
            <a:endParaRPr lang="en-CA" altLang="en-US"/>
          </a:p>
        </p:txBody>
      </p:sp>
    </p:spTree>
    <p:extLst>
      <p:ext uri="{BB962C8B-B14F-4D97-AF65-F5344CB8AC3E}">
        <p14:creationId xmlns:p14="http://schemas.microsoft.com/office/powerpoint/2010/main" val="172631881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050088" y="6400800"/>
            <a:ext cx="1905000" cy="457200"/>
          </a:xfrm>
        </p:spPr>
        <p:txBody>
          <a:bodyPr/>
          <a:lstStyle>
            <a:lvl1pPr>
              <a:defRPr/>
            </a:lvl1pPr>
          </a:lstStyle>
          <a:p>
            <a:r>
              <a:rPr lang="en-US" altLang="en-US"/>
              <a:t>Slide 1- </a:t>
            </a:r>
            <a:fld id="{76CB2484-7B51-404B-B915-60F49ACA7E31}" type="slidenum">
              <a:rPr lang="en-US" altLang="en-US"/>
              <a:pPr/>
              <a:t>‹#›</a:t>
            </a:fld>
            <a:endParaRPr lang="en-CA" altLang="en-US"/>
          </a:p>
        </p:txBody>
      </p:sp>
    </p:spTree>
    <p:extLst>
      <p:ext uri="{BB962C8B-B14F-4D97-AF65-F5344CB8AC3E}">
        <p14:creationId xmlns:p14="http://schemas.microsoft.com/office/powerpoint/2010/main" val="37404498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B9F-360A-7A30-9B41-0905F26BF53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CEA11-BB62-18CA-FA88-E499B93ED7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217B0-C8FF-DF0D-4766-A3D449A84F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E9C9E6-A3D2-5868-D70D-AC4B9D9875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F3172-52C5-17E3-B726-DCC72B7F0668}"/>
              </a:ext>
            </a:extLst>
          </p:cNvPr>
          <p:cNvSpPr>
            <a:spLocks noGrp="1"/>
          </p:cNvSpPr>
          <p:nvPr>
            <p:ph type="sldNum" sz="quarter" idx="12"/>
          </p:nvPr>
        </p:nvSpPr>
        <p:spPr/>
        <p:txBody>
          <a:bodyPr/>
          <a:lstStyle>
            <a:lvl1pPr>
              <a:defRPr/>
            </a:lvl1pPr>
          </a:lstStyle>
          <a:p>
            <a:fld id="{8F1099A6-1043-47CD-A238-C0A5F5CEE319}" type="slidenum">
              <a:rPr lang="en-US" altLang="en-US"/>
              <a:pPr/>
              <a:t>‹#›</a:t>
            </a:fld>
            <a:endParaRPr lang="en-US" altLang="en-US"/>
          </a:p>
        </p:txBody>
      </p:sp>
    </p:spTree>
    <p:extLst>
      <p:ext uri="{BB962C8B-B14F-4D97-AF65-F5344CB8AC3E}">
        <p14:creationId xmlns:p14="http://schemas.microsoft.com/office/powerpoint/2010/main" val="2737465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78A9-9D34-6451-9BD5-0348D6E5C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CC238-E09C-B89A-F9B4-A1A62C4F9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0FFDB-CB1E-B92A-0AAA-6D4B9E9BCC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4E88C0-C6DD-3BC4-01A2-293994E1F0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ECB8A71-A84E-6D15-7500-BDCF2B926665}"/>
              </a:ext>
            </a:extLst>
          </p:cNvPr>
          <p:cNvSpPr>
            <a:spLocks noGrp="1"/>
          </p:cNvSpPr>
          <p:nvPr>
            <p:ph type="sldNum" sz="quarter" idx="12"/>
          </p:nvPr>
        </p:nvSpPr>
        <p:spPr/>
        <p:txBody>
          <a:bodyPr/>
          <a:lstStyle>
            <a:lvl1pPr>
              <a:defRPr/>
            </a:lvl1pPr>
          </a:lstStyle>
          <a:p>
            <a:fld id="{A9073EE7-73DC-4BDF-8B0D-70066885DA75}" type="slidenum">
              <a:rPr lang="en-US" altLang="en-US"/>
              <a:pPr/>
              <a:t>‹#›</a:t>
            </a:fld>
            <a:endParaRPr lang="en-US" altLang="en-US"/>
          </a:p>
        </p:txBody>
      </p:sp>
    </p:spTree>
    <p:extLst>
      <p:ext uri="{BB962C8B-B14F-4D97-AF65-F5344CB8AC3E}">
        <p14:creationId xmlns:p14="http://schemas.microsoft.com/office/powerpoint/2010/main" val="327985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C2E7-402E-0536-F362-49B47B3C5CF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763D6-A7C0-7BF0-2779-0AEB3ECC4C6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4CEE03F-1A0A-1CEB-F92B-C9DCC78D40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878C14-0F64-0D32-A734-ED327486C1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1F0870-DC85-6F68-AEDD-EAC687CCD63F}"/>
              </a:ext>
            </a:extLst>
          </p:cNvPr>
          <p:cNvSpPr>
            <a:spLocks noGrp="1"/>
          </p:cNvSpPr>
          <p:nvPr>
            <p:ph type="sldNum" sz="quarter" idx="12"/>
          </p:nvPr>
        </p:nvSpPr>
        <p:spPr/>
        <p:txBody>
          <a:bodyPr/>
          <a:lstStyle>
            <a:lvl1pPr>
              <a:defRPr/>
            </a:lvl1pPr>
          </a:lstStyle>
          <a:p>
            <a:fld id="{1C1B5BA9-F74C-410C-8188-96A142187878}" type="slidenum">
              <a:rPr lang="en-US" altLang="en-US"/>
              <a:pPr/>
              <a:t>‹#›</a:t>
            </a:fld>
            <a:endParaRPr lang="en-US" altLang="en-US"/>
          </a:p>
        </p:txBody>
      </p:sp>
    </p:spTree>
    <p:extLst>
      <p:ext uri="{BB962C8B-B14F-4D97-AF65-F5344CB8AC3E}">
        <p14:creationId xmlns:p14="http://schemas.microsoft.com/office/powerpoint/2010/main" val="1533204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1194-7DD1-9C2B-BC88-6B4DBF12B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4E4F3-2024-2312-EDDA-A38757F14E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E679B-954B-1FC2-B776-F8CEDCF31AA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425D1-B624-A452-5784-0EEE2BE5F0A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7CBA6D-6719-4495-7E35-B82BAE5E0B1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846F475-CE9B-C2C6-163A-4BAABD706382}"/>
              </a:ext>
            </a:extLst>
          </p:cNvPr>
          <p:cNvSpPr>
            <a:spLocks noGrp="1"/>
          </p:cNvSpPr>
          <p:nvPr>
            <p:ph type="sldNum" sz="quarter" idx="12"/>
          </p:nvPr>
        </p:nvSpPr>
        <p:spPr/>
        <p:txBody>
          <a:bodyPr/>
          <a:lstStyle>
            <a:lvl1pPr>
              <a:defRPr/>
            </a:lvl1pPr>
          </a:lstStyle>
          <a:p>
            <a:fld id="{BBE8CAD4-C57B-4A8A-9F10-E3B53DE20D20}" type="slidenum">
              <a:rPr lang="en-US" altLang="en-US"/>
              <a:pPr/>
              <a:t>‹#›</a:t>
            </a:fld>
            <a:endParaRPr lang="en-US" altLang="en-US"/>
          </a:p>
        </p:txBody>
      </p:sp>
    </p:spTree>
    <p:extLst>
      <p:ext uri="{BB962C8B-B14F-4D97-AF65-F5344CB8AC3E}">
        <p14:creationId xmlns:p14="http://schemas.microsoft.com/office/powerpoint/2010/main" val="88879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3861-896A-2B75-D14D-8ABD6DE10B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427EDE-E3E2-D01E-D6BE-D5A6EFBCBB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9B79A-35DD-FC61-83D2-296ACCF527F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08151-AF6B-F6E1-A140-90EE4206B6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27A7BF-776C-2586-FD27-56633768CD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916EB4-3310-F318-5422-FF5499BA345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24D5B68-D122-17E3-D6BD-8966ACB0D7E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DBEE651-BD68-2A3E-E10B-802219226C7B}"/>
              </a:ext>
            </a:extLst>
          </p:cNvPr>
          <p:cNvSpPr>
            <a:spLocks noGrp="1"/>
          </p:cNvSpPr>
          <p:nvPr>
            <p:ph type="sldNum" sz="quarter" idx="12"/>
          </p:nvPr>
        </p:nvSpPr>
        <p:spPr/>
        <p:txBody>
          <a:bodyPr/>
          <a:lstStyle>
            <a:lvl1pPr>
              <a:defRPr/>
            </a:lvl1pPr>
          </a:lstStyle>
          <a:p>
            <a:fld id="{01C61A63-E294-48DD-9F81-627B48E4EF02}" type="slidenum">
              <a:rPr lang="en-US" altLang="en-US"/>
              <a:pPr/>
              <a:t>‹#›</a:t>
            </a:fld>
            <a:endParaRPr lang="en-US" altLang="en-US"/>
          </a:p>
        </p:txBody>
      </p:sp>
    </p:spTree>
    <p:extLst>
      <p:ext uri="{BB962C8B-B14F-4D97-AF65-F5344CB8AC3E}">
        <p14:creationId xmlns:p14="http://schemas.microsoft.com/office/powerpoint/2010/main" val="1107191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D0E4-166E-B4C2-2153-6344104100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B03427-DAF6-ABB5-7645-0AA37F31A3B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4CC9516-3C41-D80B-C788-8FC98EB2C1F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A9B2081-5BB9-0593-3DA5-C69CA7570F26}"/>
              </a:ext>
            </a:extLst>
          </p:cNvPr>
          <p:cNvSpPr>
            <a:spLocks noGrp="1"/>
          </p:cNvSpPr>
          <p:nvPr>
            <p:ph type="sldNum" sz="quarter" idx="12"/>
          </p:nvPr>
        </p:nvSpPr>
        <p:spPr/>
        <p:txBody>
          <a:bodyPr/>
          <a:lstStyle>
            <a:lvl1pPr>
              <a:defRPr/>
            </a:lvl1pPr>
          </a:lstStyle>
          <a:p>
            <a:fld id="{24C35118-05C7-48CD-847D-6B081D1CD848}" type="slidenum">
              <a:rPr lang="en-US" altLang="en-US"/>
              <a:pPr/>
              <a:t>‹#›</a:t>
            </a:fld>
            <a:endParaRPr lang="en-US" altLang="en-US"/>
          </a:p>
        </p:txBody>
      </p:sp>
    </p:spTree>
    <p:extLst>
      <p:ext uri="{BB962C8B-B14F-4D97-AF65-F5344CB8AC3E}">
        <p14:creationId xmlns:p14="http://schemas.microsoft.com/office/powerpoint/2010/main" val="223076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32498-62C7-BDAC-7F6A-A83C5C3ABB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AA20FE9-AABF-123B-5F64-EF7E0D65BA2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9DAEABB-EEF2-2899-DE8D-23FBBC263ACD}"/>
              </a:ext>
            </a:extLst>
          </p:cNvPr>
          <p:cNvSpPr>
            <a:spLocks noGrp="1"/>
          </p:cNvSpPr>
          <p:nvPr>
            <p:ph type="sldNum" sz="quarter" idx="12"/>
          </p:nvPr>
        </p:nvSpPr>
        <p:spPr/>
        <p:txBody>
          <a:bodyPr/>
          <a:lstStyle>
            <a:lvl1pPr>
              <a:defRPr/>
            </a:lvl1pPr>
          </a:lstStyle>
          <a:p>
            <a:fld id="{2518830A-CF76-446D-9F99-A29ACB1ED683}" type="slidenum">
              <a:rPr lang="en-US" altLang="en-US"/>
              <a:pPr/>
              <a:t>‹#›</a:t>
            </a:fld>
            <a:endParaRPr lang="en-US" altLang="en-US"/>
          </a:p>
        </p:txBody>
      </p:sp>
    </p:spTree>
    <p:extLst>
      <p:ext uri="{BB962C8B-B14F-4D97-AF65-F5344CB8AC3E}">
        <p14:creationId xmlns:p14="http://schemas.microsoft.com/office/powerpoint/2010/main" val="25160758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1A54-9C12-4D30-B17C-1EE50516D2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4B0BA-CC36-7402-8440-8F1F08D8DB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8DB295-5527-FEF4-ED83-290513D22C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9F4D6-2479-6CA8-0084-322531D05CE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7463450-1CAB-1957-8A65-5A9D672370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C1C698-E510-14FE-D859-485574D3E9A5}"/>
              </a:ext>
            </a:extLst>
          </p:cNvPr>
          <p:cNvSpPr>
            <a:spLocks noGrp="1"/>
          </p:cNvSpPr>
          <p:nvPr>
            <p:ph type="sldNum" sz="quarter" idx="12"/>
          </p:nvPr>
        </p:nvSpPr>
        <p:spPr/>
        <p:txBody>
          <a:bodyPr/>
          <a:lstStyle>
            <a:lvl1pPr>
              <a:defRPr/>
            </a:lvl1pPr>
          </a:lstStyle>
          <a:p>
            <a:fld id="{73A92F00-D02F-42B9-BDF0-DE5C8BDBBC43}" type="slidenum">
              <a:rPr lang="en-US" altLang="en-US"/>
              <a:pPr/>
              <a:t>‹#›</a:t>
            </a:fld>
            <a:endParaRPr lang="en-US" altLang="en-US"/>
          </a:p>
        </p:txBody>
      </p:sp>
    </p:spTree>
    <p:extLst>
      <p:ext uri="{BB962C8B-B14F-4D97-AF65-F5344CB8AC3E}">
        <p14:creationId xmlns:p14="http://schemas.microsoft.com/office/powerpoint/2010/main" val="4086298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C22A-9116-F01D-BB7F-63095DF732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71E28-C057-ADE9-20BC-E4776B046A4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A301BB-7CB7-D3E1-CE57-CA7AB08AC4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C4B79-60D2-4C61-618F-4651850721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1A21F6-2BB9-2051-4B00-B5A712DFEF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0BBE55-FD5E-276E-F576-490F0955AF2A}"/>
              </a:ext>
            </a:extLst>
          </p:cNvPr>
          <p:cNvSpPr>
            <a:spLocks noGrp="1"/>
          </p:cNvSpPr>
          <p:nvPr>
            <p:ph type="sldNum" sz="quarter" idx="12"/>
          </p:nvPr>
        </p:nvSpPr>
        <p:spPr/>
        <p:txBody>
          <a:bodyPr/>
          <a:lstStyle>
            <a:lvl1pPr>
              <a:defRPr/>
            </a:lvl1pPr>
          </a:lstStyle>
          <a:p>
            <a:fld id="{0ACC4419-6D0C-48B4-8F30-E9C450E630D3}" type="slidenum">
              <a:rPr lang="en-US" altLang="en-US"/>
              <a:pPr/>
              <a:t>‹#›</a:t>
            </a:fld>
            <a:endParaRPr lang="en-US" altLang="en-US"/>
          </a:p>
        </p:txBody>
      </p:sp>
    </p:spTree>
    <p:extLst>
      <p:ext uri="{BB962C8B-B14F-4D97-AF65-F5344CB8AC3E}">
        <p14:creationId xmlns:p14="http://schemas.microsoft.com/office/powerpoint/2010/main" val="3394230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711-E5AC-7869-B05B-C1A8CFB116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B0C996-8DCC-6CD9-9A5B-D81F54393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3A85E-AB8E-86AD-0691-F6C100F488E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E3EC81-0D02-51B7-17C0-DFF54E5FDFE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767775-C5F8-D54E-FA00-3DC79A9B70D9}"/>
              </a:ext>
            </a:extLst>
          </p:cNvPr>
          <p:cNvSpPr>
            <a:spLocks noGrp="1"/>
          </p:cNvSpPr>
          <p:nvPr>
            <p:ph type="sldNum" sz="quarter" idx="12"/>
          </p:nvPr>
        </p:nvSpPr>
        <p:spPr/>
        <p:txBody>
          <a:bodyPr/>
          <a:lstStyle>
            <a:lvl1pPr>
              <a:defRPr/>
            </a:lvl1pPr>
          </a:lstStyle>
          <a:p>
            <a:fld id="{85B39A9E-7DF6-4D64-ACE5-8B445958E170}" type="slidenum">
              <a:rPr lang="en-US" altLang="en-US"/>
              <a:pPr/>
              <a:t>‹#›</a:t>
            </a:fld>
            <a:endParaRPr lang="en-US" altLang="en-US"/>
          </a:p>
        </p:txBody>
      </p:sp>
    </p:spTree>
    <p:extLst>
      <p:ext uri="{BB962C8B-B14F-4D97-AF65-F5344CB8AC3E}">
        <p14:creationId xmlns:p14="http://schemas.microsoft.com/office/powerpoint/2010/main" val="3967402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0D630-F40B-DF89-4098-AD2A4BD0DF7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85C425-F0C5-9D68-5EE6-55C71F565C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72E71-F0BA-E52D-D0D7-3B165DEF91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636152-7021-5D8B-D164-26C3FFA418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3E89C7-C9C4-57F7-88FA-B4C6AEB66C92}"/>
              </a:ext>
            </a:extLst>
          </p:cNvPr>
          <p:cNvSpPr>
            <a:spLocks noGrp="1"/>
          </p:cNvSpPr>
          <p:nvPr>
            <p:ph type="sldNum" sz="quarter" idx="12"/>
          </p:nvPr>
        </p:nvSpPr>
        <p:spPr/>
        <p:txBody>
          <a:bodyPr/>
          <a:lstStyle>
            <a:lvl1pPr>
              <a:defRPr/>
            </a:lvl1pPr>
          </a:lstStyle>
          <a:p>
            <a:fld id="{AFFF396F-BBFE-4366-8CB7-9D5F40AF53EA}" type="slidenum">
              <a:rPr lang="en-US" altLang="en-US"/>
              <a:pPr/>
              <a:t>‹#›</a:t>
            </a:fld>
            <a:endParaRPr lang="en-US" altLang="en-US"/>
          </a:p>
        </p:txBody>
      </p:sp>
    </p:spTree>
    <p:extLst>
      <p:ext uri="{BB962C8B-B14F-4D97-AF65-F5344CB8AC3E}">
        <p14:creationId xmlns:p14="http://schemas.microsoft.com/office/powerpoint/2010/main" val="2526514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046C-C47D-6440-0B57-AF6F2042E18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5FF7FC-EA70-E964-E6D9-92F66E4D02CE}"/>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3BE6C3-D98A-A117-357B-854000022278}"/>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5D26E3FF-D6A3-5150-716B-E11AFE4F49AB}"/>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CBEC2A8-2ED1-1B90-48B5-E8EF651B1E6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A8604E0-7730-B006-1CFE-1F932F17A8C9}"/>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1A767F9-0D8B-92D6-7F4E-CE701081FA43}"/>
              </a:ext>
            </a:extLst>
          </p:cNvPr>
          <p:cNvSpPr>
            <a:spLocks noGrp="1"/>
          </p:cNvSpPr>
          <p:nvPr>
            <p:ph type="sldNum" sz="quarter" idx="12"/>
          </p:nvPr>
        </p:nvSpPr>
        <p:spPr>
          <a:xfrm>
            <a:off x="6553200" y="6245225"/>
            <a:ext cx="2133600" cy="476250"/>
          </a:xfrm>
        </p:spPr>
        <p:txBody>
          <a:bodyPr/>
          <a:lstStyle>
            <a:lvl1pPr>
              <a:defRPr/>
            </a:lvl1pPr>
          </a:lstStyle>
          <a:p>
            <a:fld id="{CCCB4271-B6E6-497A-8180-5BD5AEE0482B}" type="slidenum">
              <a:rPr lang="en-US" altLang="en-US"/>
              <a:pPr/>
              <a:t>‹#›</a:t>
            </a:fld>
            <a:endParaRPr lang="en-US" altLang="en-US"/>
          </a:p>
        </p:txBody>
      </p:sp>
    </p:spTree>
    <p:extLst>
      <p:ext uri="{BB962C8B-B14F-4D97-AF65-F5344CB8AC3E}">
        <p14:creationId xmlns:p14="http://schemas.microsoft.com/office/powerpoint/2010/main" val="33879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E864-4C77-7BBC-0C62-C1A8E270263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98BE7-5A48-2AD6-670E-FF28EF926D5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D4864-2A07-86D1-4C0E-4362C4E306E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7E8E59-EB15-B7B0-FA8D-A48F10C8A890}"/>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D821206-E102-1AA1-4336-0C0E38200AE7}"/>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9028BF9-B8F0-2166-7D52-3E55DC42F703}"/>
              </a:ext>
            </a:extLst>
          </p:cNvPr>
          <p:cNvSpPr>
            <a:spLocks noGrp="1"/>
          </p:cNvSpPr>
          <p:nvPr>
            <p:ph type="sldNum" sz="quarter" idx="12"/>
          </p:nvPr>
        </p:nvSpPr>
        <p:spPr>
          <a:xfrm>
            <a:off x="6553200" y="6245225"/>
            <a:ext cx="2133600" cy="476250"/>
          </a:xfrm>
        </p:spPr>
        <p:txBody>
          <a:bodyPr/>
          <a:lstStyle>
            <a:lvl1pPr>
              <a:defRPr/>
            </a:lvl1pPr>
          </a:lstStyle>
          <a:p>
            <a:fld id="{72CD4695-E345-4140-9953-D49526EB512C}" type="slidenum">
              <a:rPr lang="en-US" altLang="en-US"/>
              <a:pPr/>
              <a:t>‹#›</a:t>
            </a:fld>
            <a:endParaRPr lang="en-US" altLang="en-US"/>
          </a:p>
        </p:txBody>
      </p:sp>
    </p:spTree>
    <p:extLst>
      <p:ext uri="{BB962C8B-B14F-4D97-AF65-F5344CB8AC3E}">
        <p14:creationId xmlns:p14="http://schemas.microsoft.com/office/powerpoint/2010/main" val="4284870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19B2CDA7-F04B-6BE7-D625-45C56FA7F4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1A288B1-B802-B23C-905D-DDE25A7EF2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FBD145B-3FA5-0B72-8368-538B97D5BBCB}"/>
              </a:ext>
            </a:extLst>
          </p:cNvPr>
          <p:cNvSpPr>
            <a:spLocks noGrp="1" noChangeArrowheads="1"/>
          </p:cNvSpPr>
          <p:nvPr>
            <p:ph type="sldNum" sz="quarter" idx="12"/>
          </p:nvPr>
        </p:nvSpPr>
        <p:spPr>
          <a:ln/>
        </p:spPr>
        <p:txBody>
          <a:bodyPr/>
          <a:lstStyle>
            <a:lvl1pPr>
              <a:defRPr/>
            </a:lvl1pPr>
          </a:lstStyle>
          <a:p>
            <a:pPr>
              <a:defRPr/>
            </a:pPr>
            <a:fld id="{12815AD3-3DC0-4684-84D6-08CCADE065DC}" type="slidenum">
              <a:rPr lang="en-US" altLang="en-US"/>
              <a:pPr>
                <a:defRPr/>
              </a:pPr>
              <a:t>‹#›</a:t>
            </a:fld>
            <a:endParaRPr lang="en-US" altLang="en-US"/>
          </a:p>
        </p:txBody>
      </p:sp>
    </p:spTree>
    <p:extLst>
      <p:ext uri="{BB962C8B-B14F-4D97-AF65-F5344CB8AC3E}">
        <p14:creationId xmlns:p14="http://schemas.microsoft.com/office/powerpoint/2010/main" val="31020231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35EE4A-BB56-AEEC-AD1A-473394DCE9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709CFE6-E355-50A2-DE55-EFB894F505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4779E5-4C8A-CC97-0017-A5B45405D9B6}"/>
              </a:ext>
            </a:extLst>
          </p:cNvPr>
          <p:cNvSpPr>
            <a:spLocks noGrp="1" noChangeArrowheads="1"/>
          </p:cNvSpPr>
          <p:nvPr>
            <p:ph type="sldNum" sz="quarter" idx="12"/>
          </p:nvPr>
        </p:nvSpPr>
        <p:spPr>
          <a:ln/>
        </p:spPr>
        <p:txBody>
          <a:bodyPr/>
          <a:lstStyle>
            <a:lvl1pPr>
              <a:defRPr/>
            </a:lvl1pPr>
          </a:lstStyle>
          <a:p>
            <a:pPr>
              <a:defRPr/>
            </a:pPr>
            <a:fld id="{8E6DA4AA-556E-4C2E-94EF-47B9AEC794B5}" type="slidenum">
              <a:rPr lang="en-US" altLang="en-US"/>
              <a:pPr>
                <a:defRPr/>
              </a:pPr>
              <a:t>‹#›</a:t>
            </a:fld>
            <a:endParaRPr lang="en-US" altLang="en-US"/>
          </a:p>
        </p:txBody>
      </p:sp>
    </p:spTree>
    <p:extLst>
      <p:ext uri="{BB962C8B-B14F-4D97-AF65-F5344CB8AC3E}">
        <p14:creationId xmlns:p14="http://schemas.microsoft.com/office/powerpoint/2010/main" val="12956610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ABAE55F-A349-AEBE-06BC-BD2E4738B3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ACC441-29A2-9DC0-A0C9-AD949BFC63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EB62E41-E0B2-B10E-8705-CFB6E8CC9B01}"/>
              </a:ext>
            </a:extLst>
          </p:cNvPr>
          <p:cNvSpPr>
            <a:spLocks noGrp="1" noChangeArrowheads="1"/>
          </p:cNvSpPr>
          <p:nvPr>
            <p:ph type="sldNum" sz="quarter" idx="12"/>
          </p:nvPr>
        </p:nvSpPr>
        <p:spPr>
          <a:ln/>
        </p:spPr>
        <p:txBody>
          <a:bodyPr/>
          <a:lstStyle>
            <a:lvl1pPr>
              <a:defRPr/>
            </a:lvl1pPr>
          </a:lstStyle>
          <a:p>
            <a:pPr>
              <a:defRPr/>
            </a:pPr>
            <a:fld id="{6290C08D-1B45-42B8-A29E-BA6811956AC1}" type="slidenum">
              <a:rPr lang="en-US" altLang="en-US"/>
              <a:pPr>
                <a:defRPr/>
              </a:pPr>
              <a:t>‹#›</a:t>
            </a:fld>
            <a:endParaRPr lang="en-US" altLang="en-US"/>
          </a:p>
        </p:txBody>
      </p:sp>
    </p:spTree>
    <p:extLst>
      <p:ext uri="{BB962C8B-B14F-4D97-AF65-F5344CB8AC3E}">
        <p14:creationId xmlns:p14="http://schemas.microsoft.com/office/powerpoint/2010/main" val="24995712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B355121-D55F-40B2-7E1C-D7A2A970E3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7CBE678-51C3-FF9B-5DA9-C8CC14132A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99241B7-3981-A647-7210-9BC64C679FBE}"/>
              </a:ext>
            </a:extLst>
          </p:cNvPr>
          <p:cNvSpPr>
            <a:spLocks noGrp="1" noChangeArrowheads="1"/>
          </p:cNvSpPr>
          <p:nvPr>
            <p:ph type="sldNum" sz="quarter" idx="12"/>
          </p:nvPr>
        </p:nvSpPr>
        <p:spPr>
          <a:ln/>
        </p:spPr>
        <p:txBody>
          <a:bodyPr/>
          <a:lstStyle>
            <a:lvl1pPr>
              <a:defRPr/>
            </a:lvl1pPr>
          </a:lstStyle>
          <a:p>
            <a:pPr>
              <a:defRPr/>
            </a:pPr>
            <a:fld id="{5A918CB9-1721-4ACC-8D96-2784E23D473F}" type="slidenum">
              <a:rPr lang="en-US" altLang="en-US"/>
              <a:pPr>
                <a:defRPr/>
              </a:pPr>
              <a:t>‹#›</a:t>
            </a:fld>
            <a:endParaRPr lang="en-US" altLang="en-US"/>
          </a:p>
        </p:txBody>
      </p:sp>
    </p:spTree>
    <p:extLst>
      <p:ext uri="{BB962C8B-B14F-4D97-AF65-F5344CB8AC3E}">
        <p14:creationId xmlns:p14="http://schemas.microsoft.com/office/powerpoint/2010/main" val="39299749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641F46E-4B8D-14AE-7CAA-04AFEFC36B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FEB5BD4-AF97-7D73-D87B-27C9CA966E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94E7F67-DD29-77CD-6EA0-ECF404A1F936}"/>
              </a:ext>
            </a:extLst>
          </p:cNvPr>
          <p:cNvSpPr>
            <a:spLocks noGrp="1" noChangeArrowheads="1"/>
          </p:cNvSpPr>
          <p:nvPr>
            <p:ph type="sldNum" sz="quarter" idx="12"/>
          </p:nvPr>
        </p:nvSpPr>
        <p:spPr>
          <a:ln/>
        </p:spPr>
        <p:txBody>
          <a:bodyPr/>
          <a:lstStyle>
            <a:lvl1pPr>
              <a:defRPr/>
            </a:lvl1pPr>
          </a:lstStyle>
          <a:p>
            <a:pPr>
              <a:defRPr/>
            </a:pPr>
            <a:fld id="{9B460542-D412-47FD-996B-87A7B4C0757E}" type="slidenum">
              <a:rPr lang="en-US" altLang="en-US"/>
              <a:pPr>
                <a:defRPr/>
              </a:pPr>
              <a:t>‹#›</a:t>
            </a:fld>
            <a:endParaRPr lang="en-US" altLang="en-US"/>
          </a:p>
        </p:txBody>
      </p:sp>
    </p:spTree>
    <p:extLst>
      <p:ext uri="{BB962C8B-B14F-4D97-AF65-F5344CB8AC3E}">
        <p14:creationId xmlns:p14="http://schemas.microsoft.com/office/powerpoint/2010/main" val="5761846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E14A1C5-6A15-E5CC-5CCC-BD9C54883E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ACEC2F3-AFF2-616B-AC05-6963899F8F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B898AF0-CFDB-5DC0-5FDD-11DDC110CFDC}"/>
              </a:ext>
            </a:extLst>
          </p:cNvPr>
          <p:cNvSpPr>
            <a:spLocks noGrp="1" noChangeArrowheads="1"/>
          </p:cNvSpPr>
          <p:nvPr>
            <p:ph type="sldNum" sz="quarter" idx="12"/>
          </p:nvPr>
        </p:nvSpPr>
        <p:spPr>
          <a:ln/>
        </p:spPr>
        <p:txBody>
          <a:bodyPr/>
          <a:lstStyle>
            <a:lvl1pPr>
              <a:defRPr/>
            </a:lvl1pPr>
          </a:lstStyle>
          <a:p>
            <a:pPr>
              <a:defRPr/>
            </a:pPr>
            <a:fld id="{74BB9B8D-0172-422D-AE11-38577B209847}" type="slidenum">
              <a:rPr lang="en-US" altLang="en-US"/>
              <a:pPr>
                <a:defRPr/>
              </a:pPr>
              <a:t>‹#›</a:t>
            </a:fld>
            <a:endParaRPr lang="en-US" altLang="en-US"/>
          </a:p>
        </p:txBody>
      </p:sp>
    </p:spTree>
    <p:extLst>
      <p:ext uri="{BB962C8B-B14F-4D97-AF65-F5344CB8AC3E}">
        <p14:creationId xmlns:p14="http://schemas.microsoft.com/office/powerpoint/2010/main" val="9325348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D4EC874-E179-D687-4DB3-C9D20E242B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F6B32E12-64CB-216F-80A3-1B53BFF61A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D0ADD89-F95D-BF72-6778-A53D96CF79E3}"/>
              </a:ext>
            </a:extLst>
          </p:cNvPr>
          <p:cNvSpPr>
            <a:spLocks noGrp="1" noChangeArrowheads="1"/>
          </p:cNvSpPr>
          <p:nvPr>
            <p:ph type="sldNum" sz="quarter" idx="12"/>
          </p:nvPr>
        </p:nvSpPr>
        <p:spPr>
          <a:ln/>
        </p:spPr>
        <p:txBody>
          <a:bodyPr/>
          <a:lstStyle>
            <a:lvl1pPr>
              <a:defRPr/>
            </a:lvl1pPr>
          </a:lstStyle>
          <a:p>
            <a:pPr>
              <a:defRPr/>
            </a:pPr>
            <a:fld id="{BF6E2534-C200-4E84-9069-989A41E34790}" type="slidenum">
              <a:rPr lang="en-US" altLang="en-US"/>
              <a:pPr>
                <a:defRPr/>
              </a:pPr>
              <a:t>‹#›</a:t>
            </a:fld>
            <a:endParaRPr lang="en-US" altLang="en-US"/>
          </a:p>
        </p:txBody>
      </p:sp>
    </p:spTree>
    <p:extLst>
      <p:ext uri="{BB962C8B-B14F-4D97-AF65-F5344CB8AC3E}">
        <p14:creationId xmlns:p14="http://schemas.microsoft.com/office/powerpoint/2010/main" val="41977134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2C16E1E-1E09-20A2-CDA4-5F98138442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B0E9DCB-AAC9-016C-7896-B1BA0CF7A5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B345659-E94C-F39A-76DA-8CA3EAA062C1}"/>
              </a:ext>
            </a:extLst>
          </p:cNvPr>
          <p:cNvSpPr>
            <a:spLocks noGrp="1" noChangeArrowheads="1"/>
          </p:cNvSpPr>
          <p:nvPr>
            <p:ph type="sldNum" sz="quarter" idx="12"/>
          </p:nvPr>
        </p:nvSpPr>
        <p:spPr>
          <a:ln/>
        </p:spPr>
        <p:txBody>
          <a:bodyPr/>
          <a:lstStyle>
            <a:lvl1pPr>
              <a:defRPr/>
            </a:lvl1pPr>
          </a:lstStyle>
          <a:p>
            <a:pPr>
              <a:defRPr/>
            </a:pPr>
            <a:fld id="{1F9FB5D4-7087-4D35-95FD-F849EC402671}" type="slidenum">
              <a:rPr lang="en-US" altLang="en-US"/>
              <a:pPr>
                <a:defRPr/>
              </a:pPr>
              <a:t>‹#›</a:t>
            </a:fld>
            <a:endParaRPr lang="en-US" altLang="en-US"/>
          </a:p>
        </p:txBody>
      </p:sp>
    </p:spTree>
    <p:extLst>
      <p:ext uri="{BB962C8B-B14F-4D97-AF65-F5344CB8AC3E}">
        <p14:creationId xmlns:p14="http://schemas.microsoft.com/office/powerpoint/2010/main" val="32836163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37272C0-BAF6-99C4-72A0-E3C81F0EF7A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3F43405-119F-92E6-B226-56A38350C7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827BE8-893F-1D2F-2BA3-A128954C41CE}"/>
              </a:ext>
            </a:extLst>
          </p:cNvPr>
          <p:cNvSpPr>
            <a:spLocks noGrp="1" noChangeArrowheads="1"/>
          </p:cNvSpPr>
          <p:nvPr>
            <p:ph type="sldNum" sz="quarter" idx="12"/>
          </p:nvPr>
        </p:nvSpPr>
        <p:spPr>
          <a:ln/>
        </p:spPr>
        <p:txBody>
          <a:bodyPr/>
          <a:lstStyle>
            <a:lvl1pPr>
              <a:defRPr/>
            </a:lvl1pPr>
          </a:lstStyle>
          <a:p>
            <a:pPr>
              <a:defRPr/>
            </a:pPr>
            <a:fld id="{3D2369FA-FBF3-4B82-B0DB-8CCC473727B5}" type="slidenum">
              <a:rPr lang="en-US" altLang="en-US"/>
              <a:pPr>
                <a:defRPr/>
              </a:pPr>
              <a:t>‹#›</a:t>
            </a:fld>
            <a:endParaRPr lang="en-US" altLang="en-US"/>
          </a:p>
        </p:txBody>
      </p:sp>
    </p:spTree>
    <p:extLst>
      <p:ext uri="{BB962C8B-B14F-4D97-AF65-F5344CB8AC3E}">
        <p14:creationId xmlns:p14="http://schemas.microsoft.com/office/powerpoint/2010/main" val="71138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136CCF8-9000-1E5F-75CD-7FE58ED3568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02028C4-E16A-4EEB-0E04-36A30BC9EF7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A72101-D1E5-C82D-E52A-CD0E864677D4}"/>
              </a:ext>
            </a:extLst>
          </p:cNvPr>
          <p:cNvSpPr>
            <a:spLocks noGrp="1" noChangeArrowheads="1"/>
          </p:cNvSpPr>
          <p:nvPr>
            <p:ph type="sldNum" sz="quarter" idx="12"/>
          </p:nvPr>
        </p:nvSpPr>
        <p:spPr>
          <a:ln/>
        </p:spPr>
        <p:txBody>
          <a:bodyPr/>
          <a:lstStyle>
            <a:lvl1pPr>
              <a:defRPr/>
            </a:lvl1pPr>
          </a:lstStyle>
          <a:p>
            <a:pPr>
              <a:defRPr/>
            </a:pPr>
            <a:fld id="{1C65D706-342E-4D28-AD2A-D4E9068E321A}" type="slidenum">
              <a:rPr lang="en-US" altLang="en-US"/>
              <a:pPr>
                <a:defRPr/>
              </a:pPr>
              <a:t>‹#›</a:t>
            </a:fld>
            <a:endParaRPr lang="en-US" altLang="en-US"/>
          </a:p>
        </p:txBody>
      </p:sp>
    </p:spTree>
    <p:extLst>
      <p:ext uri="{BB962C8B-B14F-4D97-AF65-F5344CB8AC3E}">
        <p14:creationId xmlns:p14="http://schemas.microsoft.com/office/powerpoint/2010/main" val="26097642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86CF2A-D30C-7E1D-7ABE-86522FE57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6BD5DF-2BA5-3AB9-742F-44F5B18F40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7F454CC-1329-67B8-ED4E-FF27D9300196}"/>
              </a:ext>
            </a:extLst>
          </p:cNvPr>
          <p:cNvSpPr>
            <a:spLocks noGrp="1" noChangeArrowheads="1"/>
          </p:cNvSpPr>
          <p:nvPr>
            <p:ph type="sldNum" sz="quarter" idx="12"/>
          </p:nvPr>
        </p:nvSpPr>
        <p:spPr>
          <a:ln/>
        </p:spPr>
        <p:txBody>
          <a:bodyPr/>
          <a:lstStyle>
            <a:lvl1pPr>
              <a:defRPr/>
            </a:lvl1pPr>
          </a:lstStyle>
          <a:p>
            <a:pPr>
              <a:defRPr/>
            </a:pPr>
            <a:fld id="{CC77B37E-7E4E-4F0F-948F-D5D567D75C47}" type="slidenum">
              <a:rPr lang="en-US" altLang="en-US"/>
              <a:pPr>
                <a:defRPr/>
              </a:pPr>
              <a:t>‹#›</a:t>
            </a:fld>
            <a:endParaRPr lang="en-US" altLang="en-US"/>
          </a:p>
        </p:txBody>
      </p:sp>
    </p:spTree>
    <p:extLst>
      <p:ext uri="{BB962C8B-B14F-4D97-AF65-F5344CB8AC3E}">
        <p14:creationId xmlns:p14="http://schemas.microsoft.com/office/powerpoint/2010/main" val="30068386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0C951E9-DD8C-FC02-9120-AC729E79B8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3B1165FB-0D10-00A3-24F6-E09D3D5F5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10494A20-E59D-D791-85BB-43D38EE52D9C}"/>
              </a:ext>
            </a:extLst>
          </p:cNvPr>
          <p:cNvSpPr>
            <a:spLocks noGrp="1" noChangeArrowheads="1"/>
          </p:cNvSpPr>
          <p:nvPr>
            <p:ph type="sldNum" sz="quarter" idx="12"/>
          </p:nvPr>
        </p:nvSpPr>
        <p:spPr>
          <a:ln/>
        </p:spPr>
        <p:txBody>
          <a:bodyPr/>
          <a:lstStyle>
            <a:lvl1pPr>
              <a:defRPr/>
            </a:lvl1pPr>
          </a:lstStyle>
          <a:p>
            <a:pPr>
              <a:defRPr/>
            </a:pPr>
            <a:fld id="{B1DC1A3D-2D33-4A0B-AD91-B132BD1E4F85}" type="slidenum">
              <a:rPr lang="en-US" altLang="en-US"/>
              <a:pPr>
                <a:defRPr/>
              </a:pPr>
              <a:t>‹#›</a:t>
            </a:fld>
            <a:endParaRPr lang="en-US" altLang="en-US"/>
          </a:p>
        </p:txBody>
      </p:sp>
    </p:spTree>
    <p:extLst>
      <p:ext uri="{BB962C8B-B14F-4D97-AF65-F5344CB8AC3E}">
        <p14:creationId xmlns:p14="http://schemas.microsoft.com/office/powerpoint/2010/main" val="8088849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F6C7199-78C0-FC46-4B83-B1321F61B2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DEB1922-F522-232F-9D0C-2779D73A1C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804D5E2-8354-6648-7FC0-E2D5A5314072}"/>
              </a:ext>
            </a:extLst>
          </p:cNvPr>
          <p:cNvSpPr>
            <a:spLocks noGrp="1" noChangeArrowheads="1"/>
          </p:cNvSpPr>
          <p:nvPr>
            <p:ph type="sldNum" sz="quarter" idx="12"/>
          </p:nvPr>
        </p:nvSpPr>
        <p:spPr>
          <a:ln/>
        </p:spPr>
        <p:txBody>
          <a:bodyPr/>
          <a:lstStyle>
            <a:lvl1pPr>
              <a:defRPr/>
            </a:lvl1pPr>
          </a:lstStyle>
          <a:p>
            <a:pPr>
              <a:defRPr/>
            </a:pPr>
            <a:fld id="{5B47A10B-A032-4B27-B10C-9681DE1AA9EB}" type="slidenum">
              <a:rPr lang="en-US" altLang="en-US"/>
              <a:pPr>
                <a:defRPr/>
              </a:pPr>
              <a:t>‹#›</a:t>
            </a:fld>
            <a:endParaRPr lang="en-US" altLang="en-US"/>
          </a:p>
        </p:txBody>
      </p:sp>
    </p:spTree>
    <p:extLst>
      <p:ext uri="{BB962C8B-B14F-4D97-AF65-F5344CB8AC3E}">
        <p14:creationId xmlns:p14="http://schemas.microsoft.com/office/powerpoint/2010/main" val="378242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bwMode="auto">
          <a:xfrm>
            <a:off x="533400" y="303213"/>
            <a:ext cx="83058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34531" name="Rectangle 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CC3300"/>
                </a:solidFill>
              </a:defRPr>
            </a:lvl1pPr>
          </a:lstStyle>
          <a:p>
            <a:pPr eaLnBrk="1" hangingPunct="1"/>
            <a:r>
              <a:rPr lang="en-US" altLang="en-US"/>
              <a:t>Slide 1- </a:t>
            </a:r>
            <a:fld id="{39CDEF6B-2FA1-4E49-9157-90A0F69478F0}" type="slidenum">
              <a:rPr lang="en-US" altLang="en-US"/>
              <a:pPr eaLnBrk="1" hangingPunct="1"/>
              <a:t>‹#›</a:t>
            </a:fld>
            <a:endParaRPr lang="en-CA" altLang="en-US"/>
          </a:p>
        </p:txBody>
      </p:sp>
      <p:sp>
        <p:nvSpPr>
          <p:cNvPr id="534532" name="Rectangle 4"/>
          <p:cNvSpPr>
            <a:spLocks noGrp="1" noChangeArrowheads="1"/>
          </p:cNvSpPr>
          <p:nvPr>
            <p:ph type="body" idx="1"/>
          </p:nvPr>
        </p:nvSpPr>
        <p:spPr bwMode="auto">
          <a:xfrm>
            <a:off x="5445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4533" name="Rectangle 5"/>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altLang="en-US" sz="900">
                <a:solidFill>
                  <a:srgbClr val="000000"/>
                </a:solidFill>
              </a:rPr>
              <a:t>Copyright © 2009 Pearson Education, Inc. </a:t>
            </a:r>
          </a:p>
        </p:txBody>
      </p:sp>
      <p:sp>
        <p:nvSpPr>
          <p:cNvPr id="534534" name="Rectangle 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solidFill>
                <a:srgbClr val="000000"/>
              </a:solidFill>
            </a:endParaRPr>
          </a:p>
        </p:txBody>
      </p:sp>
    </p:spTree>
    <p:extLst>
      <p:ext uri="{BB962C8B-B14F-4D97-AF65-F5344CB8AC3E}">
        <p14:creationId xmlns:p14="http://schemas.microsoft.com/office/powerpoint/2010/main" val="2006816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ransition spd="med"/>
  <p:hf hdr="0" ftr="0" dt="0"/>
  <p:txStyles>
    <p:titleStyle>
      <a:lvl1pPr algn="l" rtl="0" fontAlgn="base">
        <a:spcBef>
          <a:spcPct val="0"/>
        </a:spcBef>
        <a:spcAft>
          <a:spcPct val="0"/>
        </a:spcAft>
        <a:defRPr sz="3600" kern="1200">
          <a:solidFill>
            <a:srgbClr val="CC3300"/>
          </a:solidFill>
          <a:latin typeface="+mj-lt"/>
          <a:ea typeface="+mj-ea"/>
          <a:cs typeface="+mj-cs"/>
        </a:defRPr>
      </a:lvl1pPr>
      <a:lvl2pPr algn="l" rtl="0" fontAlgn="base">
        <a:spcBef>
          <a:spcPct val="0"/>
        </a:spcBef>
        <a:spcAft>
          <a:spcPct val="0"/>
        </a:spcAft>
        <a:defRPr sz="3600">
          <a:solidFill>
            <a:srgbClr val="CC3300"/>
          </a:solidFill>
          <a:latin typeface="Arial" panose="020B0604020202020204" pitchFamily="34" charset="0"/>
        </a:defRPr>
      </a:lvl2pPr>
      <a:lvl3pPr algn="l" rtl="0" fontAlgn="base">
        <a:spcBef>
          <a:spcPct val="0"/>
        </a:spcBef>
        <a:spcAft>
          <a:spcPct val="0"/>
        </a:spcAft>
        <a:defRPr sz="3600">
          <a:solidFill>
            <a:srgbClr val="CC3300"/>
          </a:solidFill>
          <a:latin typeface="Arial" panose="020B0604020202020204" pitchFamily="34" charset="0"/>
        </a:defRPr>
      </a:lvl3pPr>
      <a:lvl4pPr algn="l" rtl="0" fontAlgn="base">
        <a:spcBef>
          <a:spcPct val="0"/>
        </a:spcBef>
        <a:spcAft>
          <a:spcPct val="0"/>
        </a:spcAft>
        <a:defRPr sz="3600">
          <a:solidFill>
            <a:srgbClr val="CC3300"/>
          </a:solidFill>
          <a:latin typeface="Arial" panose="020B0604020202020204" pitchFamily="34" charset="0"/>
        </a:defRPr>
      </a:lvl4pPr>
      <a:lvl5pPr algn="l" rtl="0" fontAlgn="base">
        <a:spcBef>
          <a:spcPct val="0"/>
        </a:spcBef>
        <a:spcAft>
          <a:spcPct val="0"/>
        </a:spcAft>
        <a:defRPr sz="3600">
          <a:solidFill>
            <a:srgbClr val="CC3300"/>
          </a:solidFill>
          <a:latin typeface="Arial" panose="020B0604020202020204" pitchFamily="34" charset="0"/>
        </a:defRPr>
      </a:lvl5pPr>
      <a:lvl6pPr marL="457200" algn="l" rtl="0" fontAlgn="base">
        <a:spcBef>
          <a:spcPct val="0"/>
        </a:spcBef>
        <a:spcAft>
          <a:spcPct val="0"/>
        </a:spcAft>
        <a:defRPr sz="3600">
          <a:solidFill>
            <a:srgbClr val="CC3300"/>
          </a:solidFill>
          <a:latin typeface="Arial" panose="020B0604020202020204" pitchFamily="34" charset="0"/>
        </a:defRPr>
      </a:lvl6pPr>
      <a:lvl7pPr marL="914400" algn="l" rtl="0" fontAlgn="base">
        <a:spcBef>
          <a:spcPct val="0"/>
        </a:spcBef>
        <a:spcAft>
          <a:spcPct val="0"/>
        </a:spcAft>
        <a:defRPr sz="3600">
          <a:solidFill>
            <a:srgbClr val="CC3300"/>
          </a:solidFill>
          <a:latin typeface="Arial" panose="020B0604020202020204" pitchFamily="34" charset="0"/>
        </a:defRPr>
      </a:lvl7pPr>
      <a:lvl8pPr marL="1371600" algn="l" rtl="0" fontAlgn="base">
        <a:spcBef>
          <a:spcPct val="0"/>
        </a:spcBef>
        <a:spcAft>
          <a:spcPct val="0"/>
        </a:spcAft>
        <a:defRPr sz="3600">
          <a:solidFill>
            <a:srgbClr val="CC3300"/>
          </a:solidFill>
          <a:latin typeface="Arial" panose="020B0604020202020204" pitchFamily="34" charset="0"/>
        </a:defRPr>
      </a:lvl8pPr>
      <a:lvl9pPr marL="1828800" algn="l" rtl="0" fontAlgn="base">
        <a:spcBef>
          <a:spcPct val="0"/>
        </a:spcBef>
        <a:spcAft>
          <a:spcPct val="0"/>
        </a:spcAft>
        <a:defRPr sz="3600">
          <a:solidFill>
            <a:srgbClr val="CC3300"/>
          </a:solidFill>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rgbClr val="FF9933"/>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rgbClr val="FF9933"/>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8E5DADD-78FF-8DAE-9902-68800C6423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6823FEA-C2E9-9E5E-67FD-8E42E85BF5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0B19189-4C99-D3EE-F680-A8790FEBA7D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u="none">
                <a:solidFill>
                  <a:schemeClr val="tx1"/>
                </a:solidFill>
                <a:latin typeface="+mn-lt"/>
              </a:defRPr>
            </a:lvl1pPr>
          </a:lstStyle>
          <a:p>
            <a:endParaRPr lang="en-US" altLang="en-US"/>
          </a:p>
        </p:txBody>
      </p:sp>
      <p:sp>
        <p:nvSpPr>
          <p:cNvPr id="1029" name="Rectangle 5">
            <a:extLst>
              <a:ext uri="{FF2B5EF4-FFF2-40B4-BE49-F238E27FC236}">
                <a16:creationId xmlns:a16="http://schemas.microsoft.com/office/drawing/2014/main" id="{E632CDE1-4404-4A3A-742E-FB6C405AF31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u="none">
                <a:solidFill>
                  <a:schemeClr val="tx1"/>
                </a:solidFill>
                <a:latin typeface="+mn-lt"/>
              </a:defRPr>
            </a:lvl1pPr>
          </a:lstStyle>
          <a:p>
            <a:endParaRPr lang="en-US" altLang="en-US"/>
          </a:p>
        </p:txBody>
      </p:sp>
      <p:sp>
        <p:nvSpPr>
          <p:cNvPr id="1030" name="Rectangle 6">
            <a:extLst>
              <a:ext uri="{FF2B5EF4-FFF2-40B4-BE49-F238E27FC236}">
                <a16:creationId xmlns:a16="http://schemas.microsoft.com/office/drawing/2014/main" id="{70380247-9D4D-F16E-D363-252CC9D88E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u="none">
                <a:solidFill>
                  <a:schemeClr val="tx1"/>
                </a:solidFill>
                <a:latin typeface="+mn-lt"/>
              </a:defRPr>
            </a:lvl1pPr>
          </a:lstStyle>
          <a:p>
            <a:fld id="{E75EB05E-4491-4EA8-BFC2-F6BFAC011605}" type="slidenum">
              <a:rPr lang="en-US" altLang="en-US"/>
              <a:pPr/>
              <a:t>‹#›</a:t>
            </a:fld>
            <a:endParaRPr lang="en-US" altLang="en-US"/>
          </a:p>
        </p:txBody>
      </p:sp>
    </p:spTree>
    <p:extLst>
      <p:ext uri="{BB962C8B-B14F-4D97-AF65-F5344CB8AC3E}">
        <p14:creationId xmlns:p14="http://schemas.microsoft.com/office/powerpoint/2010/main" val="37211815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86D67CA-5B9A-B2A3-11A3-B67A81238D9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709D4C8-4698-25B1-E5D7-0AE90BFC04F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BFBBAE-725F-4117-1DD8-D39C2F488C7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400" u="none">
                <a:solidFill>
                  <a:schemeClr val="tx1"/>
                </a:solidFill>
                <a:latin typeface="+mn-lt"/>
              </a:defRPr>
            </a:lvl1pPr>
          </a:lstStyle>
          <a:p>
            <a:pPr>
              <a:defRPr/>
            </a:pPr>
            <a:endParaRPr lang="en-US" altLang="en-US"/>
          </a:p>
        </p:txBody>
      </p:sp>
      <p:sp>
        <p:nvSpPr>
          <p:cNvPr id="1029" name="Rectangle 5">
            <a:extLst>
              <a:ext uri="{FF2B5EF4-FFF2-40B4-BE49-F238E27FC236}">
                <a16:creationId xmlns:a16="http://schemas.microsoft.com/office/drawing/2014/main" id="{D8C4A204-2B39-B99F-3DA0-5F69518F0E4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u="none">
                <a:solidFill>
                  <a:schemeClr val="tx1"/>
                </a:solidFill>
                <a:latin typeface="+mn-lt"/>
              </a:defRPr>
            </a:lvl1pPr>
          </a:lstStyle>
          <a:p>
            <a:pPr>
              <a:defRPr/>
            </a:pPr>
            <a:endParaRPr lang="en-US" altLang="en-US"/>
          </a:p>
        </p:txBody>
      </p:sp>
      <p:sp>
        <p:nvSpPr>
          <p:cNvPr id="1030" name="Rectangle 6">
            <a:extLst>
              <a:ext uri="{FF2B5EF4-FFF2-40B4-BE49-F238E27FC236}">
                <a16:creationId xmlns:a16="http://schemas.microsoft.com/office/drawing/2014/main" id="{56BD8829-385D-8C6B-4464-221D224354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400" u="none">
                <a:solidFill>
                  <a:schemeClr val="tx1"/>
                </a:solidFill>
                <a:latin typeface="+mn-lt"/>
              </a:defRPr>
            </a:lvl1pPr>
          </a:lstStyle>
          <a:p>
            <a:pPr>
              <a:defRPr/>
            </a:pPr>
            <a:fld id="{09A9F4E2-C731-4707-BEC5-4D7ADFFEB9D7}" type="slidenum">
              <a:rPr lang="en-US" altLang="en-US"/>
              <a:pPr>
                <a:defRPr/>
              </a:pPr>
              <a:t>‹#›</a:t>
            </a:fld>
            <a:endParaRPr lang="en-US" altLang="en-US"/>
          </a:p>
        </p:txBody>
      </p:sp>
      <p:sp>
        <p:nvSpPr>
          <p:cNvPr id="1031" name="TextBox 2">
            <a:extLst>
              <a:ext uri="{FF2B5EF4-FFF2-40B4-BE49-F238E27FC236}">
                <a16:creationId xmlns:a16="http://schemas.microsoft.com/office/drawing/2014/main" id="{519EDE56-BF7C-D483-64AE-5011DEE1B4F5}"/>
              </a:ext>
            </a:extLst>
          </p:cNvPr>
          <p:cNvSpPr txBox="1">
            <a:spLocks noChangeArrowheads="1"/>
          </p:cNvSpPr>
          <p:nvPr userDrawn="1"/>
        </p:nvSpPr>
        <p:spPr bwMode="auto">
          <a:xfrm>
            <a:off x="3409950" y="6705600"/>
            <a:ext cx="2351088" cy="152400"/>
          </a:xfrm>
          <a:prstGeom prst="rect">
            <a:avLst/>
          </a:prstGeom>
          <a:noFill/>
          <a:ln>
            <a:noFill/>
          </a:ln>
        </p:spPr>
        <p:txBody>
          <a:bodyPr lIns="0" tIns="0" rIns="0" bIns="0">
            <a:spAutoFit/>
          </a:bodyPr>
          <a:lstStyle>
            <a:lvl1pPr>
              <a:defRPr sz="3200" u="sng">
                <a:solidFill>
                  <a:srgbClr val="0000FF"/>
                </a:solidFill>
                <a:latin typeface="Comic Sans MS" panose="030F0702030302020204" pitchFamily="66" charset="0"/>
              </a:defRPr>
            </a:lvl1pPr>
            <a:lvl2pPr marL="742950" indent="-285750">
              <a:defRPr sz="3200" u="sng">
                <a:solidFill>
                  <a:srgbClr val="0000FF"/>
                </a:solidFill>
                <a:latin typeface="Comic Sans MS" panose="030F0702030302020204" pitchFamily="66" charset="0"/>
              </a:defRPr>
            </a:lvl2pPr>
            <a:lvl3pPr marL="1143000" indent="-228600">
              <a:defRPr sz="3200" u="sng">
                <a:solidFill>
                  <a:srgbClr val="0000FF"/>
                </a:solidFill>
                <a:latin typeface="Comic Sans MS" panose="030F0702030302020204" pitchFamily="66" charset="0"/>
              </a:defRPr>
            </a:lvl3pPr>
            <a:lvl4pPr marL="1600200" indent="-228600">
              <a:defRPr sz="3200" u="sng">
                <a:solidFill>
                  <a:srgbClr val="0000FF"/>
                </a:solidFill>
                <a:latin typeface="Comic Sans MS" panose="030F0702030302020204" pitchFamily="66" charset="0"/>
              </a:defRPr>
            </a:lvl4pPr>
            <a:lvl5pPr marL="2057400" indent="-228600">
              <a:defRPr sz="3200" u="sng">
                <a:solidFill>
                  <a:srgbClr val="0000FF"/>
                </a:solidFill>
                <a:latin typeface="Comic Sans MS" panose="030F0702030302020204" pitchFamily="66" charset="0"/>
              </a:defRPr>
            </a:lvl5pPr>
            <a:lvl6pPr marL="2514600" indent="-228600" eaLnBrk="0" fontAlgn="base" hangingPunct="0">
              <a:spcBef>
                <a:spcPct val="0"/>
              </a:spcBef>
              <a:spcAft>
                <a:spcPct val="0"/>
              </a:spcAft>
              <a:defRPr sz="3200" u="sng">
                <a:solidFill>
                  <a:srgbClr val="0000FF"/>
                </a:solidFill>
                <a:latin typeface="Comic Sans MS" panose="030F0702030302020204" pitchFamily="66" charset="0"/>
              </a:defRPr>
            </a:lvl6pPr>
            <a:lvl7pPr marL="2971800" indent="-228600" eaLnBrk="0" fontAlgn="base" hangingPunct="0">
              <a:spcBef>
                <a:spcPct val="0"/>
              </a:spcBef>
              <a:spcAft>
                <a:spcPct val="0"/>
              </a:spcAft>
              <a:defRPr sz="3200" u="sng">
                <a:solidFill>
                  <a:srgbClr val="0000FF"/>
                </a:solidFill>
                <a:latin typeface="Comic Sans MS" panose="030F0702030302020204" pitchFamily="66" charset="0"/>
              </a:defRPr>
            </a:lvl7pPr>
            <a:lvl8pPr marL="3429000" indent="-228600" eaLnBrk="0" fontAlgn="base" hangingPunct="0">
              <a:spcBef>
                <a:spcPct val="0"/>
              </a:spcBef>
              <a:spcAft>
                <a:spcPct val="0"/>
              </a:spcAft>
              <a:defRPr sz="3200" u="sng">
                <a:solidFill>
                  <a:srgbClr val="0000FF"/>
                </a:solidFill>
                <a:latin typeface="Comic Sans MS" panose="030F0702030302020204" pitchFamily="66" charset="0"/>
              </a:defRPr>
            </a:lvl8pPr>
            <a:lvl9pPr marL="3886200" indent="-228600" eaLnBrk="0" fontAlgn="base" hangingPunct="0">
              <a:spcBef>
                <a:spcPct val="0"/>
              </a:spcBef>
              <a:spcAft>
                <a:spcPct val="0"/>
              </a:spcAft>
              <a:defRPr sz="3200" u="sng">
                <a:solidFill>
                  <a:srgbClr val="0000FF"/>
                </a:solidFill>
                <a:latin typeface="Comic Sans MS" panose="030F0702030302020204" pitchFamily="66" charset="0"/>
              </a:defRPr>
            </a:lvl9pPr>
          </a:lstStyle>
          <a:p>
            <a:pPr>
              <a:defRPr/>
            </a:pPr>
            <a:r>
              <a:rPr lang="en-US" altLang="en-US" sz="1000">
                <a:solidFill>
                  <a:srgbClr val="000000"/>
                </a:solidFill>
                <a:latin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278787694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gif"/><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39.x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4.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hyperlink" Target="http://www.marketingmypetbusiness.com/2013/06/us-bureau-of-labor-statistics-release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60" y="72477"/>
            <a:ext cx="8305800" cy="645370"/>
          </a:xfrm>
        </p:spPr>
        <p:txBody>
          <a:bodyPr/>
          <a:lstStyle/>
          <a:p>
            <a:r>
              <a:rPr lang="en-US" b="1" u="sng" dirty="0">
                <a:solidFill>
                  <a:srgbClr val="FF0000"/>
                </a:solidFill>
                <a:effectLst>
                  <a:outerShdw blurRad="38100" dist="38100" dir="2700000" algn="tl">
                    <a:srgbClr val="000000">
                      <a:alpha val="43137"/>
                    </a:srgbClr>
                  </a:outerShdw>
                </a:effectLst>
              </a:rPr>
              <a:t>Key Points Review (Day 5)</a:t>
            </a:r>
          </a:p>
        </p:txBody>
      </p:sp>
      <p:sp>
        <p:nvSpPr>
          <p:cNvPr id="3" name="Content Placeholder 2"/>
          <p:cNvSpPr>
            <a:spLocks noGrp="1"/>
          </p:cNvSpPr>
          <p:nvPr>
            <p:ph idx="1"/>
          </p:nvPr>
        </p:nvSpPr>
        <p:spPr>
          <a:xfrm>
            <a:off x="0" y="796895"/>
            <a:ext cx="9084179" cy="4572000"/>
          </a:xfrm>
        </p:spPr>
        <p:txBody>
          <a:bodyPr/>
          <a:lstStyle/>
          <a:p>
            <a:r>
              <a:rPr lang="en-US" dirty="0"/>
              <a:t>Categorical vs. Quantitative Variables</a:t>
            </a:r>
          </a:p>
          <a:p>
            <a:r>
              <a:rPr lang="en-US" dirty="0">
                <a:solidFill>
                  <a:srgbClr val="0000FF"/>
                </a:solidFill>
              </a:rPr>
              <a:t>Types of Graphs for Categorical and Quantitative Data</a:t>
            </a:r>
          </a:p>
          <a:p>
            <a:r>
              <a:rPr lang="en-US" dirty="0"/>
              <a:t>Describe a Distribution: (Shape, Center, Spread)</a:t>
            </a:r>
          </a:p>
          <a:p>
            <a:r>
              <a:rPr lang="en-US" dirty="0">
                <a:solidFill>
                  <a:srgbClr val="0000FF"/>
                </a:solidFill>
              </a:rPr>
              <a:t>Shape: Symmetric vs. Skewed</a:t>
            </a:r>
          </a:p>
          <a:p>
            <a:r>
              <a:rPr lang="en-US" dirty="0"/>
              <a:t>Center: Mean vs. Median</a:t>
            </a:r>
          </a:p>
          <a:p>
            <a:r>
              <a:rPr lang="en-US" dirty="0">
                <a:solidFill>
                  <a:srgbClr val="0000FF"/>
                </a:solidFill>
              </a:rPr>
              <a:t>Spread: IQR vs. Standard Deviation (Calculate)</a:t>
            </a:r>
          </a:p>
          <a:p>
            <a:r>
              <a:rPr lang="en-US" dirty="0"/>
              <a:t>Checking for Outliers:  Q1 – 1.5(IQR) &amp; </a:t>
            </a:r>
            <a:r>
              <a:rPr lang="en-US" dirty="0">
                <a:solidFill>
                  <a:srgbClr val="000000"/>
                </a:solidFill>
              </a:rPr>
              <a:t>Q3 + 1.5(IQR)</a:t>
            </a:r>
            <a:endParaRPr lang="en-US" dirty="0"/>
          </a:p>
          <a:p>
            <a:r>
              <a:rPr lang="en-US" dirty="0">
                <a:solidFill>
                  <a:srgbClr val="0000FF"/>
                </a:solidFill>
              </a:rPr>
              <a:t>Types of Samples and Types of Bias</a:t>
            </a:r>
          </a:p>
          <a:p>
            <a:r>
              <a:rPr lang="en-US" dirty="0"/>
              <a:t>Creating Box Plots (5-Number Summary)</a:t>
            </a:r>
          </a:p>
          <a:p>
            <a:r>
              <a:rPr lang="en-US" dirty="0">
                <a:solidFill>
                  <a:srgbClr val="0000FF"/>
                </a:solidFill>
              </a:rPr>
              <a:t>Notation and Symbols for Statistics and Parameters</a:t>
            </a:r>
          </a:p>
          <a:p>
            <a:r>
              <a:rPr lang="en-US" dirty="0"/>
              <a:t>Using the Table of Random Digits	</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a:t>
            </a:fld>
            <a:endParaRPr lang="en-CA" altLang="en-US"/>
          </a:p>
        </p:txBody>
      </p:sp>
    </p:spTree>
    <p:extLst>
      <p:ext uri="{BB962C8B-B14F-4D97-AF65-F5344CB8AC3E}">
        <p14:creationId xmlns:p14="http://schemas.microsoft.com/office/powerpoint/2010/main" val="4061106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074531E8-4920-47DB-B756-84DC2EF3A429}" type="slidenum">
              <a:rPr lang="en-US" altLang="en-US"/>
              <a:pPr/>
              <a:t>10</a:t>
            </a:fld>
            <a:endParaRPr lang="en-CA" altLang="en-US"/>
          </a:p>
        </p:txBody>
      </p:sp>
      <p:sp>
        <p:nvSpPr>
          <p:cNvPr id="500738" name="Rectangle 2"/>
          <p:cNvSpPr>
            <a:spLocks noGrp="1" noChangeArrowheads="1"/>
          </p:cNvSpPr>
          <p:nvPr>
            <p:ph type="title"/>
          </p:nvPr>
        </p:nvSpPr>
        <p:spPr>
          <a:xfrm>
            <a:off x="143691" y="-4354"/>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Back to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500739" name="Rectangle 3"/>
          <p:cNvSpPr>
            <a:spLocks noGrp="1" noChangeArrowheads="1"/>
          </p:cNvSpPr>
          <p:nvPr>
            <p:ph type="body" idx="1"/>
          </p:nvPr>
        </p:nvSpPr>
        <p:spPr>
          <a:xfrm>
            <a:off x="134982" y="698863"/>
            <a:ext cx="8820106" cy="4572000"/>
          </a:xfrm>
          <a:ln/>
        </p:spPr>
        <p:txBody>
          <a:bodyPr/>
          <a:lstStyle/>
          <a:p>
            <a:r>
              <a:rPr lang="en-US" altLang="en-US" dirty="0"/>
              <a:t>Standardizing data into </a:t>
            </a:r>
            <a:r>
              <a:rPr lang="en-US" altLang="en-US" i="1" dirty="0"/>
              <a:t>z</a:t>
            </a:r>
            <a:r>
              <a:rPr lang="en-US" altLang="en-US" dirty="0"/>
              <a:t>-scores </a:t>
            </a:r>
            <a:r>
              <a:rPr lang="en-US" altLang="en-US" i="1" dirty="0">
                <a:solidFill>
                  <a:schemeClr val="hlink"/>
                </a:solidFill>
              </a:rPr>
              <a:t>shifts</a:t>
            </a:r>
            <a:r>
              <a:rPr lang="en-US" altLang="en-US" dirty="0"/>
              <a:t> the data by subtracting the mean and </a:t>
            </a:r>
            <a:r>
              <a:rPr lang="en-US" altLang="en-US" i="1" dirty="0">
                <a:solidFill>
                  <a:schemeClr val="hlink"/>
                </a:solidFill>
              </a:rPr>
              <a:t>rescales</a:t>
            </a:r>
            <a:r>
              <a:rPr lang="en-US" altLang="en-US" dirty="0"/>
              <a:t> the values by dividing by their standard deviation.</a:t>
            </a:r>
          </a:p>
          <a:p>
            <a:pPr lvl="1"/>
            <a:r>
              <a:rPr lang="en-US" altLang="en-US" dirty="0"/>
              <a:t>Standardizing into </a:t>
            </a:r>
            <a:r>
              <a:rPr lang="en-US" altLang="en-US" i="1" dirty="0"/>
              <a:t>z-</a:t>
            </a:r>
            <a:r>
              <a:rPr lang="en-US" altLang="en-US" dirty="0"/>
              <a:t>scores</a:t>
            </a:r>
            <a:r>
              <a:rPr lang="en-US" altLang="en-US" i="1" dirty="0"/>
              <a:t> </a:t>
            </a:r>
            <a:r>
              <a:rPr lang="en-US" altLang="en-US" dirty="0"/>
              <a:t>does not change the </a:t>
            </a:r>
            <a:r>
              <a:rPr lang="en-US" altLang="en-US" dirty="0">
                <a:solidFill>
                  <a:schemeClr val="hlink"/>
                </a:solidFill>
              </a:rPr>
              <a:t>shape</a:t>
            </a:r>
            <a:r>
              <a:rPr lang="en-US" altLang="en-US" dirty="0"/>
              <a:t> of the distribution. </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center</a:t>
            </a:r>
            <a:r>
              <a:rPr lang="en-US" altLang="en-US" dirty="0"/>
              <a:t> by making the mean 0.</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spread</a:t>
            </a:r>
            <a:r>
              <a:rPr lang="en-US" altLang="en-US" dirty="0"/>
              <a:t> by making the standard deviation 1.</a:t>
            </a:r>
          </a:p>
        </p:txBody>
      </p:sp>
    </p:spTree>
    <p:extLst>
      <p:ext uri="{BB962C8B-B14F-4D97-AF65-F5344CB8AC3E}">
        <p14:creationId xmlns:p14="http://schemas.microsoft.com/office/powerpoint/2010/main" val="215500324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6E7DC186-7786-4655-BA67-96BE06BDF0F3}" type="slidenum">
              <a:rPr lang="en-US" altLang="en-US"/>
              <a:pPr/>
              <a:t>11</a:t>
            </a:fld>
            <a:endParaRPr lang="en-CA" altLang="en-US"/>
          </a:p>
        </p:txBody>
      </p:sp>
      <p:sp>
        <p:nvSpPr>
          <p:cNvPr id="501762" name="Rectangle 2"/>
          <p:cNvSpPr>
            <a:spLocks noGrp="1" noChangeArrowheads="1"/>
          </p:cNvSpPr>
          <p:nvPr>
            <p:ph type="title"/>
          </p:nvPr>
        </p:nvSpPr>
        <p:spPr>
          <a:xfrm>
            <a:off x="76200" y="762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When Is a z-score BIG?</a:t>
            </a:r>
          </a:p>
        </p:txBody>
      </p:sp>
      <p:sp>
        <p:nvSpPr>
          <p:cNvPr id="501763" name="Rectangle 3"/>
          <p:cNvSpPr>
            <a:spLocks noGrp="1" noChangeArrowheads="1"/>
          </p:cNvSpPr>
          <p:nvPr>
            <p:ph type="body" idx="1"/>
          </p:nvPr>
        </p:nvSpPr>
        <p:spPr>
          <a:xfrm>
            <a:off x="61187" y="685800"/>
            <a:ext cx="9082813" cy="4572000"/>
          </a:xfrm>
          <a:ln/>
        </p:spPr>
        <p:txBody>
          <a:bodyPr/>
          <a:lstStyle/>
          <a:p>
            <a:r>
              <a:rPr lang="en-US" altLang="en-US" dirty="0"/>
              <a:t>A </a:t>
            </a:r>
            <a:r>
              <a:rPr lang="en-US" altLang="en-US" i="1" dirty="0"/>
              <a:t>z</a:t>
            </a:r>
            <a:r>
              <a:rPr lang="en-US" altLang="en-US" dirty="0"/>
              <a:t>-score gives us an indication of how unusual a value is because it tells us how far it is from the mean.</a:t>
            </a:r>
          </a:p>
          <a:p>
            <a:r>
              <a:rPr lang="en-US" altLang="en-US" dirty="0"/>
              <a:t>Remember that 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a:p>
            <a:r>
              <a:rPr lang="en-US" altLang="en-US" dirty="0"/>
              <a:t>The larger a </a:t>
            </a:r>
            <a:r>
              <a:rPr lang="en-US" altLang="en-US" i="1" dirty="0"/>
              <a:t>z</a:t>
            </a:r>
            <a:r>
              <a:rPr lang="en-US" altLang="en-US" dirty="0"/>
              <a:t>-score is (negative or positive), the more unusual it is.</a:t>
            </a:r>
          </a:p>
        </p:txBody>
      </p:sp>
    </p:spTree>
    <p:extLst>
      <p:ext uri="{BB962C8B-B14F-4D97-AF65-F5344CB8AC3E}">
        <p14:creationId xmlns:p14="http://schemas.microsoft.com/office/powerpoint/2010/main" val="238719775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43BC5F3-DDE7-4F65-8836-0F456D639898}" type="slidenum">
              <a:rPr lang="en-US" altLang="en-US"/>
              <a:pPr/>
              <a:t>12</a:t>
            </a:fld>
            <a:endParaRPr lang="en-CA" altLang="en-US"/>
          </a:p>
        </p:txBody>
      </p:sp>
      <p:sp>
        <p:nvSpPr>
          <p:cNvPr id="502786" name="Rectangle 2"/>
          <p:cNvSpPr>
            <a:spLocks noGrp="1" noChangeArrowheads="1"/>
          </p:cNvSpPr>
          <p:nvPr>
            <p:ph type="title"/>
          </p:nvPr>
        </p:nvSpPr>
        <p:spPr>
          <a:xfrm>
            <a:off x="4354"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2787" name="Rectangle 3"/>
          <p:cNvSpPr>
            <a:spLocks noGrp="1" noChangeArrowheads="1"/>
          </p:cNvSpPr>
          <p:nvPr>
            <p:ph type="body" idx="1"/>
          </p:nvPr>
        </p:nvSpPr>
        <p:spPr>
          <a:xfrm>
            <a:off x="152400" y="838200"/>
            <a:ext cx="8802688" cy="4572000"/>
          </a:xfrm>
          <a:ln/>
        </p:spPr>
        <p:txBody>
          <a:bodyPr/>
          <a:lstStyle/>
          <a:p>
            <a:pPr>
              <a:lnSpc>
                <a:spcPct val="90000"/>
              </a:lnSpc>
            </a:pPr>
            <a:r>
              <a:rPr lang="en-US" altLang="en-US" dirty="0"/>
              <a:t>There is no universal standard for </a:t>
            </a:r>
            <a:r>
              <a:rPr lang="en-US" altLang="en-US" i="1" dirty="0"/>
              <a:t>z</a:t>
            </a:r>
            <a:r>
              <a:rPr lang="en-US" altLang="en-US" dirty="0"/>
              <a:t>-scores, but there is a model that shows up over and over in Statistics.</a:t>
            </a:r>
          </a:p>
          <a:p>
            <a:pPr>
              <a:lnSpc>
                <a:spcPct val="90000"/>
              </a:lnSpc>
            </a:pPr>
            <a:r>
              <a:rPr lang="en-US" altLang="en-US" dirty="0"/>
              <a:t>This model is called the </a:t>
            </a:r>
            <a:r>
              <a:rPr lang="en-US" altLang="en-US" dirty="0">
                <a:solidFill>
                  <a:schemeClr val="hlink"/>
                </a:solidFill>
              </a:rPr>
              <a:t>Normal model</a:t>
            </a:r>
            <a:r>
              <a:rPr lang="en-US" altLang="en-US" dirty="0"/>
              <a:t> (You may have heard of “bell-shaped curves.”).</a:t>
            </a:r>
          </a:p>
          <a:p>
            <a:pPr>
              <a:lnSpc>
                <a:spcPct val="90000"/>
              </a:lnSpc>
            </a:pPr>
            <a:r>
              <a:rPr lang="en-US" altLang="en-US" dirty="0"/>
              <a:t>Normal models are appropriate for distributions whose shapes are unimodal and roughly symmetric.</a:t>
            </a:r>
          </a:p>
          <a:p>
            <a:pPr>
              <a:lnSpc>
                <a:spcPct val="90000"/>
              </a:lnSpc>
            </a:pPr>
            <a:r>
              <a:rPr lang="en-US" altLang="en-US" dirty="0"/>
              <a:t>These distributions provide a measure of how extreme a </a:t>
            </a:r>
            <a:r>
              <a:rPr lang="en-US" altLang="en-US" i="1" dirty="0"/>
              <a:t>z</a:t>
            </a:r>
            <a:r>
              <a:rPr lang="en-US" altLang="en-US" dirty="0"/>
              <a:t>-score is.</a:t>
            </a:r>
          </a:p>
          <a:p>
            <a:pPr>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36246923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ltLang="en-US"/>
              <a:t>Slide 1- </a:t>
            </a:r>
            <a:fld id="{9FF594BC-FFB2-4427-8862-B9A89A55BB03}" type="slidenum">
              <a:rPr lang="en-US" altLang="en-US"/>
              <a:pPr/>
              <a:t>13</a:t>
            </a:fld>
            <a:endParaRPr lang="en-CA" altLang="en-US"/>
          </a:p>
        </p:txBody>
      </p:sp>
      <p:sp>
        <p:nvSpPr>
          <p:cNvPr id="504834" name="Rectangle 2"/>
          <p:cNvSpPr>
            <a:spLocks noGrp="1" noChangeArrowheads="1"/>
          </p:cNvSpPr>
          <p:nvPr>
            <p:ph type="title"/>
          </p:nvPr>
        </p:nvSpPr>
        <p:spPr>
          <a:xfrm>
            <a:off x="119856" y="37307"/>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4835" name="Rectangle 3"/>
          <p:cNvSpPr>
            <a:spLocks noGrp="1" noChangeArrowheads="1"/>
          </p:cNvSpPr>
          <p:nvPr>
            <p:ph type="body" sz="half" idx="1"/>
          </p:nvPr>
        </p:nvSpPr>
        <p:spPr>
          <a:xfrm>
            <a:off x="228600" y="931319"/>
            <a:ext cx="8610600" cy="4876800"/>
          </a:xfrm>
          <a:ln/>
        </p:spPr>
        <p:txBody>
          <a:bodyPr/>
          <a:lstStyle/>
          <a:p>
            <a:r>
              <a:rPr lang="en-US" altLang="en-US" sz="2400" dirty="0"/>
              <a:t>Summaries of data, like the sample mean and standard deviation, are written with Latin letters. Such summaries of data are called </a:t>
            </a:r>
            <a:r>
              <a:rPr lang="en-US" altLang="en-US" sz="2400" dirty="0">
                <a:solidFill>
                  <a:schemeClr val="hlink"/>
                </a:solidFill>
              </a:rPr>
              <a:t>statistics</a:t>
            </a:r>
            <a:r>
              <a:rPr lang="en-US" altLang="en-US" sz="2400" dirty="0"/>
              <a:t>.</a:t>
            </a:r>
          </a:p>
          <a:p>
            <a:r>
              <a:rPr lang="en-US" altLang="en-US" sz="2400" dirty="0"/>
              <a:t>When we standardize Normal data, we still call the standardized value a </a:t>
            </a:r>
            <a:r>
              <a:rPr lang="en-US" altLang="en-US" sz="2400" i="1" dirty="0">
                <a:solidFill>
                  <a:schemeClr val="hlink"/>
                </a:solidFill>
              </a:rPr>
              <a:t>z-</a:t>
            </a:r>
            <a:r>
              <a:rPr lang="en-US" altLang="en-US" sz="2400" dirty="0">
                <a:solidFill>
                  <a:schemeClr val="hlink"/>
                </a:solidFill>
              </a:rPr>
              <a:t>score</a:t>
            </a:r>
            <a:r>
              <a:rPr lang="en-US" altLang="en-US" sz="2400" dirty="0"/>
              <a:t>, and we write </a:t>
            </a:r>
          </a:p>
        </p:txBody>
      </p:sp>
      <p:pic>
        <p:nvPicPr>
          <p:cNvPr id="2" name="Picture 1">
            <a:extLst>
              <a:ext uri="{FF2B5EF4-FFF2-40B4-BE49-F238E27FC236}">
                <a16:creationId xmlns:a16="http://schemas.microsoft.com/office/drawing/2014/main" id="{7F6F3AF3-97F9-478B-950F-9612436FA908}"/>
              </a:ext>
            </a:extLst>
          </p:cNvPr>
          <p:cNvPicPr>
            <a:picLocks noChangeAspect="1"/>
          </p:cNvPicPr>
          <p:nvPr/>
        </p:nvPicPr>
        <p:blipFill>
          <a:blip r:embed="rId3"/>
          <a:stretch>
            <a:fillRect/>
          </a:stretch>
        </p:blipFill>
        <p:spPr>
          <a:xfrm>
            <a:off x="1443967" y="3081479"/>
            <a:ext cx="5657578" cy="1121761"/>
          </a:xfrm>
          <a:prstGeom prst="rect">
            <a:avLst/>
          </a:prstGeom>
        </p:spPr>
      </p:pic>
    </p:spTree>
    <p:extLst>
      <p:ext uri="{BB962C8B-B14F-4D97-AF65-F5344CB8AC3E}">
        <p14:creationId xmlns:p14="http://schemas.microsoft.com/office/powerpoint/2010/main" val="93539318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4110"/>
            <a:ext cx="9144000" cy="5868987"/>
          </a:xfrm>
        </p:spPr>
        <p:txBody>
          <a:bodyPr/>
          <a:lstStyle/>
          <a:p>
            <a:pPr marL="0" indent="0">
              <a:buNone/>
            </a:pPr>
            <a:r>
              <a:rPr lang="en-US" sz="3200" dirty="0">
                <a:solidFill>
                  <a:srgbClr val="0000FF"/>
                </a:solidFill>
              </a:rPr>
              <a:t>1. A normal distribution of scores has a standard deviation of 10. Find the z-scores corresponding to each of the following values: </a:t>
            </a:r>
          </a:p>
          <a:p>
            <a:pPr marL="0" indent="0">
              <a:buNone/>
            </a:pPr>
            <a:r>
              <a:rPr lang="en-US" sz="3000" dirty="0"/>
              <a:t>a) A score of 60, where the mean score of the sample data values is 40. </a:t>
            </a:r>
          </a:p>
          <a:p>
            <a:pPr marL="0" indent="0">
              <a:buNone/>
            </a:pPr>
            <a:r>
              <a:rPr lang="en-US" sz="3000" dirty="0">
                <a:solidFill>
                  <a:srgbClr val="0000FF"/>
                </a:solidFill>
              </a:rPr>
              <a:t>b) A score of 80, where the mean score of the sample data values is 30. </a:t>
            </a:r>
          </a:p>
          <a:p>
            <a:pPr marL="0" indent="0">
              <a:buNone/>
            </a:pPr>
            <a:r>
              <a:rPr lang="en-US" sz="3000" dirty="0"/>
              <a:t>c) A score of 25, where the mean score of the sample data values is 50. </a:t>
            </a:r>
          </a:p>
          <a:p>
            <a:pPr marL="0" marR="0" lvl="0" indent="0" algn="l" defTabSz="914400" rtl="0" eaLnBrk="1" fontAlgn="base" latinLnBrk="0" hangingPunct="1">
              <a:lnSpc>
                <a:spcPct val="100000"/>
              </a:lnSpc>
              <a:spcBef>
                <a:spcPct val="20000"/>
              </a:spcBef>
              <a:spcAft>
                <a:spcPct val="0"/>
              </a:spcAft>
              <a:buClr>
                <a:srgbClr val="FF0000"/>
              </a:buClr>
              <a:buSzPct val="60000"/>
              <a:buFont typeface="Wingdings" panose="05000000000000000000" pitchFamily="2" charset="2"/>
              <a:buNone/>
              <a:tabLst/>
              <a:defRPr/>
            </a:pPr>
            <a:r>
              <a:rPr lang="en-US" sz="3000" dirty="0"/>
              <a:t>d) </a:t>
            </a:r>
            <a:r>
              <a:rPr kumimoji="0" lang="en-US" sz="3000" b="0" i="0" u="none" strike="noStrike" kern="1200" cap="none" spc="0" normalizeH="0" baseline="0" noProof="0" dirty="0">
                <a:ln>
                  <a:noFill/>
                </a:ln>
                <a:solidFill>
                  <a:srgbClr val="0000FF"/>
                </a:solidFill>
                <a:effectLst/>
                <a:uLnTx/>
                <a:uFillTx/>
                <a:latin typeface="Arial"/>
                <a:ea typeface="+mn-ea"/>
                <a:cs typeface="+mn-cs"/>
              </a:rPr>
              <a:t>A score that is                                                                   30 points below the mean. </a:t>
            </a:r>
          </a:p>
          <a:p>
            <a:pPr marL="0" indent="0">
              <a:buNone/>
            </a:pPr>
            <a:endParaRPr lang="en-US" sz="3000"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14</a:t>
            </a:fld>
            <a:endParaRPr lang="en-CA" altLang="en-US"/>
          </a:p>
        </p:txBody>
      </p:sp>
      <p:pic>
        <p:nvPicPr>
          <p:cNvPr id="509954" name="Picture 2" descr="http://www.oswego.edu/~srp/stats/images/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449" y="4191000"/>
            <a:ext cx="4471827" cy="243714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414C4269-99B6-9FBD-486A-7DEAB992F764}"/>
              </a:ext>
            </a:extLst>
          </p:cNvPr>
          <p:cNvCxnSpPr/>
          <p:nvPr/>
        </p:nvCxnSpPr>
        <p:spPr bwMode="auto">
          <a:xfrm>
            <a:off x="0" y="1561672"/>
            <a:ext cx="9144000" cy="0"/>
          </a:xfrm>
          <a:prstGeom prst="line">
            <a:avLst/>
          </a:prstGeom>
          <a:blipFill dpi="0" rotWithShape="0">
            <a:blip r:embed="rId3"/>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A078CA1D-F318-1ABA-6EC4-BC763D87B8B2}"/>
              </a:ext>
            </a:extLst>
          </p:cNvPr>
          <p:cNvSpPr txBox="1"/>
          <p:nvPr/>
        </p:nvSpPr>
        <p:spPr>
          <a:xfrm>
            <a:off x="3932433" y="2116475"/>
            <a:ext cx="1872466" cy="461665"/>
          </a:xfrm>
          <a:prstGeom prst="rect">
            <a:avLst/>
          </a:prstGeom>
          <a:noFill/>
        </p:spPr>
        <p:txBody>
          <a:bodyPr wrap="square" rtlCol="0">
            <a:spAutoFit/>
          </a:bodyPr>
          <a:lstStyle/>
          <a:p>
            <a:r>
              <a:rPr lang="en-US" dirty="0">
                <a:solidFill>
                  <a:srgbClr val="FF0000"/>
                </a:solidFill>
              </a:rPr>
              <a:t>Z = 2</a:t>
            </a:r>
          </a:p>
        </p:txBody>
      </p:sp>
      <p:sp>
        <p:nvSpPr>
          <p:cNvPr id="7" name="TextBox 6">
            <a:extLst>
              <a:ext uri="{FF2B5EF4-FFF2-40B4-BE49-F238E27FC236}">
                <a16:creationId xmlns:a16="http://schemas.microsoft.com/office/drawing/2014/main" id="{99019BCA-07D9-0F30-493A-39E07904E12F}"/>
              </a:ext>
            </a:extLst>
          </p:cNvPr>
          <p:cNvSpPr txBox="1"/>
          <p:nvPr/>
        </p:nvSpPr>
        <p:spPr>
          <a:xfrm>
            <a:off x="3248345" y="3077538"/>
            <a:ext cx="1872466" cy="461665"/>
          </a:xfrm>
          <a:prstGeom prst="rect">
            <a:avLst/>
          </a:prstGeom>
          <a:noFill/>
        </p:spPr>
        <p:txBody>
          <a:bodyPr wrap="square" rtlCol="0">
            <a:spAutoFit/>
          </a:bodyPr>
          <a:lstStyle/>
          <a:p>
            <a:r>
              <a:rPr lang="en-US" dirty="0">
                <a:solidFill>
                  <a:srgbClr val="FF0000"/>
                </a:solidFill>
              </a:rPr>
              <a:t>Z = 5</a:t>
            </a:r>
          </a:p>
        </p:txBody>
      </p:sp>
      <p:sp>
        <p:nvSpPr>
          <p:cNvPr id="8" name="TextBox 7">
            <a:extLst>
              <a:ext uri="{FF2B5EF4-FFF2-40B4-BE49-F238E27FC236}">
                <a16:creationId xmlns:a16="http://schemas.microsoft.com/office/drawing/2014/main" id="{C490DA88-96D6-944F-BF7A-EB7AED724765}"/>
              </a:ext>
            </a:extLst>
          </p:cNvPr>
          <p:cNvSpPr txBox="1"/>
          <p:nvPr/>
        </p:nvSpPr>
        <p:spPr>
          <a:xfrm>
            <a:off x="3248345" y="4112567"/>
            <a:ext cx="1872466" cy="461665"/>
          </a:xfrm>
          <a:prstGeom prst="rect">
            <a:avLst/>
          </a:prstGeom>
          <a:noFill/>
        </p:spPr>
        <p:txBody>
          <a:bodyPr wrap="square" rtlCol="0">
            <a:spAutoFit/>
          </a:bodyPr>
          <a:lstStyle/>
          <a:p>
            <a:r>
              <a:rPr lang="en-US" dirty="0">
                <a:solidFill>
                  <a:srgbClr val="FF0000"/>
                </a:solidFill>
              </a:rPr>
              <a:t>Z = -2.5</a:t>
            </a:r>
          </a:p>
        </p:txBody>
      </p:sp>
      <p:sp>
        <p:nvSpPr>
          <p:cNvPr id="9" name="TextBox 8">
            <a:extLst>
              <a:ext uri="{FF2B5EF4-FFF2-40B4-BE49-F238E27FC236}">
                <a16:creationId xmlns:a16="http://schemas.microsoft.com/office/drawing/2014/main" id="{27E10F8A-1875-60AC-9B22-F2D17CE98A23}"/>
              </a:ext>
            </a:extLst>
          </p:cNvPr>
          <p:cNvSpPr txBox="1"/>
          <p:nvPr/>
        </p:nvSpPr>
        <p:spPr>
          <a:xfrm>
            <a:off x="711485" y="5559655"/>
            <a:ext cx="1872466" cy="461665"/>
          </a:xfrm>
          <a:prstGeom prst="rect">
            <a:avLst/>
          </a:prstGeom>
          <a:noFill/>
        </p:spPr>
        <p:txBody>
          <a:bodyPr wrap="square" rtlCol="0">
            <a:spAutoFit/>
          </a:bodyPr>
          <a:lstStyle/>
          <a:p>
            <a:r>
              <a:rPr lang="en-US" dirty="0">
                <a:solidFill>
                  <a:srgbClr val="FF0000"/>
                </a:solidFill>
              </a:rPr>
              <a:t>Z = -3</a:t>
            </a:r>
          </a:p>
        </p:txBody>
      </p:sp>
    </p:spTree>
    <p:extLst>
      <p:ext uri="{BB962C8B-B14F-4D97-AF65-F5344CB8AC3E}">
        <p14:creationId xmlns:p14="http://schemas.microsoft.com/office/powerpoint/2010/main" val="745561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7774" y="21202"/>
            <a:ext cx="9116226" cy="5868987"/>
          </a:xfrm>
        </p:spPr>
        <p:txBody>
          <a:bodyPr/>
          <a:lstStyle/>
          <a:p>
            <a:pPr marL="0" indent="0">
              <a:buNone/>
            </a:pPr>
            <a:r>
              <a:rPr lang="en-US" sz="3200" dirty="0">
                <a:solidFill>
                  <a:srgbClr val="0000FF"/>
                </a:solidFill>
              </a:rPr>
              <a:t>2. Three students take equivalent stress tests. Which is the highest relative score (meaning which has the largest z score value)? </a:t>
            </a:r>
          </a:p>
          <a:p>
            <a:r>
              <a:rPr lang="en-US" sz="3200" dirty="0"/>
              <a:t>a. A score of 144 on a test with a mean of 128 and a standard deviation of 34. </a:t>
            </a:r>
          </a:p>
          <a:p>
            <a:r>
              <a:rPr lang="en-US" sz="3200" dirty="0"/>
              <a:t>b. A score of 90 on a test with a mean of 86 and a standard deviation of 18. </a:t>
            </a:r>
          </a:p>
          <a:p>
            <a:r>
              <a:rPr lang="en-US" sz="3200" dirty="0"/>
              <a:t>c. A score of 18 on a test with a mean of 15 and a standard deviation of 5.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15</a:t>
            </a:fld>
            <a:endParaRPr lang="en-CA" altLang="en-US"/>
          </a:p>
        </p:txBody>
      </p:sp>
      <p:pic>
        <p:nvPicPr>
          <p:cNvPr id="506882" name="Picture 2" descr="http://myheart.net/wp-content/uploads/2014/03/stress-test-do-i-need-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4207865"/>
            <a:ext cx="3352800" cy="23938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3DD3D-6169-DECD-AC8E-BFFE8F88B836}"/>
              </a:ext>
            </a:extLst>
          </p:cNvPr>
          <p:cNvSpPr txBox="1"/>
          <p:nvPr/>
        </p:nvSpPr>
        <p:spPr>
          <a:xfrm>
            <a:off x="6285214" y="2188470"/>
            <a:ext cx="1872466" cy="461665"/>
          </a:xfrm>
          <a:prstGeom prst="rect">
            <a:avLst/>
          </a:prstGeom>
          <a:noFill/>
        </p:spPr>
        <p:txBody>
          <a:bodyPr wrap="square" rtlCol="0">
            <a:spAutoFit/>
          </a:bodyPr>
          <a:lstStyle/>
          <a:p>
            <a:r>
              <a:rPr lang="en-US" dirty="0">
                <a:solidFill>
                  <a:srgbClr val="FF0000"/>
                </a:solidFill>
              </a:rPr>
              <a:t>Z = 0.47</a:t>
            </a:r>
          </a:p>
        </p:txBody>
      </p:sp>
      <p:sp>
        <p:nvSpPr>
          <p:cNvPr id="5" name="TextBox 4">
            <a:extLst>
              <a:ext uri="{FF2B5EF4-FFF2-40B4-BE49-F238E27FC236}">
                <a16:creationId xmlns:a16="http://schemas.microsoft.com/office/drawing/2014/main" id="{30121FFF-B74E-1DE5-EDD5-731AFA0E322C}"/>
              </a:ext>
            </a:extLst>
          </p:cNvPr>
          <p:cNvSpPr txBox="1"/>
          <p:nvPr/>
        </p:nvSpPr>
        <p:spPr>
          <a:xfrm>
            <a:off x="5476429" y="3235589"/>
            <a:ext cx="1872466" cy="461665"/>
          </a:xfrm>
          <a:prstGeom prst="rect">
            <a:avLst/>
          </a:prstGeom>
          <a:noFill/>
        </p:spPr>
        <p:txBody>
          <a:bodyPr wrap="square" rtlCol="0">
            <a:spAutoFit/>
          </a:bodyPr>
          <a:lstStyle/>
          <a:p>
            <a:r>
              <a:rPr lang="en-US" dirty="0">
                <a:solidFill>
                  <a:srgbClr val="FF0000"/>
                </a:solidFill>
              </a:rPr>
              <a:t>Z = 0.22</a:t>
            </a:r>
          </a:p>
        </p:txBody>
      </p:sp>
      <p:sp>
        <p:nvSpPr>
          <p:cNvPr id="6" name="TextBox 5">
            <a:extLst>
              <a:ext uri="{FF2B5EF4-FFF2-40B4-BE49-F238E27FC236}">
                <a16:creationId xmlns:a16="http://schemas.microsoft.com/office/drawing/2014/main" id="{DEE07665-4CC0-CDC0-89E0-42AC58433BEF}"/>
              </a:ext>
            </a:extLst>
          </p:cNvPr>
          <p:cNvSpPr txBox="1"/>
          <p:nvPr/>
        </p:nvSpPr>
        <p:spPr>
          <a:xfrm>
            <a:off x="1897847" y="4840408"/>
            <a:ext cx="1872466" cy="461665"/>
          </a:xfrm>
          <a:prstGeom prst="rect">
            <a:avLst/>
          </a:prstGeom>
          <a:noFill/>
        </p:spPr>
        <p:txBody>
          <a:bodyPr wrap="square" rtlCol="0">
            <a:spAutoFit/>
          </a:bodyPr>
          <a:lstStyle/>
          <a:p>
            <a:r>
              <a:rPr lang="en-US" dirty="0">
                <a:solidFill>
                  <a:srgbClr val="FF0000"/>
                </a:solidFill>
              </a:rPr>
              <a:t>Z = 0.6</a:t>
            </a:r>
          </a:p>
        </p:txBody>
      </p:sp>
    </p:spTree>
    <p:extLst>
      <p:ext uri="{BB962C8B-B14F-4D97-AF65-F5344CB8AC3E}">
        <p14:creationId xmlns:p14="http://schemas.microsoft.com/office/powerpoint/2010/main" val="9664846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1AC4C2E9-9A4C-5663-16C7-404812A52A39}"/>
              </a:ext>
            </a:extLst>
          </p:cNvPr>
          <p:cNvSpPr>
            <a:spLocks noGrp="1" noChangeArrowheads="1"/>
          </p:cNvSpPr>
          <p:nvPr>
            <p:ph type="body" sz="half" idx="1"/>
          </p:nvPr>
        </p:nvSpPr>
        <p:spPr>
          <a:xfrm>
            <a:off x="419100" y="218522"/>
            <a:ext cx="8305800" cy="5668963"/>
          </a:xfrm>
        </p:spPr>
        <p:txBody>
          <a:bodyPr/>
          <a:lstStyle/>
          <a:p>
            <a:pPr marL="6350" indent="7938">
              <a:buFontTx/>
              <a:buNone/>
            </a:pPr>
            <a:r>
              <a:rPr lang="en-US" altLang="en-US" sz="2800" dirty="0">
                <a:solidFill>
                  <a:srgbClr val="0000FF"/>
                </a:solidFill>
                <a:latin typeface="Comic Sans MS" panose="030F0702030302020204" pitchFamily="66" charset="0"/>
              </a:rPr>
              <a:t>3.  Sally is taking two different math achievement tests with different means and standard deviations.  The mean score on test A was 56 with a standard deviation of 3.5, while the mean score on test B was 65 with a standard deviation of 2.8.  Sally scored a 62 on test A and a 69 on test B.  On which test did Sally score the best?</a:t>
            </a:r>
          </a:p>
        </p:txBody>
      </p:sp>
      <p:graphicFrame>
        <p:nvGraphicFramePr>
          <p:cNvPr id="238598" name="Object 6">
            <a:extLst>
              <a:ext uri="{FF2B5EF4-FFF2-40B4-BE49-F238E27FC236}">
                <a16:creationId xmlns:a16="http://schemas.microsoft.com/office/drawing/2014/main" id="{B0EC4CF7-F5E0-AA4C-119E-E6305DE5D92E}"/>
              </a:ext>
            </a:extLst>
          </p:cNvPr>
          <p:cNvGraphicFramePr>
            <a:graphicFrameLocks noGrp="1" noChangeAspect="1"/>
          </p:cNvGraphicFramePr>
          <p:nvPr>
            <p:ph sz="quarter" idx="2"/>
          </p:nvPr>
        </p:nvGraphicFramePr>
        <p:xfrm>
          <a:off x="615950" y="4538663"/>
          <a:ext cx="3035300" cy="912812"/>
        </p:xfrm>
        <a:graphic>
          <a:graphicData uri="http://schemas.openxmlformats.org/presentationml/2006/ole">
            <mc:AlternateContent xmlns:mc="http://schemas.openxmlformats.org/markup-compatibility/2006">
              <mc:Choice xmlns:v="urn:schemas-microsoft-com:vml" Requires="v">
                <p:oleObj name="Equation" r:id="rId2" imgW="1434960" imgH="431640" progId="Equation.3">
                  <p:embed/>
                </p:oleObj>
              </mc:Choice>
              <mc:Fallback>
                <p:oleObj name="Equation" r:id="rId2" imgW="1434960" imgH="431640" progId="Equation.3">
                  <p:embed/>
                  <p:pic>
                    <p:nvPicPr>
                      <p:cNvPr id="238598" name="Object 6">
                        <a:extLst>
                          <a:ext uri="{FF2B5EF4-FFF2-40B4-BE49-F238E27FC236}">
                            <a16:creationId xmlns:a16="http://schemas.microsoft.com/office/drawing/2014/main" id="{B0EC4CF7-F5E0-AA4C-119E-E6305DE5D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50"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8595" name="Text Box 3">
            <a:extLst>
              <a:ext uri="{FF2B5EF4-FFF2-40B4-BE49-F238E27FC236}">
                <a16:creationId xmlns:a16="http://schemas.microsoft.com/office/drawing/2014/main" id="{97CB3D2D-438D-9109-CBEA-46A1DFB5C0D1}"/>
              </a:ext>
            </a:extLst>
          </p:cNvPr>
          <p:cNvSpPr txBox="1">
            <a:spLocks noChangeArrowheads="1"/>
          </p:cNvSpPr>
          <p:nvPr/>
        </p:nvSpPr>
        <p:spPr bwMode="auto">
          <a:xfrm>
            <a:off x="1828800" y="5867400"/>
            <a:ext cx="5562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000" b="1" i="0" u="none" strike="noStrike" kern="1200" cap="none" spc="0" normalizeH="0" baseline="0" noProof="0">
                <a:ln>
                  <a:noFill/>
                </a:ln>
                <a:solidFill>
                  <a:srgbClr val="FF0000"/>
                </a:solidFill>
                <a:effectLst/>
                <a:uLnTx/>
                <a:uFillTx/>
                <a:latin typeface="Comic Sans MS" panose="030F0702030302020204" pitchFamily="66" charset="0"/>
                <a:ea typeface="+mn-ea"/>
                <a:cs typeface="+mn-cs"/>
              </a:rPr>
              <a:t>She did better on test A.</a:t>
            </a:r>
          </a:p>
        </p:txBody>
      </p:sp>
      <p:sp>
        <p:nvSpPr>
          <p:cNvPr id="238596" name="Text Box 4">
            <a:extLst>
              <a:ext uri="{FF2B5EF4-FFF2-40B4-BE49-F238E27FC236}">
                <a16:creationId xmlns:a16="http://schemas.microsoft.com/office/drawing/2014/main" id="{3B16D0AA-85BA-2E3F-2C46-72994F4890C6}"/>
              </a:ext>
            </a:extLst>
          </p:cNvPr>
          <p:cNvSpPr txBox="1">
            <a:spLocks noChangeArrowheads="1"/>
          </p:cNvSpPr>
          <p:nvPr/>
        </p:nvSpPr>
        <p:spPr bwMode="auto">
          <a:xfrm>
            <a:off x="533400"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A</a:t>
            </a:r>
          </a:p>
        </p:txBody>
      </p:sp>
      <p:sp>
        <p:nvSpPr>
          <p:cNvPr id="238597" name="Text Box 5">
            <a:extLst>
              <a:ext uri="{FF2B5EF4-FFF2-40B4-BE49-F238E27FC236}">
                <a16:creationId xmlns:a16="http://schemas.microsoft.com/office/drawing/2014/main" id="{F300798B-0F73-5F53-F937-8E87B3DE4462}"/>
              </a:ext>
            </a:extLst>
          </p:cNvPr>
          <p:cNvSpPr txBox="1">
            <a:spLocks noChangeArrowheads="1"/>
          </p:cNvSpPr>
          <p:nvPr/>
        </p:nvSpPr>
        <p:spPr bwMode="auto">
          <a:xfrm>
            <a:off x="5103813"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B</a:t>
            </a:r>
          </a:p>
        </p:txBody>
      </p:sp>
      <p:graphicFrame>
        <p:nvGraphicFramePr>
          <p:cNvPr id="238601" name="Object 9">
            <a:extLst>
              <a:ext uri="{FF2B5EF4-FFF2-40B4-BE49-F238E27FC236}">
                <a16:creationId xmlns:a16="http://schemas.microsoft.com/office/drawing/2014/main" id="{C24DC086-356C-B846-9DB8-1B4C0B1A0627}"/>
              </a:ext>
            </a:extLst>
          </p:cNvPr>
          <p:cNvGraphicFramePr>
            <a:graphicFrameLocks noGrp="1" noChangeAspect="1"/>
          </p:cNvGraphicFramePr>
          <p:nvPr>
            <p:ph sz="quarter" idx="3"/>
          </p:nvPr>
        </p:nvGraphicFramePr>
        <p:xfrm>
          <a:off x="5186363" y="4538663"/>
          <a:ext cx="3035300" cy="912812"/>
        </p:xfrm>
        <a:graphic>
          <a:graphicData uri="http://schemas.openxmlformats.org/presentationml/2006/ole">
            <mc:AlternateContent xmlns:mc="http://schemas.openxmlformats.org/markup-compatibility/2006">
              <mc:Choice xmlns:v="urn:schemas-microsoft-com:vml" Requires="v">
                <p:oleObj name="Equation" r:id="rId4" imgW="1434960" imgH="431640" progId="Equation.3">
                  <p:embed/>
                </p:oleObj>
              </mc:Choice>
              <mc:Fallback>
                <p:oleObj name="Equation" r:id="rId4" imgW="1434960" imgH="431640" progId="Equation.3">
                  <p:embed/>
                  <p:pic>
                    <p:nvPicPr>
                      <p:cNvPr id="238601" name="Object 9">
                        <a:extLst>
                          <a:ext uri="{FF2B5EF4-FFF2-40B4-BE49-F238E27FC236}">
                            <a16:creationId xmlns:a16="http://schemas.microsoft.com/office/drawing/2014/main" id="{C24DC086-356C-B846-9DB8-1B4C0B1A06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363"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859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3859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86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868987"/>
          </a:xfrm>
        </p:spPr>
        <p:txBody>
          <a:bodyPr/>
          <a:lstStyle/>
          <a:p>
            <a:pPr marL="0" indent="0">
              <a:buNone/>
            </a:pPr>
            <a:r>
              <a:rPr lang="en-US" sz="3200" dirty="0">
                <a:solidFill>
                  <a:srgbClr val="0000FF"/>
                </a:solidFill>
              </a:rPr>
              <a:t>4. IQ scores have a mean of 100 and a standard deviation of 16. Albert Einstein reportedly had an IQ of 160. </a:t>
            </a:r>
          </a:p>
          <a:p>
            <a:pPr marL="0" indent="0">
              <a:buNone/>
            </a:pPr>
            <a:r>
              <a:rPr lang="en-US" sz="3200" dirty="0"/>
              <a:t>a. Convert Einstein’s IQ score to a z score.</a:t>
            </a:r>
          </a:p>
          <a:p>
            <a:pPr marL="0" indent="0">
              <a:buNone/>
            </a:pPr>
            <a:endParaRPr lang="en-US" sz="3200" dirty="0"/>
          </a:p>
          <a:p>
            <a:pPr marL="0" indent="0">
              <a:buNone/>
            </a:pPr>
            <a:endParaRPr lang="en-US" sz="3200" dirty="0"/>
          </a:p>
          <a:p>
            <a:pPr marL="0" indent="0">
              <a:buNone/>
            </a:pPr>
            <a:r>
              <a:rPr lang="en-US" sz="3200" dirty="0"/>
              <a:t>b.  Would that be considered very                                rare?</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17</a:t>
            </a:fld>
            <a:endParaRPr lang="en-CA" altLang="en-US"/>
          </a:p>
        </p:txBody>
      </p:sp>
      <p:pic>
        <p:nvPicPr>
          <p:cNvPr id="508930" name="Picture 2" descr="http://d.gr-assets.com/authors/1429114964p5/98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5891" y="2206704"/>
            <a:ext cx="2729197" cy="31249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0AB28BC-1816-3C19-A3EA-0C5AC6020E98}"/>
              </a:ext>
            </a:extLst>
          </p:cNvPr>
          <p:cNvSpPr txBox="1"/>
          <p:nvPr/>
        </p:nvSpPr>
        <p:spPr>
          <a:xfrm>
            <a:off x="1659276" y="2206704"/>
            <a:ext cx="1988049" cy="523220"/>
          </a:xfrm>
          <a:prstGeom prst="rect">
            <a:avLst/>
          </a:prstGeom>
          <a:noFill/>
        </p:spPr>
        <p:txBody>
          <a:bodyPr wrap="square" rtlCol="0">
            <a:spAutoFit/>
          </a:bodyPr>
          <a:lstStyle/>
          <a:p>
            <a:r>
              <a:rPr lang="en-US" sz="2800" dirty="0">
                <a:solidFill>
                  <a:srgbClr val="FF0000"/>
                </a:solidFill>
              </a:rPr>
              <a:t>Z = 3.75</a:t>
            </a:r>
          </a:p>
        </p:txBody>
      </p:sp>
      <p:sp>
        <p:nvSpPr>
          <p:cNvPr id="8" name="TextBox 7">
            <a:extLst>
              <a:ext uri="{FF2B5EF4-FFF2-40B4-BE49-F238E27FC236}">
                <a16:creationId xmlns:a16="http://schemas.microsoft.com/office/drawing/2014/main" id="{E4C556B6-8503-C241-33DB-3B6A4FFC4D1D}"/>
              </a:ext>
            </a:extLst>
          </p:cNvPr>
          <p:cNvSpPr txBox="1"/>
          <p:nvPr/>
        </p:nvSpPr>
        <p:spPr>
          <a:xfrm>
            <a:off x="87329" y="4907814"/>
            <a:ext cx="7295813" cy="1384995"/>
          </a:xfrm>
          <a:prstGeom prst="rect">
            <a:avLst/>
          </a:prstGeom>
          <a:noFill/>
        </p:spPr>
        <p:txBody>
          <a:bodyPr wrap="square" rtlCol="0">
            <a:spAutoFit/>
          </a:bodyPr>
          <a:lstStyle/>
          <a:p>
            <a:r>
              <a:rPr lang="en-US" sz="2800" dirty="0">
                <a:solidFill>
                  <a:srgbClr val="FF0000"/>
                </a:solidFill>
              </a:rPr>
              <a:t>Yes, anything more than 3 standard deviations away from the mean is extremely rare.</a:t>
            </a:r>
          </a:p>
        </p:txBody>
      </p:sp>
    </p:spTree>
    <p:extLst>
      <p:ext uri="{BB962C8B-B14F-4D97-AF65-F5344CB8AC3E}">
        <p14:creationId xmlns:p14="http://schemas.microsoft.com/office/powerpoint/2010/main" val="1325332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F1F74AB3-67FF-4E7E-984F-E7D23FFCD99B}" type="slidenum">
              <a:rPr lang="en-US" altLang="en-US"/>
              <a:pPr/>
              <a:t>18</a:t>
            </a:fld>
            <a:endParaRPr lang="en-CA" altLang="en-US"/>
          </a:p>
        </p:txBody>
      </p:sp>
      <p:sp>
        <p:nvSpPr>
          <p:cNvPr id="523266" name="Rectangle 2"/>
          <p:cNvSpPr>
            <a:spLocks noGrp="1" noChangeArrowheads="1"/>
          </p:cNvSpPr>
          <p:nvPr>
            <p:ph type="title"/>
          </p:nvPr>
        </p:nvSpPr>
        <p:spPr>
          <a:xfrm>
            <a:off x="152400" y="-2381"/>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23267" name="Rectangle 3"/>
          <p:cNvSpPr>
            <a:spLocks noGrp="1" noChangeArrowheads="1"/>
          </p:cNvSpPr>
          <p:nvPr>
            <p:ph type="body" idx="1"/>
          </p:nvPr>
        </p:nvSpPr>
        <p:spPr>
          <a:xfrm>
            <a:off x="228600" y="685800"/>
            <a:ext cx="8726488" cy="4572000"/>
          </a:xfrm>
          <a:ln/>
        </p:spPr>
        <p:txBody>
          <a:bodyPr/>
          <a:lstStyle/>
          <a:p>
            <a:r>
              <a:rPr lang="en-US" altLang="en-US" dirty="0"/>
              <a:t>When we use the Normal model, we are assuming the distribution is Normal.</a:t>
            </a:r>
          </a:p>
          <a:p>
            <a:r>
              <a:rPr lang="en-US" altLang="en-US" dirty="0"/>
              <a:t>We cannot check this assumption in practice, so we check the following condition:</a:t>
            </a:r>
          </a:p>
          <a:p>
            <a:pPr lvl="1"/>
            <a:r>
              <a:rPr lang="en-US" altLang="en-US" u="sng" dirty="0">
                <a:solidFill>
                  <a:schemeClr val="hlink"/>
                </a:solidFill>
                <a:effectLst>
                  <a:outerShdw blurRad="38100" dist="38100" dir="2700000" algn="tl">
                    <a:srgbClr val="000000">
                      <a:alpha val="43137"/>
                    </a:srgbClr>
                  </a:outerShdw>
                </a:effectLst>
              </a:rPr>
              <a:t>Nearly Normal Condition</a:t>
            </a:r>
            <a:r>
              <a:rPr lang="en-US" altLang="en-US" dirty="0">
                <a:solidFill>
                  <a:schemeClr val="hlink"/>
                </a:solidFill>
              </a:rPr>
              <a:t>:</a:t>
            </a:r>
            <a:r>
              <a:rPr lang="en-US" altLang="en-US" dirty="0"/>
              <a:t> The shape of the data’s distribution is unimodal and symmetric.</a:t>
            </a:r>
          </a:p>
          <a:p>
            <a:pPr lvl="1"/>
            <a:r>
              <a:rPr lang="en-US" altLang="en-US" dirty="0"/>
              <a:t>This condition can be checked by making a histogram or a Normal probability plot (to be </a:t>
            </a:r>
            <a:r>
              <a:rPr lang="en-US" altLang="en-US" b="1" u="sng" dirty="0">
                <a:solidFill>
                  <a:srgbClr val="FF0000"/>
                </a:solidFill>
                <a:effectLst>
                  <a:outerShdw blurRad="38100" dist="38100" dir="2700000" algn="tl">
                    <a:srgbClr val="000000">
                      <a:alpha val="43137"/>
                    </a:srgbClr>
                  </a:outerShdw>
                </a:effectLst>
              </a:rPr>
              <a:t>explained later!</a:t>
            </a:r>
            <a:r>
              <a:rPr lang="en-US" altLang="en-US" dirty="0"/>
              <a:t>).</a:t>
            </a:r>
            <a:endParaRPr lang="en-US" altLang="en-US" dirty="0">
              <a:solidFill>
                <a:schemeClr val="hlink"/>
              </a:solidFill>
            </a:endParaRPr>
          </a:p>
        </p:txBody>
      </p:sp>
    </p:spTree>
    <p:extLst>
      <p:ext uri="{BB962C8B-B14F-4D97-AF65-F5344CB8AC3E}">
        <p14:creationId xmlns:p14="http://schemas.microsoft.com/office/powerpoint/2010/main" val="151302807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D1E4D30C-4BA7-A790-ABAD-E6606E5BAA3A}"/>
              </a:ext>
            </a:extLst>
          </p:cNvPr>
          <p:cNvSpPr>
            <a:spLocks noGrp="1" noChangeArrowheads="1"/>
          </p:cNvSpPr>
          <p:nvPr>
            <p:ph type="title" idx="4294967295"/>
          </p:nvPr>
        </p:nvSpPr>
        <p:spPr>
          <a:xfrm>
            <a:off x="457200" y="304800"/>
            <a:ext cx="8229600" cy="1143000"/>
          </a:xfrm>
        </p:spPr>
        <p:txBody>
          <a:bodyPr/>
          <a:lstStyle/>
          <a:p>
            <a:pPr algn="l"/>
            <a:r>
              <a:rPr lang="en-US" altLang="en-US" sz="4000">
                <a:solidFill>
                  <a:srgbClr val="0000FF"/>
                </a:solidFill>
                <a:latin typeface="Comic Sans MS" panose="030F0702030302020204" pitchFamily="66" charset="0"/>
              </a:rPr>
              <a:t>Interpreting Center &amp; Variability</a:t>
            </a:r>
          </a:p>
        </p:txBody>
      </p:sp>
      <p:sp>
        <p:nvSpPr>
          <p:cNvPr id="243715" name="Rectangle 3">
            <a:extLst>
              <a:ext uri="{FF2B5EF4-FFF2-40B4-BE49-F238E27FC236}">
                <a16:creationId xmlns:a16="http://schemas.microsoft.com/office/drawing/2014/main" id="{9530F19C-1756-175B-1E08-AB2F5A7C4CCC}"/>
              </a:ext>
            </a:extLst>
          </p:cNvPr>
          <p:cNvSpPr>
            <a:spLocks noGrp="1" noChangeArrowheads="1"/>
          </p:cNvSpPr>
          <p:nvPr>
            <p:ph type="body" idx="4294967295"/>
          </p:nvPr>
        </p:nvSpPr>
        <p:spPr>
          <a:xfrm>
            <a:off x="457200" y="1600200"/>
            <a:ext cx="8229600" cy="4953000"/>
          </a:xfrm>
        </p:spPr>
        <p:txBody>
          <a:bodyPr/>
          <a:lstStyle/>
          <a:p>
            <a:pPr>
              <a:lnSpc>
                <a:spcPct val="90000"/>
              </a:lnSpc>
              <a:buFontTx/>
              <a:buNone/>
            </a:pPr>
            <a:r>
              <a:rPr lang="en-US" altLang="en-US" b="1">
                <a:solidFill>
                  <a:srgbClr val="00CC00"/>
                </a:solidFill>
                <a:latin typeface="Comic Sans MS" panose="030F0702030302020204" pitchFamily="66" charset="0"/>
              </a:rPr>
              <a:t>Empirical Rule-</a:t>
            </a:r>
          </a:p>
          <a:p>
            <a:pPr>
              <a:lnSpc>
                <a:spcPct val="90000"/>
              </a:lnSpc>
              <a:buFontTx/>
              <a:buNone/>
            </a:pPr>
            <a:endParaRPr lang="en-US" altLang="en-US" b="1">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68%</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1</a:t>
            </a:r>
            <a:r>
              <a:rPr lang="en-US" altLang="en-US" sz="2800">
                <a:solidFill>
                  <a:srgbClr val="00CC00"/>
                </a:solidFill>
                <a:latin typeface="Comic Sans MS" panose="030F0702030302020204" pitchFamily="66" charset="0"/>
              </a:rPr>
              <a:t> 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95%</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2 </a:t>
            </a:r>
            <a:r>
              <a:rPr lang="en-US" altLang="en-US" sz="2800">
                <a:solidFill>
                  <a:srgbClr val="00CC00"/>
                </a:solidFill>
                <a:latin typeface="Comic Sans MS" panose="030F0702030302020204" pitchFamily="66" charset="0"/>
              </a:rPr>
              <a:t>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99.7%</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3</a:t>
            </a:r>
            <a:r>
              <a:rPr lang="en-US" altLang="en-US" sz="2800">
                <a:solidFill>
                  <a:srgbClr val="00CC00"/>
                </a:solidFill>
                <a:latin typeface="Comic Sans MS" panose="030F0702030302020204" pitchFamily="66" charset="0"/>
              </a:rPr>
              <a:t> standard deviation of the mean</a:t>
            </a:r>
          </a:p>
        </p:txBody>
      </p:sp>
      <p:sp>
        <p:nvSpPr>
          <p:cNvPr id="243739" name="Rectangle 27">
            <a:extLst>
              <a:ext uri="{FF2B5EF4-FFF2-40B4-BE49-F238E27FC236}">
                <a16:creationId xmlns:a16="http://schemas.microsoft.com/office/drawing/2014/main" id="{3E198329-C302-BA8B-52AA-03101B733EF4}"/>
              </a:ext>
            </a:extLst>
          </p:cNvPr>
          <p:cNvSpPr>
            <a:spLocks noChangeArrowheads="1"/>
          </p:cNvSpPr>
          <p:nvPr/>
        </p:nvSpPr>
        <p:spPr bwMode="auto">
          <a:xfrm>
            <a:off x="3124200" y="609600"/>
            <a:ext cx="5334000" cy="3505200"/>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sp>
        <p:nvSpPr>
          <p:cNvPr id="243716" name="AutoShape 4">
            <a:extLst>
              <a:ext uri="{FF2B5EF4-FFF2-40B4-BE49-F238E27FC236}">
                <a16:creationId xmlns:a16="http://schemas.microsoft.com/office/drawing/2014/main" id="{E67E9D4E-C7F5-621C-3F63-216DBE2789AF}"/>
              </a:ext>
            </a:extLst>
          </p:cNvPr>
          <p:cNvSpPr>
            <a:spLocks noChangeArrowheads="1"/>
          </p:cNvSpPr>
          <p:nvPr/>
        </p:nvSpPr>
        <p:spPr bwMode="auto">
          <a:xfrm>
            <a:off x="406400" y="3352800"/>
            <a:ext cx="8610600" cy="1219200"/>
          </a:xfrm>
          <a:prstGeom prst="wedgeRoundRectCallout">
            <a:avLst>
              <a:gd name="adj1" fmla="val -21644"/>
              <a:gd name="adj2" fmla="val -1587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Can </a:t>
            </a:r>
            <a:r>
              <a:rPr kumimoji="0" lang="en-US" altLang="en-US" sz="3000" b="1" i="0" u="sng"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ONLY</a:t>
            </a: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 be used with distributions that are normal (mound/bell shaped)!</a:t>
            </a:r>
          </a:p>
        </p:txBody>
      </p:sp>
      <p:grpSp>
        <p:nvGrpSpPr>
          <p:cNvPr id="243733" name="Group 21">
            <a:extLst>
              <a:ext uri="{FF2B5EF4-FFF2-40B4-BE49-F238E27FC236}">
                <a16:creationId xmlns:a16="http://schemas.microsoft.com/office/drawing/2014/main" id="{B6594DCB-098C-E565-B686-DC98766A95D2}"/>
              </a:ext>
            </a:extLst>
          </p:cNvPr>
          <p:cNvGrpSpPr>
            <a:grpSpLocks/>
          </p:cNvGrpSpPr>
          <p:nvPr/>
        </p:nvGrpSpPr>
        <p:grpSpPr bwMode="auto">
          <a:xfrm>
            <a:off x="3048000" y="609600"/>
            <a:ext cx="5334000" cy="3505200"/>
            <a:chOff x="1968" y="384"/>
            <a:chExt cx="3360" cy="2208"/>
          </a:xfrm>
        </p:grpSpPr>
        <p:sp>
          <p:nvSpPr>
            <p:cNvPr id="243717" name="Rectangle 5">
              <a:extLst>
                <a:ext uri="{FF2B5EF4-FFF2-40B4-BE49-F238E27FC236}">
                  <a16:creationId xmlns:a16="http://schemas.microsoft.com/office/drawing/2014/main" id="{20A772AB-6673-2BA5-8DC0-477837D4FD90}"/>
                </a:ext>
              </a:extLst>
            </p:cNvPr>
            <p:cNvSpPr>
              <a:spLocks noChangeArrowheads="1"/>
            </p:cNvSpPr>
            <p:nvPr/>
          </p:nvSpPr>
          <p:spPr bwMode="auto">
            <a:xfrm>
              <a:off x="1968" y="384"/>
              <a:ext cx="3360" cy="2208"/>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pic>
          <p:nvPicPr>
            <p:cNvPr id="243728" name="Picture 16">
              <a:extLst>
                <a:ext uri="{FF2B5EF4-FFF2-40B4-BE49-F238E27FC236}">
                  <a16:creationId xmlns:a16="http://schemas.microsoft.com/office/drawing/2014/main" id="{24D7D6A1-1F80-EE77-AFC6-23AA7EB28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528"/>
              <a:ext cx="2826" cy="1902"/>
            </a:xfrm>
            <a:prstGeom prst="rect">
              <a:avLst/>
            </a:prstGeom>
            <a:noFill/>
            <a:extLst>
              <a:ext uri="{909E8E84-426E-40DD-AFC4-6F175D3DCCD1}">
                <a14:hiddenFill xmlns:a14="http://schemas.microsoft.com/office/drawing/2010/main">
                  <a:solidFill>
                    <a:srgbClr val="FFFFFF"/>
                  </a:solidFill>
                </a14:hiddenFill>
              </a:ext>
            </a:extLst>
          </p:spPr>
        </p:pic>
      </p:grpSp>
      <p:sp>
        <p:nvSpPr>
          <p:cNvPr id="243730" name="Text Box 18">
            <a:extLst>
              <a:ext uri="{FF2B5EF4-FFF2-40B4-BE49-F238E27FC236}">
                <a16:creationId xmlns:a16="http://schemas.microsoft.com/office/drawing/2014/main" id="{5E39CC96-8FAA-431B-B2F3-6E14080F3C6D}"/>
              </a:ext>
            </a:extLst>
          </p:cNvPr>
          <p:cNvSpPr txBox="1">
            <a:spLocks noChangeArrowheads="1"/>
          </p:cNvSpPr>
          <p:nvPr/>
        </p:nvSpPr>
        <p:spPr bwMode="auto">
          <a:xfrm>
            <a:off x="5245100" y="26670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68%</a:t>
            </a:r>
          </a:p>
        </p:txBody>
      </p:sp>
      <p:pic>
        <p:nvPicPr>
          <p:cNvPr id="243737" name="Picture 25">
            <a:extLst>
              <a:ext uri="{FF2B5EF4-FFF2-40B4-BE49-F238E27FC236}">
                <a16:creationId xmlns:a16="http://schemas.microsoft.com/office/drawing/2014/main" id="{41F7C5AE-5208-5F04-FB71-60DA101F3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4400550" cy="2952750"/>
          </a:xfrm>
          <a:prstGeom prst="rect">
            <a:avLst/>
          </a:prstGeom>
          <a:noFill/>
          <a:extLst>
            <a:ext uri="{909E8E84-426E-40DD-AFC4-6F175D3DCCD1}">
              <a14:hiddenFill xmlns:a14="http://schemas.microsoft.com/office/drawing/2010/main">
                <a:solidFill>
                  <a:srgbClr val="FFFFFF"/>
                </a:solidFill>
              </a14:hiddenFill>
            </a:ext>
          </a:extLst>
        </p:spPr>
      </p:pic>
      <p:sp>
        <p:nvSpPr>
          <p:cNvPr id="243735" name="Text Box 23">
            <a:extLst>
              <a:ext uri="{FF2B5EF4-FFF2-40B4-BE49-F238E27FC236}">
                <a16:creationId xmlns:a16="http://schemas.microsoft.com/office/drawing/2014/main" id="{BAE810D0-48EE-B0DC-D8A3-69DBB0915D05}"/>
              </a:ext>
            </a:extLst>
          </p:cNvPr>
          <p:cNvSpPr txBox="1">
            <a:spLocks noChangeArrowheads="1"/>
          </p:cNvSpPr>
          <p:nvPr/>
        </p:nvSpPr>
        <p:spPr bwMode="auto">
          <a:xfrm>
            <a:off x="5105400" y="2670175"/>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95%</a:t>
            </a:r>
          </a:p>
        </p:txBody>
      </p:sp>
      <p:pic>
        <p:nvPicPr>
          <p:cNvPr id="243738" name="Picture 26">
            <a:extLst>
              <a:ext uri="{FF2B5EF4-FFF2-40B4-BE49-F238E27FC236}">
                <a16:creationId xmlns:a16="http://schemas.microsoft.com/office/drawing/2014/main" id="{F5B9B509-5953-001B-BED0-CE4970A40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838200"/>
            <a:ext cx="4352925" cy="2924175"/>
          </a:xfrm>
          <a:prstGeom prst="rect">
            <a:avLst/>
          </a:prstGeom>
          <a:noFill/>
          <a:extLst>
            <a:ext uri="{909E8E84-426E-40DD-AFC4-6F175D3DCCD1}">
              <a14:hiddenFill xmlns:a14="http://schemas.microsoft.com/office/drawing/2010/main">
                <a:solidFill>
                  <a:srgbClr val="FFFFFF"/>
                </a:solidFill>
              </a14:hiddenFill>
            </a:ext>
          </a:extLst>
        </p:spPr>
      </p:pic>
      <p:sp>
        <p:nvSpPr>
          <p:cNvPr id="243736" name="Text Box 24">
            <a:extLst>
              <a:ext uri="{FF2B5EF4-FFF2-40B4-BE49-F238E27FC236}">
                <a16:creationId xmlns:a16="http://schemas.microsoft.com/office/drawing/2014/main" id="{6C9B3FC1-5988-12D9-FFE2-1CAD529222F7}"/>
              </a:ext>
            </a:extLst>
          </p:cNvPr>
          <p:cNvSpPr txBox="1">
            <a:spLocks noChangeArrowheads="1"/>
          </p:cNvSpPr>
          <p:nvPr/>
        </p:nvSpPr>
        <p:spPr bwMode="auto">
          <a:xfrm>
            <a:off x="5029200" y="25908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99.7%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6"/>
                                        </p:tgtEl>
                                        <p:attrNameLst>
                                          <p:attrName>style.visibility</p:attrName>
                                        </p:attrNameLst>
                                      </p:cBhvr>
                                      <p:to>
                                        <p:strVal val="visible"/>
                                      </p:to>
                                    </p:set>
                                  </p:childTnLst>
                                  <p:subTnLst>
                                    <p:set>
                                      <p:cBhvr override="childStyle">
                                        <p:cTn dur="1" fill="hold" display="0" masterRel="nextClick" afterEffect="1"/>
                                        <p:tgtEl>
                                          <p:spTgt spid="24371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3733"/>
                                        </p:tgtEl>
                                        <p:attrNameLst>
                                          <p:attrName>style.visibility</p:attrName>
                                        </p:attrNameLst>
                                      </p:cBhvr>
                                      <p:to>
                                        <p:strVal val="visible"/>
                                      </p:to>
                                    </p:set>
                                  </p:childTnLst>
                                  <p:subTnLst>
                                    <p:set>
                                      <p:cBhvr override="childStyle">
                                        <p:cTn dur="1" fill="hold" display="0" masterRel="nextClick" afterEffect="1"/>
                                        <p:tgtEl>
                                          <p:spTgt spid="243733"/>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243730"/>
                                        </p:tgtEl>
                                        <p:attrNameLst>
                                          <p:attrName>style.visibility</p:attrName>
                                        </p:attrNameLst>
                                      </p:cBhvr>
                                      <p:to>
                                        <p:strVal val="visible"/>
                                      </p:to>
                                    </p:set>
                                  </p:childTnLst>
                                  <p:subTnLst>
                                    <p:set>
                                      <p:cBhvr override="childStyle">
                                        <p:cTn dur="1" fill="hold" display="0" masterRel="nextClick" afterEffect="1"/>
                                        <p:tgtEl>
                                          <p:spTgt spid="243730"/>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43737"/>
                                        </p:tgtEl>
                                        <p:attrNameLst>
                                          <p:attrName>style.visibility</p:attrName>
                                        </p:attrNameLst>
                                      </p:cBhvr>
                                      <p:to>
                                        <p:strVal val="visible"/>
                                      </p:to>
                                    </p:set>
                                  </p:childTnLst>
                                  <p:subTnLst>
                                    <p:set>
                                      <p:cBhvr override="childStyle">
                                        <p:cTn dur="1" fill="hold" display="0" masterRel="nextClick" afterEffect="1"/>
                                        <p:tgtEl>
                                          <p:spTgt spid="243737"/>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243739"/>
                                        </p:tgtEl>
                                        <p:attrNameLst>
                                          <p:attrName>style.visibility</p:attrName>
                                        </p:attrNameLst>
                                      </p:cBhvr>
                                      <p:to>
                                        <p:strVal val="visible"/>
                                      </p:to>
                                    </p:set>
                                  </p:childTnLst>
                                  <p:subTnLst>
                                    <p:set>
                                      <p:cBhvr override="childStyle">
                                        <p:cTn dur="1" fill="hold" display="0" masterRel="nextClick" afterEffect="1"/>
                                        <p:tgtEl>
                                          <p:spTgt spid="243739"/>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243735"/>
                                        </p:tgtEl>
                                        <p:attrNameLst>
                                          <p:attrName>style.visibility</p:attrName>
                                        </p:attrNameLst>
                                      </p:cBhvr>
                                      <p:to>
                                        <p:strVal val="visible"/>
                                      </p:to>
                                    </p:set>
                                  </p:childTnLst>
                                  <p:subTnLst>
                                    <p:set>
                                      <p:cBhvr override="childStyle">
                                        <p:cTn dur="1" fill="hold" display="0" masterRel="nextClick" afterEffect="1"/>
                                        <p:tgtEl>
                                          <p:spTgt spid="243735"/>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437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37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autoUpdateAnimBg="0"/>
      <p:bldP spid="243716" grpId="0" animBg="1"/>
      <p:bldP spid="243730" grpId="0"/>
      <p:bldP spid="243735" grpId="0"/>
      <p:bldP spid="2437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DCF3-D1CB-B99E-816A-7F49F095A784}"/>
              </a:ext>
            </a:extLst>
          </p:cNvPr>
          <p:cNvSpPr>
            <a:spLocks noGrp="1"/>
          </p:cNvSpPr>
          <p:nvPr>
            <p:ph type="title"/>
          </p:nvPr>
        </p:nvSpPr>
        <p:spPr>
          <a:xfrm>
            <a:off x="381000" y="0"/>
            <a:ext cx="8229600" cy="1143000"/>
          </a:xfrm>
        </p:spPr>
        <p:txBody>
          <a:bodyPr/>
          <a:lstStyle/>
          <a:p>
            <a:pPr>
              <a:defRPr/>
            </a:pPr>
            <a:r>
              <a:rPr lang="en-US" sz="3600" b="1" u="sng" dirty="0">
                <a:solidFill>
                  <a:srgbClr val="FF0000"/>
                </a:solidFill>
                <a:effectLst>
                  <a:outerShdw blurRad="38100" dist="38100" dir="2700000" algn="tl">
                    <a:srgbClr val="000000">
                      <a:alpha val="43137"/>
                    </a:srgbClr>
                  </a:outerShdw>
                </a:effectLst>
              </a:rPr>
              <a:t>Symbols for Statistics</a:t>
            </a:r>
          </a:p>
        </p:txBody>
      </p:sp>
      <p:graphicFrame>
        <p:nvGraphicFramePr>
          <p:cNvPr id="4" name="Table 4">
            <a:extLst>
              <a:ext uri="{FF2B5EF4-FFF2-40B4-BE49-F238E27FC236}">
                <a16:creationId xmlns:a16="http://schemas.microsoft.com/office/drawing/2014/main" id="{3C0DBFBA-5F05-B1CA-8A23-35502FC7E5BE}"/>
              </a:ext>
            </a:extLst>
          </p:cNvPr>
          <p:cNvGraphicFramePr>
            <a:graphicFrameLocks noGrp="1"/>
          </p:cNvGraphicFramePr>
          <p:nvPr>
            <p:ph idx="1"/>
          </p:nvPr>
        </p:nvGraphicFramePr>
        <p:xfrm>
          <a:off x="457200" y="1143000"/>
          <a:ext cx="8229600" cy="3383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18160">
                <a:tc>
                  <a:txBody>
                    <a:bodyPr/>
                    <a:lstStyle/>
                    <a:p>
                      <a:pPr algn="ctr"/>
                      <a:r>
                        <a:rPr lang="en-US" sz="2800" dirty="0">
                          <a:solidFill>
                            <a:schemeClr val="tx1">
                              <a:lumMod val="95000"/>
                              <a:lumOff val="5000"/>
                            </a:schemeClr>
                          </a:solidFill>
                        </a:rPr>
                        <a:t>Sample</a:t>
                      </a:r>
                    </a:p>
                  </a:txBody>
                  <a:tcPr/>
                </a:tc>
                <a:tc>
                  <a:txBody>
                    <a:bodyPr/>
                    <a:lstStyle/>
                    <a:p>
                      <a:pPr algn="ctr"/>
                      <a:r>
                        <a:rPr lang="en-US" sz="2800" dirty="0">
                          <a:solidFill>
                            <a:schemeClr val="tx1">
                              <a:lumMod val="95000"/>
                              <a:lumOff val="5000"/>
                            </a:schemeClr>
                          </a:solidFill>
                        </a:rPr>
                        <a:t>Statistic</a:t>
                      </a:r>
                    </a:p>
                  </a:txBody>
                  <a:tcPr/>
                </a:tc>
                <a:tc>
                  <a:txBody>
                    <a:bodyPr/>
                    <a:lstStyle/>
                    <a:p>
                      <a:pPr algn="ctr"/>
                      <a:r>
                        <a:rPr lang="en-US" sz="2800" dirty="0">
                          <a:solidFill>
                            <a:schemeClr val="tx1">
                              <a:lumMod val="95000"/>
                              <a:lumOff val="5000"/>
                            </a:schemeClr>
                          </a:solidFill>
                        </a:rPr>
                        <a:t>Population</a:t>
                      </a:r>
                    </a:p>
                  </a:txBody>
                  <a:tcPr/>
                </a:tc>
                <a:extLst>
                  <a:ext uri="{0D108BD9-81ED-4DB2-BD59-A6C34878D82A}">
                    <a16:rowId xmlns:a16="http://schemas.microsoft.com/office/drawing/2014/main" val="10000"/>
                  </a:ext>
                </a:extLst>
              </a:tr>
              <a:tr h="701040">
                <a:tc>
                  <a:txBody>
                    <a:bodyPr/>
                    <a:lstStyle/>
                    <a:p>
                      <a:endParaRPr lang="en-US"/>
                    </a:p>
                  </a:txBody>
                  <a:tcPr>
                    <a:blipFill>
                      <a:blip r:embed="rId2"/>
                      <a:stretch>
                        <a:fillRect l="-444" t="-82609" r="-201111" b="-341739"/>
                      </a:stretch>
                    </a:blipFill>
                  </a:tcPr>
                </a:tc>
                <a:tc>
                  <a:txBody>
                    <a:bodyPr/>
                    <a:lstStyle/>
                    <a:p>
                      <a:pPr algn="ctr"/>
                      <a:r>
                        <a:rPr lang="en-US" sz="2400" dirty="0"/>
                        <a:t>Mean</a:t>
                      </a:r>
                    </a:p>
                  </a:txBody>
                  <a:tcPr/>
                </a:tc>
                <a:tc>
                  <a:txBody>
                    <a:bodyPr/>
                    <a:lstStyle/>
                    <a:p>
                      <a:endParaRPr lang="en-US"/>
                    </a:p>
                  </a:txBody>
                  <a:tcPr>
                    <a:blipFill>
                      <a:blip r:embed="rId2"/>
                      <a:stretch>
                        <a:fillRect l="-200444" t="-82609" r="-1111" b="-341739"/>
                      </a:stretch>
                    </a:blipFill>
                  </a:tcPr>
                </a:tc>
                <a:extLst>
                  <a:ext uri="{0D108BD9-81ED-4DB2-BD59-A6C34878D82A}">
                    <a16:rowId xmlns:a16="http://schemas.microsoft.com/office/drawing/2014/main" val="10001"/>
                  </a:ext>
                </a:extLst>
              </a:tr>
              <a:tr h="822960">
                <a:tc>
                  <a:txBody>
                    <a:bodyPr/>
                    <a:lstStyle/>
                    <a:p>
                      <a:pPr algn="l"/>
                      <a:r>
                        <a:rPr lang="en-US" sz="3600" dirty="0"/>
                        <a:t>         s</a:t>
                      </a:r>
                    </a:p>
                  </a:txBody>
                  <a:tcPr/>
                </a:tc>
                <a:tc>
                  <a:txBody>
                    <a:bodyPr/>
                    <a:lstStyle/>
                    <a:p>
                      <a:pPr algn="ctr"/>
                      <a:r>
                        <a:rPr lang="en-US" sz="2400" dirty="0"/>
                        <a:t>Standard Deviation</a:t>
                      </a:r>
                    </a:p>
                  </a:txBody>
                  <a:tcPr/>
                </a:tc>
                <a:tc>
                  <a:txBody>
                    <a:bodyPr/>
                    <a:lstStyle/>
                    <a:p>
                      <a:endParaRPr lang="en-US"/>
                    </a:p>
                  </a:txBody>
                  <a:tcPr>
                    <a:blipFill>
                      <a:blip r:embed="rId2"/>
                      <a:stretch>
                        <a:fillRect l="-200444" t="-154412" r="-1111" b="-188971"/>
                      </a:stretch>
                    </a:blipFill>
                  </a:tcPr>
                </a:tc>
                <a:extLst>
                  <a:ext uri="{0D108BD9-81ED-4DB2-BD59-A6C34878D82A}">
                    <a16:rowId xmlns:a16="http://schemas.microsoft.com/office/drawing/2014/main" val="10002"/>
                  </a:ext>
                </a:extLst>
              </a:tr>
              <a:tr h="701040">
                <a:tc>
                  <a:txBody>
                    <a:bodyPr/>
                    <a:lstStyle/>
                    <a:p>
                      <a:endParaRPr lang="en-US"/>
                    </a:p>
                  </a:txBody>
                  <a:tcPr>
                    <a:blipFill>
                      <a:blip r:embed="rId2"/>
                      <a:stretch>
                        <a:fillRect l="-444" t="-300870" r="-201111" b="-123478"/>
                      </a:stretch>
                    </a:blipFill>
                  </a:tcPr>
                </a:tc>
                <a:tc>
                  <a:txBody>
                    <a:bodyPr/>
                    <a:lstStyle/>
                    <a:p>
                      <a:pPr algn="ctr"/>
                      <a:r>
                        <a:rPr lang="en-US" sz="2400" dirty="0"/>
                        <a:t>Proportion</a:t>
                      </a:r>
                    </a:p>
                  </a:txBody>
                  <a:tcPr/>
                </a:tc>
                <a:tc>
                  <a:txBody>
                    <a:bodyPr/>
                    <a:lstStyle/>
                    <a:p>
                      <a:pPr algn="ctr"/>
                      <a:r>
                        <a:rPr lang="en-US" sz="3600" dirty="0"/>
                        <a:t>p</a:t>
                      </a:r>
                    </a:p>
                  </a:txBody>
                  <a:tcPr/>
                </a:tc>
                <a:extLst>
                  <a:ext uri="{0D108BD9-81ED-4DB2-BD59-A6C34878D82A}">
                    <a16:rowId xmlns:a16="http://schemas.microsoft.com/office/drawing/2014/main" val="10003"/>
                  </a:ext>
                </a:extLst>
              </a:tr>
              <a:tr h="640080">
                <a:tc>
                  <a:txBody>
                    <a:bodyPr/>
                    <a:lstStyle/>
                    <a:p>
                      <a:pPr algn="ctr"/>
                      <a:r>
                        <a:rPr lang="en-US" sz="3600" dirty="0"/>
                        <a:t>n</a:t>
                      </a:r>
                    </a:p>
                  </a:txBody>
                  <a:tcPr/>
                </a:tc>
                <a:tc>
                  <a:txBody>
                    <a:bodyPr/>
                    <a:lstStyle/>
                    <a:p>
                      <a:pPr algn="ctr"/>
                      <a:r>
                        <a:rPr lang="en-US" sz="2400" dirty="0"/>
                        <a:t>Amount of “Data”</a:t>
                      </a:r>
                    </a:p>
                  </a:txBody>
                  <a:tcPr/>
                </a:tc>
                <a:tc>
                  <a:txBody>
                    <a:bodyPr/>
                    <a:lstStyle/>
                    <a:p>
                      <a:pPr algn="ctr"/>
                      <a:r>
                        <a:rPr lang="en-US" sz="3600" dirty="0"/>
                        <a:t>N</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descr="https://onlinecourses.science.psu.edu/stat200/sites/onlinecourses.science.psu.edu.stat200/files/lesson01/emp_ru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726" y="3124200"/>
            <a:ext cx="8480274" cy="335023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r>
              <a:rPr lang="en-US" altLang="en-US"/>
              <a:t>Slide 1- </a:t>
            </a:r>
            <a:fld id="{E2CFE60E-C014-47FA-BDCD-858809928B1F}" type="slidenum">
              <a:rPr lang="en-US" altLang="en-US"/>
              <a:pPr/>
              <a:t>20</a:t>
            </a:fld>
            <a:endParaRPr lang="en-CA" altLang="en-US"/>
          </a:p>
        </p:txBody>
      </p:sp>
      <p:sp>
        <p:nvSpPr>
          <p:cNvPr id="506882" name="Rectangle 2"/>
          <p:cNvSpPr>
            <a:spLocks noGrp="1" noChangeArrowheads="1"/>
          </p:cNvSpPr>
          <p:nvPr>
            <p:ph type="title"/>
          </p:nvPr>
        </p:nvSpPr>
        <p:spPr>
          <a:xfrm>
            <a:off x="0" y="0"/>
            <a:ext cx="8305800" cy="762000"/>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(Empirical Rule)</a:t>
            </a:r>
          </a:p>
        </p:txBody>
      </p:sp>
      <p:sp>
        <p:nvSpPr>
          <p:cNvPr id="506883" name="Rectangle 3"/>
          <p:cNvSpPr>
            <a:spLocks noGrp="1" noChangeArrowheads="1"/>
          </p:cNvSpPr>
          <p:nvPr>
            <p:ph type="body" idx="1"/>
          </p:nvPr>
        </p:nvSpPr>
        <p:spPr>
          <a:xfrm>
            <a:off x="39688" y="838200"/>
            <a:ext cx="8915400" cy="4572000"/>
          </a:xfrm>
          <a:ln/>
        </p:spPr>
        <p:txBody>
          <a:bodyPr/>
          <a:lstStyle/>
          <a:p>
            <a:r>
              <a:rPr lang="en-US" altLang="en-US" dirty="0"/>
              <a:t>Normal models give us an idea of how extreme a value is by telling us how likely it is to find one that far from the mean.</a:t>
            </a:r>
          </a:p>
          <a:p>
            <a:r>
              <a:rPr lang="en-US" altLang="en-US" dirty="0"/>
              <a:t>We can find these numbers precisely, but until then we will use a simple rule that tells us a lot about the Normal model…</a:t>
            </a:r>
          </a:p>
        </p:txBody>
      </p:sp>
    </p:spTree>
    <p:extLst>
      <p:ext uri="{BB962C8B-B14F-4D97-AF65-F5344CB8AC3E}">
        <p14:creationId xmlns:p14="http://schemas.microsoft.com/office/powerpoint/2010/main" val="65490275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B1EA9FFE-236E-437A-8DEF-6D17F19FC1BD}" type="slidenum">
              <a:rPr lang="en-US" altLang="en-US"/>
              <a:pPr/>
              <a:t>21</a:t>
            </a:fld>
            <a:endParaRPr lang="en-CA" altLang="en-US"/>
          </a:p>
        </p:txBody>
      </p:sp>
      <p:sp>
        <p:nvSpPr>
          <p:cNvPr id="507906" name="Rectangle 2"/>
          <p:cNvSpPr>
            <a:spLocks noGrp="1" noChangeArrowheads="1"/>
          </p:cNvSpPr>
          <p:nvPr>
            <p:ph type="title"/>
          </p:nvPr>
        </p:nvSpPr>
        <p:spPr>
          <a:xfrm>
            <a:off x="762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7907" name="Rectangle 3"/>
          <p:cNvSpPr>
            <a:spLocks noGrp="1" noChangeArrowheads="1"/>
          </p:cNvSpPr>
          <p:nvPr>
            <p:ph type="body" idx="1"/>
          </p:nvPr>
        </p:nvSpPr>
        <p:spPr>
          <a:xfrm>
            <a:off x="0" y="838200"/>
            <a:ext cx="9144000" cy="4572000"/>
          </a:xfrm>
          <a:ln/>
        </p:spPr>
        <p:txBody>
          <a:bodyPr/>
          <a:lstStyle/>
          <a:p>
            <a:r>
              <a:rPr lang="en-US" altLang="en-US" dirty="0"/>
              <a:t>It turns out that in a Normal model:</a:t>
            </a:r>
          </a:p>
          <a:p>
            <a:pPr lvl="1"/>
            <a:r>
              <a:rPr lang="en-US" altLang="en-US" dirty="0"/>
              <a:t>about </a:t>
            </a:r>
            <a:r>
              <a:rPr lang="en-US" altLang="en-US" u="sng" dirty="0">
                <a:solidFill>
                  <a:srgbClr val="FF0000"/>
                </a:solidFill>
              </a:rPr>
              <a:t>68%</a:t>
            </a:r>
            <a:r>
              <a:rPr lang="en-US" altLang="en-US" dirty="0"/>
              <a:t> of the values fall </a:t>
            </a:r>
            <a:r>
              <a:rPr lang="en-US" altLang="en-US" u="sng" dirty="0">
                <a:solidFill>
                  <a:srgbClr val="FF0000"/>
                </a:solidFill>
              </a:rPr>
              <a:t>within one standard </a:t>
            </a:r>
            <a:r>
              <a:rPr lang="en-US" altLang="en-US" dirty="0"/>
              <a:t>deviation of the mean;</a:t>
            </a:r>
          </a:p>
          <a:p>
            <a:pPr lvl="1"/>
            <a:r>
              <a:rPr lang="en-US" altLang="en-US" dirty="0"/>
              <a:t>about </a:t>
            </a:r>
            <a:r>
              <a:rPr lang="en-US" altLang="en-US" u="sng" dirty="0">
                <a:solidFill>
                  <a:srgbClr val="FF0000"/>
                </a:solidFill>
              </a:rPr>
              <a:t>95%</a:t>
            </a:r>
            <a:r>
              <a:rPr lang="en-US" altLang="en-US" dirty="0"/>
              <a:t> of the values fall </a:t>
            </a:r>
            <a:r>
              <a:rPr lang="en-US" altLang="en-US" u="sng" dirty="0">
                <a:solidFill>
                  <a:srgbClr val="FF0000"/>
                </a:solidFill>
              </a:rPr>
              <a:t>within two standard </a:t>
            </a:r>
            <a:r>
              <a:rPr lang="en-US" altLang="en-US" dirty="0"/>
              <a:t>deviations of the mean; and,</a:t>
            </a:r>
          </a:p>
          <a:p>
            <a:pPr lvl="1"/>
            <a:r>
              <a:rPr lang="en-US" altLang="en-US" dirty="0"/>
              <a:t>about </a:t>
            </a:r>
            <a:r>
              <a:rPr lang="en-US" altLang="en-US" u="sng" dirty="0">
                <a:solidFill>
                  <a:srgbClr val="FF0000"/>
                </a:solidFill>
              </a:rPr>
              <a:t>99.7%</a:t>
            </a:r>
            <a:r>
              <a:rPr lang="en-US" altLang="en-US" dirty="0"/>
              <a:t> of the values fall </a:t>
            </a:r>
            <a:r>
              <a:rPr lang="en-US" altLang="en-US" u="sng" dirty="0">
                <a:solidFill>
                  <a:srgbClr val="FF0000"/>
                </a:solidFill>
              </a:rPr>
              <a:t>within three standard</a:t>
            </a:r>
            <a:r>
              <a:rPr lang="en-US" altLang="en-US" dirty="0"/>
              <a:t> deviations of the mean.</a:t>
            </a:r>
          </a:p>
        </p:txBody>
      </p:sp>
    </p:spTree>
    <p:extLst>
      <p:ext uri="{BB962C8B-B14F-4D97-AF65-F5344CB8AC3E}">
        <p14:creationId xmlns:p14="http://schemas.microsoft.com/office/powerpoint/2010/main" val="326112399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4E5C2692-1921-4C42-8489-5D10F522D5B5}" type="slidenum">
              <a:rPr lang="en-US" altLang="en-US"/>
              <a:pPr/>
              <a:t>22</a:t>
            </a:fld>
            <a:endParaRPr lang="en-CA" altLang="en-US"/>
          </a:p>
        </p:txBody>
      </p:sp>
      <p:sp>
        <p:nvSpPr>
          <p:cNvPr id="508930"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8931" name="Rectangle 3"/>
          <p:cNvSpPr>
            <a:spLocks noGrp="1" noChangeArrowheads="1"/>
          </p:cNvSpPr>
          <p:nvPr>
            <p:ph type="body" idx="1"/>
          </p:nvPr>
        </p:nvSpPr>
        <p:spPr>
          <a:xfrm>
            <a:off x="-13064" y="762000"/>
            <a:ext cx="9157063" cy="4572000"/>
          </a:xfrm>
          <a:ln/>
        </p:spPr>
        <p:txBody>
          <a:bodyPr/>
          <a:lstStyle/>
          <a:p>
            <a:r>
              <a:rPr lang="en-US" altLang="en-US" dirty="0"/>
              <a:t>The following shows what the 68-95-99.7 Rule tells us:</a:t>
            </a:r>
          </a:p>
          <a:p>
            <a:pPr>
              <a:buFont typeface="Wingdings" panose="05000000000000000000" pitchFamily="2" charset="2"/>
              <a:buNone/>
            </a:pPr>
            <a:endParaRPr lang="en-US" altLang="en-US" dirty="0"/>
          </a:p>
        </p:txBody>
      </p:sp>
      <p:pic>
        <p:nvPicPr>
          <p:cNvPr id="508932" name="Picture 4" descr="06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71599"/>
            <a:ext cx="8991600" cy="316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916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Rectangle 3">
            <a:extLst>
              <a:ext uri="{FF2B5EF4-FFF2-40B4-BE49-F238E27FC236}">
                <a16:creationId xmlns:a16="http://schemas.microsoft.com/office/drawing/2014/main" id="{A74D2217-D31E-DA9B-5CCA-BBFBE0D9EFE9}"/>
              </a:ext>
            </a:extLst>
          </p:cNvPr>
          <p:cNvSpPr>
            <a:spLocks noGrp="1" noChangeArrowheads="1"/>
          </p:cNvSpPr>
          <p:nvPr>
            <p:ph type="body" sz="half" idx="1"/>
          </p:nvPr>
        </p:nvSpPr>
        <p:spPr>
          <a:xfrm>
            <a:off x="0" y="165208"/>
            <a:ext cx="9144000" cy="2590800"/>
          </a:xfrm>
        </p:spPr>
        <p:txBody>
          <a:bodyPr/>
          <a:lstStyle/>
          <a:p>
            <a:pPr marL="6350" indent="7938">
              <a:buFontTx/>
              <a:buNone/>
            </a:pPr>
            <a:r>
              <a:rPr lang="en-US" altLang="en-US" dirty="0">
                <a:solidFill>
                  <a:srgbClr val="0000FF"/>
                </a:solidFill>
                <a:latin typeface="Comic Sans MS" panose="030F0702030302020204" pitchFamily="66" charset="0"/>
              </a:rPr>
              <a:t>5</a:t>
            </a:r>
            <a:r>
              <a:rPr lang="en-US" altLang="en-US" sz="2800" dirty="0">
                <a:solidFill>
                  <a:srgbClr val="0000FF"/>
                </a:solidFill>
                <a:latin typeface="Comic Sans MS" panose="030F0702030302020204" pitchFamily="66" charset="0"/>
              </a:rPr>
              <a:t>.  In addition to weight and length, head circumference is another measure of health in newborn babies.  The National Center for Health Statistics reports the following summary values for head circumference (in cm) at birth for boys.</a:t>
            </a:r>
          </a:p>
        </p:txBody>
      </p:sp>
      <p:graphicFrame>
        <p:nvGraphicFramePr>
          <p:cNvPr id="277637" name="Group 133">
            <a:extLst>
              <a:ext uri="{FF2B5EF4-FFF2-40B4-BE49-F238E27FC236}">
                <a16:creationId xmlns:a16="http://schemas.microsoft.com/office/drawing/2014/main" id="{BF0ACDF7-A0C4-8F4F-68BF-EE5AB83D25E9}"/>
              </a:ext>
            </a:extLst>
          </p:cNvPr>
          <p:cNvGraphicFramePr>
            <a:graphicFrameLocks noGrp="1"/>
          </p:cNvGraphicFramePr>
          <p:nvPr>
            <p:ph sz="half" idx="2"/>
            <p:extLst>
              <p:ext uri="{D42A27DB-BD31-4B8C-83A1-F6EECF244321}">
                <p14:modId xmlns:p14="http://schemas.microsoft.com/office/powerpoint/2010/main" val="3426363644"/>
              </p:ext>
            </p:extLst>
          </p:nvPr>
        </p:nvGraphicFramePr>
        <p:xfrm>
          <a:off x="272903" y="2575560"/>
          <a:ext cx="8678862" cy="853440"/>
        </p:xfrm>
        <a:graphic>
          <a:graphicData uri="http://schemas.openxmlformats.org/drawingml/2006/table">
            <a:tbl>
              <a:tblPr/>
              <a:tblGrid>
                <a:gridCol w="3200400">
                  <a:extLst>
                    <a:ext uri="{9D8B030D-6E8A-4147-A177-3AD203B41FA5}">
                      <a16:colId xmlns:a16="http://schemas.microsoft.com/office/drawing/2014/main" val="62648891"/>
                    </a:ext>
                  </a:extLst>
                </a:gridCol>
                <a:gridCol w="782637">
                  <a:extLst>
                    <a:ext uri="{9D8B030D-6E8A-4147-A177-3AD203B41FA5}">
                      <a16:colId xmlns:a16="http://schemas.microsoft.com/office/drawing/2014/main" val="386491356"/>
                    </a:ext>
                  </a:extLst>
                </a:gridCol>
                <a:gridCol w="782638">
                  <a:extLst>
                    <a:ext uri="{9D8B030D-6E8A-4147-A177-3AD203B41FA5}">
                      <a16:colId xmlns:a16="http://schemas.microsoft.com/office/drawing/2014/main" val="3481092252"/>
                    </a:ext>
                  </a:extLst>
                </a:gridCol>
                <a:gridCol w="782637">
                  <a:extLst>
                    <a:ext uri="{9D8B030D-6E8A-4147-A177-3AD203B41FA5}">
                      <a16:colId xmlns:a16="http://schemas.microsoft.com/office/drawing/2014/main" val="3128638448"/>
                    </a:ext>
                  </a:extLst>
                </a:gridCol>
                <a:gridCol w="782638">
                  <a:extLst>
                    <a:ext uri="{9D8B030D-6E8A-4147-A177-3AD203B41FA5}">
                      <a16:colId xmlns:a16="http://schemas.microsoft.com/office/drawing/2014/main" val="3570237220"/>
                    </a:ext>
                  </a:extLst>
                </a:gridCol>
                <a:gridCol w="782637">
                  <a:extLst>
                    <a:ext uri="{9D8B030D-6E8A-4147-A177-3AD203B41FA5}">
                      <a16:colId xmlns:a16="http://schemas.microsoft.com/office/drawing/2014/main" val="2828447617"/>
                    </a:ext>
                  </a:extLst>
                </a:gridCol>
                <a:gridCol w="782638">
                  <a:extLst>
                    <a:ext uri="{9D8B030D-6E8A-4147-A177-3AD203B41FA5}">
                      <a16:colId xmlns:a16="http://schemas.microsoft.com/office/drawing/2014/main" val="880451160"/>
                    </a:ext>
                  </a:extLst>
                </a:gridCol>
                <a:gridCol w="782637">
                  <a:extLst>
                    <a:ext uri="{9D8B030D-6E8A-4147-A177-3AD203B41FA5}">
                      <a16:colId xmlns:a16="http://schemas.microsoft.com/office/drawing/2014/main" val="3200596525"/>
                    </a:ext>
                  </a:extLst>
                </a:gridCol>
              </a:tblGrid>
              <a:tr h="4572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Head circumference (cm)</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32.2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33.2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34.5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35.8</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37.0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38.2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38.6</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2373256"/>
                  </a:ext>
                </a:extLst>
              </a:tr>
              <a:tr h="3048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Percentile</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10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25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50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75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90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95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1852969"/>
                  </a:ext>
                </a:extLst>
              </a:tr>
            </a:tbl>
          </a:graphicData>
        </a:graphic>
      </p:graphicFrame>
      <p:sp>
        <p:nvSpPr>
          <p:cNvPr id="277638" name="Text Box 134">
            <a:extLst>
              <a:ext uri="{FF2B5EF4-FFF2-40B4-BE49-F238E27FC236}">
                <a16:creationId xmlns:a16="http://schemas.microsoft.com/office/drawing/2014/main" id="{28600B23-9199-BE88-205A-FE85821D4A40}"/>
              </a:ext>
            </a:extLst>
          </p:cNvPr>
          <p:cNvSpPr txBox="1">
            <a:spLocks noChangeArrowheads="1"/>
          </p:cNvSpPr>
          <p:nvPr/>
        </p:nvSpPr>
        <p:spPr bwMode="auto">
          <a:xfrm>
            <a:off x="278219" y="3624939"/>
            <a:ext cx="8305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latin typeface="Comic Sans MS" panose="030F0702030302020204" pitchFamily="66" charset="0"/>
              </a:rPr>
              <a:t>a) What percent of newborn boys had head circumferences greater than 37.0 cm?</a:t>
            </a:r>
          </a:p>
        </p:txBody>
      </p:sp>
      <p:sp>
        <p:nvSpPr>
          <p:cNvPr id="277639" name="Text Box 135">
            <a:extLst>
              <a:ext uri="{FF2B5EF4-FFF2-40B4-BE49-F238E27FC236}">
                <a16:creationId xmlns:a16="http://schemas.microsoft.com/office/drawing/2014/main" id="{983F5907-EB17-2A4A-17DA-2EDA1C531521}"/>
              </a:ext>
            </a:extLst>
          </p:cNvPr>
          <p:cNvSpPr txBox="1">
            <a:spLocks noChangeArrowheads="1"/>
          </p:cNvSpPr>
          <p:nvPr/>
        </p:nvSpPr>
        <p:spPr bwMode="auto">
          <a:xfrm>
            <a:off x="272903" y="4768603"/>
            <a:ext cx="8305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latin typeface="Comic Sans MS" panose="030F0702030302020204" pitchFamily="66" charset="0"/>
              </a:rPr>
              <a:t>b) 10% of newborn babies have head circumferences bigger than what value?</a:t>
            </a:r>
          </a:p>
        </p:txBody>
      </p:sp>
      <p:sp>
        <p:nvSpPr>
          <p:cNvPr id="277640" name="Text Box 136">
            <a:extLst>
              <a:ext uri="{FF2B5EF4-FFF2-40B4-BE49-F238E27FC236}">
                <a16:creationId xmlns:a16="http://schemas.microsoft.com/office/drawing/2014/main" id="{ED5868B4-6F1A-02C8-DEDB-24C142BE6B37}"/>
              </a:ext>
            </a:extLst>
          </p:cNvPr>
          <p:cNvSpPr txBox="1">
            <a:spLocks noChangeArrowheads="1"/>
          </p:cNvSpPr>
          <p:nvPr/>
        </p:nvSpPr>
        <p:spPr bwMode="auto">
          <a:xfrm>
            <a:off x="7086600" y="4106496"/>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25%</a:t>
            </a:r>
          </a:p>
        </p:txBody>
      </p:sp>
      <p:sp>
        <p:nvSpPr>
          <p:cNvPr id="277641" name="Text Box 137">
            <a:extLst>
              <a:ext uri="{FF2B5EF4-FFF2-40B4-BE49-F238E27FC236}">
                <a16:creationId xmlns:a16="http://schemas.microsoft.com/office/drawing/2014/main" id="{A198BAD9-A3C1-18E1-803F-3D031645BC63}"/>
              </a:ext>
            </a:extLst>
          </p:cNvPr>
          <p:cNvSpPr txBox="1">
            <a:spLocks noChangeArrowheads="1"/>
          </p:cNvSpPr>
          <p:nvPr/>
        </p:nvSpPr>
        <p:spPr bwMode="auto">
          <a:xfrm>
            <a:off x="7086600" y="5043518"/>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38.2 cm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6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76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6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76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638" grpId="0"/>
      <p:bldP spid="27763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3DF8463-8B79-4C84-B284-4B608ECB1BE0}" type="slidenum">
              <a:rPr lang="en-US" altLang="en-US"/>
              <a:pPr/>
              <a:t>24</a:t>
            </a:fld>
            <a:endParaRPr lang="en-CA" altLang="en-US"/>
          </a:p>
        </p:txBody>
      </p:sp>
      <p:sp>
        <p:nvSpPr>
          <p:cNvPr id="509954" name="Rectangle 2"/>
          <p:cNvSpPr>
            <a:spLocks noGrp="1" noChangeArrowheads="1"/>
          </p:cNvSpPr>
          <p:nvPr>
            <p:ph type="title"/>
          </p:nvPr>
        </p:nvSpPr>
        <p:spPr>
          <a:xfrm>
            <a:off x="0" y="8709"/>
            <a:ext cx="83058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a:t>
            </a:r>
          </a:p>
        </p:txBody>
      </p:sp>
      <p:sp>
        <p:nvSpPr>
          <p:cNvPr id="509955" name="Rectangle 3"/>
          <p:cNvSpPr>
            <a:spLocks noGrp="1" noChangeArrowheads="1"/>
          </p:cNvSpPr>
          <p:nvPr>
            <p:ph type="body" idx="1"/>
          </p:nvPr>
        </p:nvSpPr>
        <p:spPr>
          <a:xfrm>
            <a:off x="11113" y="619896"/>
            <a:ext cx="9132887" cy="4572000"/>
          </a:xfrm>
          <a:ln/>
        </p:spPr>
        <p:txBody>
          <a:bodyPr/>
          <a:lstStyle/>
          <a:p>
            <a:r>
              <a:rPr lang="en-US" altLang="en-US" dirty="0"/>
              <a:t>When a data value doesn’t fall exactly 1, 2, or 3 standard deviations from the mean, we can look it up in a table of </a:t>
            </a:r>
            <a:r>
              <a:rPr lang="en-US" altLang="en-US" dirty="0">
                <a:solidFill>
                  <a:schemeClr val="hlink"/>
                </a:solidFill>
              </a:rPr>
              <a:t>Normal percentiles</a:t>
            </a:r>
            <a:r>
              <a:rPr lang="en-US" altLang="en-US" dirty="0"/>
              <a:t>.</a:t>
            </a:r>
          </a:p>
          <a:p>
            <a:r>
              <a:rPr lang="en-US" altLang="en-US" dirty="0"/>
              <a:t>(Extra Z-Score Charts are on my website!) </a:t>
            </a:r>
          </a:p>
        </p:txBody>
      </p:sp>
      <p:pic>
        <p:nvPicPr>
          <p:cNvPr id="510978" name="Picture 2" descr="http://archive.cnx.org/resources/6be60caccbd69b2d98683252beca40729ea113d7/chapt%206%20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12864"/>
            <a:ext cx="8991076" cy="3759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70526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3C37E066-F453-4FD5-8E97-FB71DBE120B7}" type="slidenum">
              <a:rPr lang="en-US" altLang="en-US"/>
              <a:pPr/>
              <a:t>25</a:t>
            </a:fld>
            <a:endParaRPr lang="en-CA" altLang="en-US"/>
          </a:p>
        </p:txBody>
      </p:sp>
      <p:sp>
        <p:nvSpPr>
          <p:cNvPr id="510978" name="Rectangle 2"/>
          <p:cNvSpPr>
            <a:spLocks noGrp="1" noChangeArrowheads="1"/>
          </p:cNvSpPr>
          <p:nvPr>
            <p:ph type="title"/>
          </p:nvPr>
        </p:nvSpPr>
        <p:spPr>
          <a:xfrm>
            <a:off x="6531" y="3969"/>
            <a:ext cx="8686800" cy="5984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 (cont.)</a:t>
            </a:r>
          </a:p>
        </p:txBody>
      </p:sp>
      <p:sp>
        <p:nvSpPr>
          <p:cNvPr id="510979" name="Rectangle 3"/>
          <p:cNvSpPr>
            <a:spLocks noGrp="1" noChangeArrowheads="1"/>
          </p:cNvSpPr>
          <p:nvPr>
            <p:ph type="body" idx="1"/>
          </p:nvPr>
        </p:nvSpPr>
        <p:spPr>
          <a:xfrm>
            <a:off x="152400" y="762000"/>
            <a:ext cx="8610600" cy="4525963"/>
          </a:xfrm>
          <a:ln/>
        </p:spPr>
        <p:txBody>
          <a:bodyPr/>
          <a:lstStyle/>
          <a:p>
            <a:r>
              <a:rPr lang="en-US" altLang="en-US" sz="2400" dirty="0"/>
              <a:t>Table Z is the </a:t>
            </a:r>
            <a:r>
              <a:rPr lang="en-US" altLang="en-US" sz="2400" i="1" dirty="0"/>
              <a:t>standard Normal</a:t>
            </a:r>
            <a:r>
              <a:rPr lang="en-US" altLang="en-US" sz="2400" dirty="0"/>
              <a:t> table. We have to convert our data to </a:t>
            </a:r>
            <a:r>
              <a:rPr lang="en-US" altLang="en-US" sz="2400" i="1" dirty="0"/>
              <a:t>z</a:t>
            </a:r>
            <a:r>
              <a:rPr lang="en-US" altLang="en-US" sz="2400" dirty="0"/>
              <a:t>-scores before using the table.</a:t>
            </a:r>
          </a:p>
          <a:p>
            <a:r>
              <a:rPr lang="en-US" altLang="en-US" sz="2400" dirty="0"/>
              <a:t>The figure shows us how to find the area to the left when  we have a </a:t>
            </a:r>
            <a:r>
              <a:rPr lang="en-US" altLang="en-US" sz="2400" i="1" dirty="0"/>
              <a:t>z</a:t>
            </a:r>
            <a:r>
              <a:rPr lang="en-US" altLang="en-US" sz="2400" dirty="0"/>
              <a:t>-score of 1.80:</a:t>
            </a:r>
          </a:p>
          <a:p>
            <a:pPr>
              <a:buFont typeface="Wingdings" panose="05000000000000000000" pitchFamily="2" charset="2"/>
              <a:buNone/>
            </a:pPr>
            <a:endParaRPr lang="en-US" altLang="en-US" sz="2400" dirty="0"/>
          </a:p>
        </p:txBody>
      </p:sp>
      <p:pic>
        <p:nvPicPr>
          <p:cNvPr id="510982" name="Picture 6" descr="06-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4" y="2429668"/>
            <a:ext cx="8860029" cy="221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0974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4762" y="76200"/>
            <a:ext cx="9129237" cy="5868987"/>
          </a:xfrm>
        </p:spPr>
        <p:txBody>
          <a:bodyPr/>
          <a:lstStyle/>
          <a:p>
            <a:pPr marL="0" indent="0">
              <a:buNone/>
            </a:pPr>
            <a:r>
              <a:rPr lang="en-US" sz="3200" dirty="0">
                <a:solidFill>
                  <a:srgbClr val="0000FF"/>
                </a:solidFill>
              </a:rPr>
              <a:t>6. Women's heights have a mean of 63.6 in. and a standard deviation of 2.5 inches. </a:t>
            </a:r>
          </a:p>
          <a:p>
            <a:r>
              <a:rPr lang="en-US" sz="3200" dirty="0"/>
              <a:t>Find the z score corresponding to a woman with a height of 70 inches and determine whether the height is unusual. </a:t>
            </a:r>
          </a:p>
          <a:p>
            <a:r>
              <a:rPr lang="en-US" sz="3200" dirty="0"/>
              <a:t>What percent of women have a height less than 70 inches? </a:t>
            </a:r>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26</a:t>
            </a:fld>
            <a:endParaRPr lang="en-CA" altLang="en-US"/>
          </a:p>
        </p:txBody>
      </p:sp>
      <p:pic>
        <p:nvPicPr>
          <p:cNvPr id="507906" name="Picture 2" descr="http://pixel.nymag.com/imgs/daily/vulture/2014/07/10/10-actress-height-array.o.jpg/a_750x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200400"/>
            <a:ext cx="4847616" cy="3393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FDF8681-6D22-8199-B282-F4B00212872B}"/>
              </a:ext>
            </a:extLst>
          </p:cNvPr>
          <p:cNvSpPr txBox="1"/>
          <p:nvPr/>
        </p:nvSpPr>
        <p:spPr>
          <a:xfrm>
            <a:off x="3942707" y="2188395"/>
            <a:ext cx="1872466" cy="461665"/>
          </a:xfrm>
          <a:prstGeom prst="rect">
            <a:avLst/>
          </a:prstGeom>
          <a:noFill/>
        </p:spPr>
        <p:txBody>
          <a:bodyPr wrap="square" rtlCol="0">
            <a:spAutoFit/>
          </a:bodyPr>
          <a:lstStyle/>
          <a:p>
            <a:r>
              <a:rPr lang="en-US" dirty="0">
                <a:solidFill>
                  <a:srgbClr val="FF0000"/>
                </a:solidFill>
              </a:rPr>
              <a:t>Z = 2.56</a:t>
            </a:r>
          </a:p>
        </p:txBody>
      </p:sp>
      <p:sp>
        <p:nvSpPr>
          <p:cNvPr id="5" name="TextBox 4">
            <a:extLst>
              <a:ext uri="{FF2B5EF4-FFF2-40B4-BE49-F238E27FC236}">
                <a16:creationId xmlns:a16="http://schemas.microsoft.com/office/drawing/2014/main" id="{D55FC93F-7E7B-B790-69DB-B26B6F4370EC}"/>
              </a:ext>
            </a:extLst>
          </p:cNvPr>
          <p:cNvSpPr txBox="1"/>
          <p:nvPr/>
        </p:nvSpPr>
        <p:spPr>
          <a:xfrm>
            <a:off x="1321085" y="3768903"/>
            <a:ext cx="1872466" cy="461665"/>
          </a:xfrm>
          <a:prstGeom prst="rect">
            <a:avLst/>
          </a:prstGeom>
          <a:noFill/>
        </p:spPr>
        <p:txBody>
          <a:bodyPr wrap="square" rtlCol="0">
            <a:spAutoFit/>
          </a:bodyPr>
          <a:lstStyle/>
          <a:p>
            <a:r>
              <a:rPr lang="en-US" dirty="0">
                <a:solidFill>
                  <a:srgbClr val="FF0000"/>
                </a:solidFill>
              </a:rPr>
              <a:t>99.48%</a:t>
            </a:r>
          </a:p>
        </p:txBody>
      </p:sp>
    </p:spTree>
    <p:extLst>
      <p:ext uri="{BB962C8B-B14F-4D97-AF65-F5344CB8AC3E}">
        <p14:creationId xmlns:p14="http://schemas.microsoft.com/office/powerpoint/2010/main" val="34621525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
            <a:ext cx="9144000" cy="5868987"/>
          </a:xfrm>
        </p:spPr>
        <p:txBody>
          <a:bodyPr/>
          <a:lstStyle/>
          <a:p>
            <a:pPr marL="0" indent="0">
              <a:buNone/>
            </a:pPr>
            <a:r>
              <a:rPr lang="en-US" sz="3200" dirty="0">
                <a:solidFill>
                  <a:srgbClr val="0000FF"/>
                </a:solidFill>
              </a:rPr>
              <a:t>  7. As mentioned, IQ scores are normally   distributed with μ = 100 and </a:t>
            </a:r>
            <a:r>
              <a:rPr lang="el-GR" sz="3200" dirty="0">
                <a:solidFill>
                  <a:srgbClr val="0000FF"/>
                </a:solidFill>
              </a:rPr>
              <a:t>σ</a:t>
            </a:r>
            <a:r>
              <a:rPr lang="en-US" sz="3200" dirty="0">
                <a:solidFill>
                  <a:srgbClr val="0000FF"/>
                </a:solidFill>
              </a:rPr>
              <a:t> = 16.</a:t>
            </a:r>
          </a:p>
          <a:p>
            <a:pPr marL="0" indent="0">
              <a:buNone/>
            </a:pPr>
            <a:r>
              <a:rPr lang="en-US" sz="2850" dirty="0"/>
              <a:t>*   What percent of people have an IQ of less than 100? </a:t>
            </a:r>
          </a:p>
          <a:p>
            <a:pPr marL="0" indent="0">
              <a:buNone/>
            </a:pPr>
            <a:r>
              <a:rPr lang="en-US" sz="2600" dirty="0"/>
              <a:t>*    What percent of people have an IQ between 84 and 100? </a:t>
            </a:r>
          </a:p>
          <a:p>
            <a:pPr marL="0" indent="0">
              <a:buNone/>
            </a:pPr>
            <a:r>
              <a:rPr lang="en-US" dirty="0"/>
              <a:t>*    What percent of people have an IQ less than 124? </a:t>
            </a:r>
          </a:p>
          <a:p>
            <a:pPr marL="0" indent="0">
              <a:buNone/>
            </a:pPr>
            <a:r>
              <a:rPr lang="en-US" dirty="0"/>
              <a:t>*    What percent of people have an IQ higher than 72?</a:t>
            </a:r>
          </a:p>
          <a:p>
            <a:endParaRPr lang="en-US" dirty="0"/>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27</a:t>
            </a:fld>
            <a:endParaRPr lang="en-CA" altLang="en-US"/>
          </a:p>
        </p:txBody>
      </p:sp>
      <p:pic>
        <p:nvPicPr>
          <p:cNvPr id="505858" name="Picture 2" descr="http://s3-us-west-1.amazonaws.com/www-prod-storage.cloud.caltech.edu/styles/article_photo/s3/CT_Quartz-IQ_SPOTLIGHT.jpg?itok=XiX0VjY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820" y="3352800"/>
            <a:ext cx="3538072" cy="27911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A527AD-A664-4B01-300C-7FD109CCE423}"/>
              </a:ext>
            </a:extLst>
          </p:cNvPr>
          <p:cNvSpPr txBox="1"/>
          <p:nvPr/>
        </p:nvSpPr>
        <p:spPr>
          <a:xfrm>
            <a:off x="521735" y="3667692"/>
            <a:ext cx="3125592" cy="1938992"/>
          </a:xfrm>
          <a:prstGeom prst="rect">
            <a:avLst/>
          </a:prstGeom>
          <a:noFill/>
        </p:spPr>
        <p:txBody>
          <a:bodyPr wrap="square" rtlCol="0">
            <a:spAutoFit/>
          </a:bodyPr>
          <a:lstStyle/>
          <a:p>
            <a:pPr marL="457200" indent="-457200">
              <a:buAutoNum type="alphaLcPeriod"/>
            </a:pPr>
            <a:r>
              <a:rPr lang="en-US" dirty="0">
                <a:solidFill>
                  <a:srgbClr val="FF0000"/>
                </a:solidFill>
              </a:rPr>
              <a:t>50%</a:t>
            </a:r>
          </a:p>
          <a:p>
            <a:pPr marL="457200" indent="-457200">
              <a:buAutoNum type="alphaLcPeriod"/>
            </a:pPr>
            <a:r>
              <a:rPr lang="en-US" dirty="0">
                <a:solidFill>
                  <a:srgbClr val="FF0000"/>
                </a:solidFill>
              </a:rPr>
              <a:t>Approx. 68%</a:t>
            </a:r>
          </a:p>
          <a:p>
            <a:pPr marL="457200" indent="-457200">
              <a:buAutoNum type="alphaLcPeriod"/>
            </a:pPr>
            <a:r>
              <a:rPr lang="en-US" dirty="0">
                <a:solidFill>
                  <a:srgbClr val="FF0000"/>
                </a:solidFill>
              </a:rPr>
              <a:t>93.32%</a:t>
            </a:r>
          </a:p>
          <a:p>
            <a:pPr marL="457200" indent="-457200">
              <a:buAutoNum type="alphaLcPeriod"/>
            </a:pPr>
            <a:r>
              <a:rPr lang="en-US" dirty="0">
                <a:solidFill>
                  <a:srgbClr val="FF0000"/>
                </a:solidFill>
              </a:rPr>
              <a:t>1-.0401 = .9599</a:t>
            </a:r>
          </a:p>
          <a:p>
            <a:r>
              <a:rPr lang="en-US" dirty="0">
                <a:solidFill>
                  <a:srgbClr val="FF0000"/>
                </a:solidFill>
              </a:rPr>
              <a:t>	95.99%</a:t>
            </a:r>
          </a:p>
        </p:txBody>
      </p:sp>
    </p:spTree>
    <p:extLst>
      <p:ext uri="{BB962C8B-B14F-4D97-AF65-F5344CB8AC3E}">
        <p14:creationId xmlns:p14="http://schemas.microsoft.com/office/powerpoint/2010/main" val="14310737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01901D2F-D64C-40D6-8D5F-B5ACBBBAD3AD}" type="slidenum">
              <a:rPr lang="en-US" altLang="en-US"/>
              <a:pPr/>
              <a:t>28</a:t>
            </a:fld>
            <a:endParaRPr lang="en-CA" altLang="en-US"/>
          </a:p>
        </p:txBody>
      </p:sp>
      <p:sp>
        <p:nvSpPr>
          <p:cNvPr id="525314" name="Rectangle 2"/>
          <p:cNvSpPr>
            <a:spLocks noGrp="1" noChangeArrowheads="1"/>
          </p:cNvSpPr>
          <p:nvPr>
            <p:ph type="title"/>
          </p:nvPr>
        </p:nvSpPr>
        <p:spPr>
          <a:xfrm>
            <a:off x="0" y="35719"/>
            <a:ext cx="8305800" cy="5349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5315" name="Rectangle 3"/>
          <p:cNvSpPr>
            <a:spLocks noGrp="1" noChangeArrowheads="1"/>
          </p:cNvSpPr>
          <p:nvPr>
            <p:ph type="body" idx="1"/>
          </p:nvPr>
        </p:nvSpPr>
        <p:spPr>
          <a:xfrm>
            <a:off x="152400" y="685800"/>
            <a:ext cx="8915400" cy="4572000"/>
          </a:xfrm>
        </p:spPr>
        <p:txBody>
          <a:bodyPr/>
          <a:lstStyle/>
          <a:p>
            <a:r>
              <a:rPr lang="en-US" altLang="en-US" dirty="0"/>
              <a:t>Sometimes we start with areas and need to find the corresponding </a:t>
            </a:r>
            <a:r>
              <a:rPr lang="en-US" altLang="en-US" i="1" dirty="0"/>
              <a:t>z</a:t>
            </a:r>
            <a:r>
              <a:rPr lang="en-US" altLang="en-US" dirty="0"/>
              <a:t>-score or even the original data value.</a:t>
            </a:r>
          </a:p>
          <a:p>
            <a:r>
              <a:rPr lang="en-US" altLang="en-US" dirty="0"/>
              <a:t>Example: What </a:t>
            </a:r>
            <a:r>
              <a:rPr lang="en-US" altLang="en-US" i="1" dirty="0"/>
              <a:t>z</a:t>
            </a:r>
            <a:r>
              <a:rPr lang="en-US" altLang="en-US" dirty="0"/>
              <a:t>-score represents the first quartile in a Normal model?</a:t>
            </a:r>
          </a:p>
        </p:txBody>
      </p:sp>
      <p:pic>
        <p:nvPicPr>
          <p:cNvPr id="525317" name="Picture 5" descr="ait06-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9" y="2667000"/>
            <a:ext cx="451488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75214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73A020B0-E42D-460A-ABC7-3723983F64B4}" type="slidenum">
              <a:rPr lang="en-US" altLang="en-US"/>
              <a:pPr/>
              <a:t>29</a:t>
            </a:fld>
            <a:endParaRPr lang="en-CA" altLang="en-US"/>
          </a:p>
        </p:txBody>
      </p:sp>
      <p:sp>
        <p:nvSpPr>
          <p:cNvPr id="526338" name="Rectangle 2"/>
          <p:cNvSpPr>
            <a:spLocks noGrp="1" noChangeArrowheads="1"/>
          </p:cNvSpPr>
          <p:nvPr>
            <p:ph type="title"/>
          </p:nvPr>
        </p:nvSpPr>
        <p:spPr>
          <a:xfrm>
            <a:off x="0" y="8709"/>
            <a:ext cx="91440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6339" name="Rectangle 3"/>
          <p:cNvSpPr>
            <a:spLocks noGrp="1" noChangeArrowheads="1"/>
          </p:cNvSpPr>
          <p:nvPr>
            <p:ph type="body" idx="1"/>
          </p:nvPr>
        </p:nvSpPr>
        <p:spPr>
          <a:xfrm>
            <a:off x="37011" y="762000"/>
            <a:ext cx="8294687" cy="4572000"/>
          </a:xfrm>
        </p:spPr>
        <p:txBody>
          <a:bodyPr/>
          <a:lstStyle/>
          <a:p>
            <a:r>
              <a:rPr lang="en-US" altLang="en-US" dirty="0"/>
              <a:t>Look in Table Z for an area of 0.2500.</a:t>
            </a:r>
          </a:p>
          <a:p>
            <a:r>
              <a:rPr lang="en-US" altLang="en-US" dirty="0"/>
              <a:t>The exact area is not there, but 0.2514 is pretty close.</a:t>
            </a:r>
          </a:p>
          <a:p>
            <a:endParaRPr lang="en-US" altLang="en-US" dirty="0"/>
          </a:p>
          <a:p>
            <a:endParaRPr lang="en-US" altLang="en-US" dirty="0"/>
          </a:p>
          <a:p>
            <a:endParaRPr lang="en-US" altLang="en-US" dirty="0"/>
          </a:p>
          <a:p>
            <a:r>
              <a:rPr lang="en-US" altLang="en-US" dirty="0"/>
              <a:t>This figure is associated with </a:t>
            </a:r>
            <a:r>
              <a:rPr lang="en-US" altLang="en-US" i="1" dirty="0"/>
              <a:t>z</a:t>
            </a:r>
            <a:r>
              <a:rPr lang="en-US" altLang="en-US" dirty="0"/>
              <a:t> = -0.67, so the first quartile is 0.67 standard deviations below the mean.</a:t>
            </a:r>
          </a:p>
        </p:txBody>
      </p:sp>
      <p:pic>
        <p:nvPicPr>
          <p:cNvPr id="526341" name="Picture 5" descr="ait06-0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541" y="1905000"/>
            <a:ext cx="3447564"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619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3"/>
          </p:nvPr>
        </p:nvSpPr>
        <p:spPr/>
        <p:txBody>
          <a:bodyPr/>
          <a:lstStyle/>
          <a:p>
            <a:r>
              <a:rPr lang="en-US" altLang="en-US">
                <a:solidFill>
                  <a:srgbClr val="000000"/>
                </a:solidFill>
              </a:rPr>
              <a:t>Copyright © 2009 Pearson Education, Inc. </a:t>
            </a:r>
          </a:p>
        </p:txBody>
      </p:sp>
      <p:sp>
        <p:nvSpPr>
          <p:cNvPr id="489475" name="Rectangle 3" descr="Pink tissue paper"/>
          <p:cNvSpPr>
            <a:spLocks noGrp="1" noChangeArrowheads="1"/>
          </p:cNvSpPr>
          <p:nvPr>
            <p:ph type="subTitle" idx="1"/>
          </p:nvPr>
        </p:nvSpPr>
        <p:spPr>
          <a:xfrm>
            <a:off x="1736332" y="1142144"/>
            <a:ext cx="5410200" cy="1905000"/>
          </a:xfrm>
        </p:spPr>
        <p:txBody>
          <a:bodyPr/>
          <a:lstStyle/>
          <a:p>
            <a:pPr algn="ctr"/>
            <a:r>
              <a:rPr lang="en-US" altLang="en-US" sz="4800" dirty="0">
                <a:solidFill>
                  <a:srgbClr val="0000FF"/>
                </a:solidFill>
              </a:rPr>
              <a:t>STAT 210 </a:t>
            </a:r>
          </a:p>
          <a:p>
            <a:pPr algn="ctr"/>
            <a:r>
              <a:rPr lang="en-US" altLang="en-US" dirty="0">
                <a:solidFill>
                  <a:srgbClr val="FF0000"/>
                </a:solidFill>
              </a:rPr>
              <a:t>The Standard Deviation as a Ruler and the Normal Model </a:t>
            </a:r>
          </a:p>
        </p:txBody>
      </p:sp>
    </p:spTree>
    <p:extLst>
      <p:ext uri="{BB962C8B-B14F-4D97-AF65-F5344CB8AC3E}">
        <p14:creationId xmlns:p14="http://schemas.microsoft.com/office/powerpoint/2010/main" val="21547986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a:p>
            <a:pPr marL="0" indent="0" eaLnBrk="1" hangingPunct="1">
              <a:buNone/>
            </a:pPr>
            <a:endParaRPr lang="en-US" altLang="en-US" dirty="0"/>
          </a:p>
          <a:p>
            <a:pPr marL="0" indent="0" eaLnBrk="1" hangingPunct="1">
              <a:buNone/>
            </a:pPr>
            <a:r>
              <a:rPr lang="en-US" altLang="en-US" dirty="0"/>
              <a:t>Use </a:t>
            </a:r>
            <a:r>
              <a:rPr lang="en-US" altLang="en-US" u="sng" dirty="0">
                <a:effectLst>
                  <a:outerShdw blurRad="38100" dist="38100" dir="2700000" algn="tl">
                    <a:srgbClr val="000000">
                      <a:alpha val="43137"/>
                    </a:srgbClr>
                  </a:outerShdw>
                </a:effectLst>
              </a:rPr>
              <a:t>MEAN</a:t>
            </a:r>
            <a:r>
              <a:rPr lang="en-US" altLang="en-US" dirty="0"/>
              <a:t> and </a:t>
            </a:r>
            <a:r>
              <a:rPr lang="en-US" altLang="en-US" u="sng" dirty="0">
                <a:effectLst>
                  <a:outerShdw blurRad="38100" dist="38100" dir="2700000" algn="tl">
                    <a:srgbClr val="000000">
                      <a:alpha val="43137"/>
                    </a:srgbClr>
                  </a:outerShdw>
                </a:effectLst>
              </a:rPr>
              <a:t>STANDARD DEVIATION</a:t>
            </a:r>
            <a:r>
              <a:rPr lang="en-US" altLang="en-US" dirty="0"/>
              <a:t> when the distribution is </a:t>
            </a:r>
            <a:r>
              <a:rPr lang="en-US" altLang="en-US" u="sng" dirty="0">
                <a:solidFill>
                  <a:srgbClr val="FF0000"/>
                </a:solidFill>
                <a:effectLst>
                  <a:outerShdw blurRad="38100" dist="38100" dir="2700000" algn="tl">
                    <a:srgbClr val="000000">
                      <a:alpha val="43137"/>
                    </a:srgbClr>
                  </a:outerShdw>
                </a:effectLst>
              </a:rPr>
              <a:t>symmetric</a:t>
            </a:r>
            <a:r>
              <a:rPr lang="en-US" altLang="en-US" dirty="0"/>
              <a:t> and there are </a:t>
            </a:r>
            <a:r>
              <a:rPr lang="en-US" altLang="en-US" u="sng" dirty="0">
                <a:solidFill>
                  <a:srgbClr val="FF0000"/>
                </a:solidFill>
                <a:effectLst>
                  <a:outerShdw blurRad="38100" dist="38100" dir="2700000" algn="tl">
                    <a:srgbClr val="000000">
                      <a:alpha val="43137"/>
                    </a:srgbClr>
                  </a:outerShdw>
                </a:effectLst>
              </a:rPr>
              <a:t>NO Outliers</a:t>
            </a:r>
            <a:r>
              <a:rPr lang="en-US" altLang="en-US" dirty="0"/>
              <a:t>!</a:t>
            </a:r>
          </a:p>
          <a:p>
            <a:pPr eaLnBrk="1" hangingPunct="1"/>
            <a:r>
              <a:rPr lang="en-US" altLang="en-US" dirty="0"/>
              <a:t>Otherwise use Median and IQR.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Effect transition="in" filter="fade">
                                      <p:cBhvr>
                                        <p:cTn id="7" dur="1000"/>
                                        <p:tgtEl>
                                          <p:spTgt spid="72708">
                                            <p:txEl>
                                              <p:pRg st="0" end="0"/>
                                            </p:txEl>
                                          </p:spTgt>
                                        </p:tgtEl>
                                      </p:cBhvr>
                                    </p:animEffect>
                                    <p:anim calcmode="lin" valueType="num">
                                      <p:cBhvr>
                                        <p:cTn id="8" dur="10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708">
                                            <p:txEl>
                                              <p:pRg st="1" end="1"/>
                                            </p:txEl>
                                          </p:spTgt>
                                        </p:tgtEl>
                                        <p:attrNameLst>
                                          <p:attrName>style.visibility</p:attrName>
                                        </p:attrNameLst>
                                      </p:cBhvr>
                                      <p:to>
                                        <p:strVal val="visible"/>
                                      </p:to>
                                    </p:set>
                                    <p:animEffect transition="in" filter="fade">
                                      <p:cBhvr>
                                        <p:cTn id="14" dur="1000"/>
                                        <p:tgtEl>
                                          <p:spTgt spid="72708">
                                            <p:txEl>
                                              <p:pRg st="1" end="1"/>
                                            </p:txEl>
                                          </p:spTgt>
                                        </p:tgtEl>
                                      </p:cBhvr>
                                    </p:animEffect>
                                    <p:anim calcmode="lin" valueType="num">
                                      <p:cBhvr>
                                        <p:cTn id="15" dur="1000" fill="hold"/>
                                        <p:tgtEl>
                                          <p:spTgt spid="7270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708">
                                            <p:txEl>
                                              <p:pRg st="3" end="3"/>
                                            </p:txEl>
                                          </p:spTgt>
                                        </p:tgtEl>
                                        <p:attrNameLst>
                                          <p:attrName>style.visibility</p:attrName>
                                        </p:attrNameLst>
                                      </p:cBhvr>
                                      <p:to>
                                        <p:strVal val="visible"/>
                                      </p:to>
                                    </p:set>
                                    <p:animEffect transition="in" filter="fade">
                                      <p:cBhvr>
                                        <p:cTn id="21" dur="1000"/>
                                        <p:tgtEl>
                                          <p:spTgt spid="72708">
                                            <p:txEl>
                                              <p:pRg st="3" end="3"/>
                                            </p:txEl>
                                          </p:spTgt>
                                        </p:tgtEl>
                                      </p:cBhvr>
                                    </p:animEffect>
                                    <p:anim calcmode="lin" valueType="num">
                                      <p:cBhvr>
                                        <p:cTn id="22" dur="1000" fill="hold"/>
                                        <p:tgtEl>
                                          <p:spTgt spid="7270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27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708">
                                            <p:txEl>
                                              <p:pRg st="4" end="4"/>
                                            </p:txEl>
                                          </p:spTgt>
                                        </p:tgtEl>
                                        <p:attrNameLst>
                                          <p:attrName>style.visibility</p:attrName>
                                        </p:attrNameLst>
                                      </p:cBhvr>
                                      <p:to>
                                        <p:strVal val="visible"/>
                                      </p:to>
                                    </p:set>
                                    <p:animEffect transition="in" filter="fade">
                                      <p:cBhvr>
                                        <p:cTn id="28" dur="1000"/>
                                        <p:tgtEl>
                                          <p:spTgt spid="72708">
                                            <p:txEl>
                                              <p:pRg st="4" end="4"/>
                                            </p:txEl>
                                          </p:spTgt>
                                        </p:tgtEl>
                                      </p:cBhvr>
                                    </p:animEffect>
                                    <p:anim calcmode="lin" valueType="num">
                                      <p:cBhvr>
                                        <p:cTn id="29" dur="1000" fill="hold"/>
                                        <p:tgtEl>
                                          <p:spTgt spid="7270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27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842F10F2-9842-4CC3-BB5E-FD4041C0F950}" type="slidenum">
              <a:rPr lang="en-US" altLang="en-US"/>
              <a:pPr/>
              <a:t>5</a:t>
            </a:fld>
            <a:endParaRPr lang="en-CA" altLang="en-US"/>
          </a:p>
        </p:txBody>
      </p:sp>
      <p:sp>
        <p:nvSpPr>
          <p:cNvPr id="493570" name="Rectangle 2"/>
          <p:cNvSpPr>
            <a:spLocks noGrp="1" noChangeArrowheads="1"/>
          </p:cNvSpPr>
          <p:nvPr>
            <p:ph type="title"/>
          </p:nvPr>
        </p:nvSpPr>
        <p:spPr>
          <a:xfrm>
            <a:off x="152400" y="76201"/>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493571" name="Rectangle 3"/>
          <p:cNvSpPr>
            <a:spLocks noGrp="1" noChangeArrowheads="1"/>
          </p:cNvSpPr>
          <p:nvPr>
            <p:ph type="body" idx="1"/>
          </p:nvPr>
        </p:nvSpPr>
        <p:spPr>
          <a:xfrm>
            <a:off x="304800" y="941387"/>
            <a:ext cx="8294687" cy="4572000"/>
          </a:xfrm>
          <a:ln/>
        </p:spPr>
        <p:txBody>
          <a:bodyPr/>
          <a:lstStyle/>
          <a:p>
            <a:pPr>
              <a:lnSpc>
                <a:spcPct val="90000"/>
              </a:lnSpc>
            </a:pPr>
            <a:r>
              <a:rPr lang="en-US" altLang="en-US" dirty="0"/>
              <a:t>We compare individual data values to their mean, relative to their standard deviation using the following formula:</a:t>
            </a:r>
          </a:p>
          <a:p>
            <a:pPr>
              <a:lnSpc>
                <a:spcPct val="90000"/>
              </a:lnSpc>
              <a:buFont typeface="Wingdings" panose="05000000000000000000" pitchFamily="2" charset="2"/>
              <a:buNone/>
            </a:pPr>
            <a:endParaRPr lang="en-US" altLang="en-US" dirty="0"/>
          </a:p>
          <a:p>
            <a:pPr marL="0" indent="0">
              <a:lnSpc>
                <a:spcPct val="90000"/>
              </a:lnSpc>
              <a:buNone/>
            </a:pPr>
            <a:endParaRPr lang="en-US" altLang="en-US" dirty="0"/>
          </a:p>
          <a:p>
            <a:pPr marL="0" indent="0">
              <a:lnSpc>
                <a:spcPct val="90000"/>
              </a:lnSpc>
              <a:buNone/>
            </a:pPr>
            <a:endParaRPr lang="en-US" altLang="en-US" b="1" dirty="0"/>
          </a:p>
          <a:p>
            <a:pPr>
              <a:lnSpc>
                <a:spcPct val="90000"/>
              </a:lnSpc>
            </a:pPr>
            <a:r>
              <a:rPr lang="en-US" altLang="en-US" dirty="0"/>
              <a:t>We call the resulting values </a:t>
            </a:r>
            <a:r>
              <a:rPr lang="en-US" altLang="en-US" dirty="0">
                <a:solidFill>
                  <a:srgbClr val="FF0000"/>
                </a:solidFill>
              </a:rPr>
              <a:t>standardized values</a:t>
            </a:r>
            <a:r>
              <a:rPr lang="en-US" altLang="en-US" dirty="0"/>
              <a:t>, denoted as </a:t>
            </a:r>
            <a:r>
              <a:rPr lang="en-US" altLang="en-US" i="1" dirty="0"/>
              <a:t>z</a:t>
            </a:r>
            <a:r>
              <a:rPr lang="en-US" altLang="en-US" dirty="0"/>
              <a:t>. They can also be called </a:t>
            </a:r>
            <a:r>
              <a:rPr lang="en-US" altLang="en-US" i="1" dirty="0">
                <a:solidFill>
                  <a:srgbClr val="FF0000"/>
                </a:solidFill>
              </a:rPr>
              <a:t>z</a:t>
            </a:r>
            <a:r>
              <a:rPr lang="en-US" altLang="en-US" dirty="0">
                <a:solidFill>
                  <a:srgbClr val="FF0000"/>
                </a:solidFill>
              </a:rPr>
              <a:t>-scores</a:t>
            </a:r>
            <a:r>
              <a:rPr lang="en-US" altLang="en-US" dirty="0"/>
              <a: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90FEC95-8425-4A77-976F-0A065E20F39F}"/>
                  </a:ext>
                </a:extLst>
              </p:cNvPr>
              <p:cNvSpPr txBox="1"/>
              <p:nvPr/>
            </p:nvSpPr>
            <p:spPr>
              <a:xfrm>
                <a:off x="1412241" y="2278345"/>
                <a:ext cx="5637848" cy="10545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𝑍</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f>
                        <m:fPr>
                          <m:ctrlP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ctrlPr>
                        </m:fPr>
                        <m:num>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𝑥</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𝑚𝑒𝑎𝑛</m:t>
                          </m:r>
                        </m:num>
                        <m:den>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𝑠𝑡𝑎𝑛𝑑𝑎𝑟𝑑</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𝑑𝑒𝑣𝑖𝑎𝑡𝑖𝑜𝑛</m:t>
                          </m:r>
                        </m:den>
                      </m:f>
                    </m:oMath>
                  </m:oMathPara>
                </a14:m>
                <a:endParaRPr lang="en-US" sz="4000" dirty="0">
                  <a:solidFill>
                    <a:srgbClr val="7030A0"/>
                  </a:solidFill>
                  <a:effectLst>
                    <a:outerShdw blurRad="38100" dist="38100" dir="2700000" algn="tl">
                      <a:srgbClr val="000000">
                        <a:alpha val="43137"/>
                      </a:srgbClr>
                    </a:outerShdw>
                  </a:effectLst>
                </a:endParaRPr>
              </a:p>
            </p:txBody>
          </p:sp>
        </mc:Choice>
        <mc:Fallback xmlns="">
          <p:sp>
            <p:nvSpPr>
              <p:cNvPr id="3" name="TextBox 2">
                <a:extLst>
                  <a:ext uri="{FF2B5EF4-FFF2-40B4-BE49-F238E27FC236}">
                    <a16:creationId xmlns:a16="http://schemas.microsoft.com/office/drawing/2014/main" id="{390FEC95-8425-4A77-976F-0A065E20F39F}"/>
                  </a:ext>
                </a:extLst>
              </p:cNvPr>
              <p:cNvSpPr txBox="1">
                <a:spLocks noRot="1" noChangeAspect="1" noMove="1" noResize="1" noEditPoints="1" noAdjustHandles="1" noChangeArrowheads="1" noChangeShapeType="1" noTextEdit="1"/>
              </p:cNvSpPr>
              <p:nvPr/>
            </p:nvSpPr>
            <p:spPr>
              <a:xfrm>
                <a:off x="1412241" y="2278345"/>
                <a:ext cx="5637848" cy="1054584"/>
              </a:xfrm>
              <a:prstGeom prst="rect">
                <a:avLst/>
              </a:prstGeom>
              <a:blipFill>
                <a:blip r:embed="rId3"/>
                <a:stretch>
                  <a:fillRect r="-324" b="-6358"/>
                </a:stretch>
              </a:blipFill>
            </p:spPr>
            <p:txBody>
              <a:bodyPr/>
              <a:lstStyle/>
              <a:p>
                <a:r>
                  <a:rPr lang="en-US">
                    <a:noFill/>
                  </a:rPr>
                  <a:t> </a:t>
                </a:r>
              </a:p>
            </p:txBody>
          </p:sp>
        </mc:Fallback>
      </mc:AlternateContent>
    </p:spTree>
    <p:extLst>
      <p:ext uri="{BB962C8B-B14F-4D97-AF65-F5344CB8AC3E}">
        <p14:creationId xmlns:p14="http://schemas.microsoft.com/office/powerpoint/2010/main" val="40435152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D8FD900D-3FE5-40DB-978B-9AEBD2D6AFE5}" type="slidenum">
              <a:rPr lang="en-US" altLang="en-US"/>
              <a:pPr/>
              <a:t>6</a:t>
            </a:fld>
            <a:endParaRPr lang="en-CA" altLang="en-US"/>
          </a:p>
        </p:txBody>
      </p:sp>
      <p:sp>
        <p:nvSpPr>
          <p:cNvPr id="494594" name="Rectangle 2"/>
          <p:cNvSpPr>
            <a:spLocks noGrp="1" noChangeArrowheads="1"/>
          </p:cNvSpPr>
          <p:nvPr>
            <p:ph type="title"/>
          </p:nvPr>
        </p:nvSpPr>
        <p:spPr>
          <a:xfrm>
            <a:off x="76200" y="152400"/>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 (cont.)</a:t>
            </a:r>
          </a:p>
        </p:txBody>
      </p:sp>
      <p:sp>
        <p:nvSpPr>
          <p:cNvPr id="494595" name="Rectangle 3"/>
          <p:cNvSpPr>
            <a:spLocks noGrp="1" noChangeArrowheads="1"/>
          </p:cNvSpPr>
          <p:nvPr>
            <p:ph type="body" idx="1"/>
          </p:nvPr>
        </p:nvSpPr>
        <p:spPr>
          <a:xfrm>
            <a:off x="284480" y="990600"/>
            <a:ext cx="8391207" cy="4572000"/>
          </a:xfrm>
          <a:ln/>
        </p:spPr>
        <p:txBody>
          <a:bodyPr/>
          <a:lstStyle/>
          <a:p>
            <a:r>
              <a:rPr lang="en-US" altLang="en-US" dirty="0"/>
              <a:t>Standardized values have no units.</a:t>
            </a:r>
          </a:p>
          <a:p>
            <a:r>
              <a:rPr lang="en-US" altLang="en-US" i="1" dirty="0"/>
              <a:t>z</a:t>
            </a:r>
            <a:r>
              <a:rPr lang="en-US" altLang="en-US" dirty="0"/>
              <a:t>-scores measure how many standard deviations away from the mean a specific data value falls.</a:t>
            </a:r>
            <a:endParaRPr lang="en-US" altLang="en-US" i="1" dirty="0"/>
          </a:p>
          <a:p>
            <a:r>
              <a:rPr lang="en-US" altLang="en-US" dirty="0"/>
              <a:t>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p:txBody>
      </p:sp>
      <p:pic>
        <p:nvPicPr>
          <p:cNvPr id="3" name="Picture 2">
            <a:extLst>
              <a:ext uri="{FF2B5EF4-FFF2-40B4-BE49-F238E27FC236}">
                <a16:creationId xmlns:a16="http://schemas.microsoft.com/office/drawing/2014/main" id="{2B278682-2096-4DD1-8E1C-888D44A477A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17520" y="4073785"/>
            <a:ext cx="2708974" cy="2327015"/>
          </a:xfrm>
          <a:prstGeom prst="rect">
            <a:avLst/>
          </a:prstGeom>
        </p:spPr>
      </p:pic>
    </p:spTree>
    <p:extLst>
      <p:ext uri="{BB962C8B-B14F-4D97-AF65-F5344CB8AC3E}">
        <p14:creationId xmlns:p14="http://schemas.microsoft.com/office/powerpoint/2010/main" val="232654733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dirty="0"/>
              <a:t>Slide 1- </a:t>
            </a:r>
            <a:fld id="{AC8B042B-5D2C-4483-BA15-31A2B5CC0E13}" type="slidenum">
              <a:rPr lang="en-US" altLang="en-US"/>
              <a:pPr/>
              <a:t>7</a:t>
            </a:fld>
            <a:endParaRPr lang="en-CA" altLang="en-US" dirty="0"/>
          </a:p>
        </p:txBody>
      </p:sp>
      <p:sp>
        <p:nvSpPr>
          <p:cNvPr id="495618"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Benefits of Standardizing</a:t>
            </a:r>
          </a:p>
        </p:txBody>
      </p:sp>
      <p:sp>
        <p:nvSpPr>
          <p:cNvPr id="495619" name="Rectangle 3"/>
          <p:cNvSpPr>
            <a:spLocks noGrp="1" noChangeArrowheads="1"/>
          </p:cNvSpPr>
          <p:nvPr>
            <p:ph type="body" idx="1"/>
          </p:nvPr>
        </p:nvSpPr>
        <p:spPr>
          <a:xfrm>
            <a:off x="0" y="611187"/>
            <a:ext cx="9144000" cy="2965133"/>
          </a:xfrm>
          <a:ln/>
        </p:spPr>
        <p:txBody>
          <a:bodyPr/>
          <a:lstStyle/>
          <a:p>
            <a:r>
              <a:rPr lang="en-US" altLang="en-US" dirty="0"/>
              <a:t>Standardized values have been converted from their original units to the standard statistical unit of </a:t>
            </a:r>
            <a:r>
              <a:rPr lang="en-US" altLang="en-US" i="1" dirty="0"/>
              <a:t>standard deviations from the mean</a:t>
            </a:r>
            <a:r>
              <a:rPr lang="en-US" altLang="en-US" dirty="0"/>
              <a:t>. </a:t>
            </a:r>
          </a:p>
          <a:p>
            <a:r>
              <a:rPr lang="en-US" altLang="en-US" dirty="0"/>
              <a:t>Thus, we can compare values that are measured on different scales, with different units, or from different populations.</a:t>
            </a:r>
          </a:p>
        </p:txBody>
      </p:sp>
      <p:pic>
        <p:nvPicPr>
          <p:cNvPr id="2" name="Picture 1">
            <a:extLst>
              <a:ext uri="{FF2B5EF4-FFF2-40B4-BE49-F238E27FC236}">
                <a16:creationId xmlns:a16="http://schemas.microsoft.com/office/drawing/2014/main" id="{AA2DDDEA-365C-4019-9292-DDC7368E6DC5}"/>
              </a:ext>
            </a:extLst>
          </p:cNvPr>
          <p:cNvPicPr>
            <a:picLocks noChangeAspect="1"/>
          </p:cNvPicPr>
          <p:nvPr/>
        </p:nvPicPr>
        <p:blipFill>
          <a:blip r:embed="rId3"/>
          <a:stretch>
            <a:fillRect/>
          </a:stretch>
        </p:blipFill>
        <p:spPr>
          <a:xfrm>
            <a:off x="420560" y="3357881"/>
            <a:ext cx="8256080" cy="2794678"/>
          </a:xfrm>
          <a:prstGeom prst="rect">
            <a:avLst/>
          </a:prstGeom>
        </p:spPr>
      </p:pic>
    </p:spTree>
    <p:extLst>
      <p:ext uri="{BB962C8B-B14F-4D97-AF65-F5344CB8AC3E}">
        <p14:creationId xmlns:p14="http://schemas.microsoft.com/office/powerpoint/2010/main" val="19338969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7067B14-A43C-4ED4-B090-49CF5E41A1FE}" type="slidenum">
              <a:rPr lang="en-US" altLang="en-US"/>
              <a:pPr/>
              <a:t>8</a:t>
            </a:fld>
            <a:endParaRPr lang="en-CA" altLang="en-US"/>
          </a:p>
        </p:txBody>
      </p:sp>
      <p:sp>
        <p:nvSpPr>
          <p:cNvPr id="496642" name="Rectangle 2"/>
          <p:cNvSpPr>
            <a:spLocks noGrp="1" noChangeArrowheads="1"/>
          </p:cNvSpPr>
          <p:nvPr>
            <p:ph type="title"/>
          </p:nvPr>
        </p:nvSpPr>
        <p:spPr>
          <a:xfrm>
            <a:off x="304800" y="2286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Shifting Data</a:t>
            </a:r>
          </a:p>
        </p:txBody>
      </p:sp>
      <p:sp>
        <p:nvSpPr>
          <p:cNvPr id="496643" name="Rectangle 3"/>
          <p:cNvSpPr>
            <a:spLocks noGrp="1" noChangeArrowheads="1"/>
          </p:cNvSpPr>
          <p:nvPr>
            <p:ph type="body" idx="1"/>
          </p:nvPr>
        </p:nvSpPr>
        <p:spPr>
          <a:xfrm>
            <a:off x="0" y="914400"/>
            <a:ext cx="8955088" cy="4572000"/>
          </a:xfrm>
          <a:ln/>
        </p:spPr>
        <p:txBody>
          <a:bodyPr/>
          <a:lstStyle/>
          <a:p>
            <a:pPr lvl="1">
              <a:lnSpc>
                <a:spcPct val="90000"/>
              </a:lnSpc>
            </a:pPr>
            <a:r>
              <a:rPr lang="en-US" altLang="en-US" b="1" u="sng" dirty="0">
                <a:solidFill>
                  <a:srgbClr val="FF0000"/>
                </a:solidFill>
                <a:effectLst>
                  <a:outerShdw blurRad="38100" dist="38100" dir="2700000" algn="tl">
                    <a:srgbClr val="000000">
                      <a:alpha val="43137"/>
                    </a:srgbClr>
                  </a:outerShdw>
                </a:effectLst>
              </a:rPr>
              <a:t>Adding</a:t>
            </a:r>
            <a:r>
              <a:rPr lang="en-US" altLang="en-US" dirty="0"/>
              <a:t> or subtracting a </a:t>
            </a:r>
            <a:r>
              <a:rPr lang="en-US" altLang="en-US" i="1" dirty="0"/>
              <a:t>constant</a:t>
            </a:r>
            <a:r>
              <a:rPr lang="en-US" altLang="en-US" dirty="0"/>
              <a:t> to every data value </a:t>
            </a:r>
            <a:r>
              <a:rPr lang="en-US" altLang="en-US" b="1" u="sng" dirty="0">
                <a:solidFill>
                  <a:srgbClr val="FF0000"/>
                </a:solidFill>
                <a:effectLst>
                  <a:outerShdw blurRad="38100" dist="38100" dir="2700000" algn="tl">
                    <a:srgbClr val="000000">
                      <a:alpha val="43137"/>
                    </a:srgbClr>
                  </a:outerShdw>
                </a:effectLst>
              </a:rPr>
              <a:t>adds</a:t>
            </a:r>
            <a:r>
              <a:rPr lang="en-US" altLang="en-US" dirty="0"/>
              <a:t> or subtracts the same constant to </a:t>
            </a:r>
            <a:r>
              <a:rPr lang="en-US" altLang="en-US" b="1" u="sng" dirty="0">
                <a:solidFill>
                  <a:srgbClr val="FF0000"/>
                </a:solidFill>
                <a:effectLst>
                  <a:outerShdw blurRad="38100" dist="38100" dir="2700000" algn="tl">
                    <a:srgbClr val="000000">
                      <a:alpha val="43137"/>
                    </a:srgbClr>
                  </a:outerShdw>
                </a:effectLst>
              </a:rPr>
              <a:t>measures of position</a:t>
            </a:r>
            <a:r>
              <a:rPr lang="en-US" altLang="en-US" dirty="0"/>
              <a:t>: center, percentiles, max/min.</a:t>
            </a:r>
          </a:p>
          <a:p>
            <a:pPr marL="457200" lvl="1" indent="0">
              <a:lnSpc>
                <a:spcPct val="90000"/>
              </a:lnSpc>
              <a:buNone/>
            </a:pPr>
            <a:endParaRPr lang="en-US" altLang="en-US" dirty="0"/>
          </a:p>
          <a:p>
            <a:pPr lvl="1">
              <a:lnSpc>
                <a:spcPct val="90000"/>
              </a:lnSpc>
            </a:pPr>
            <a:r>
              <a:rPr lang="en-US" altLang="en-US" dirty="0"/>
              <a:t>Its </a:t>
            </a:r>
            <a:r>
              <a:rPr lang="en-US" altLang="en-US" b="1" u="sng" dirty="0">
                <a:solidFill>
                  <a:srgbClr val="FF0000"/>
                </a:solidFill>
                <a:effectLst>
                  <a:outerShdw blurRad="38100" dist="38100" dir="2700000" algn="tl">
                    <a:srgbClr val="000000">
                      <a:alpha val="43137"/>
                    </a:srgbClr>
                  </a:outerShdw>
                </a:effectLst>
              </a:rPr>
              <a:t>shape and spread</a:t>
            </a:r>
            <a:r>
              <a:rPr lang="en-US" altLang="en-US" dirty="0">
                <a:solidFill>
                  <a:srgbClr val="FF0000"/>
                </a:solidFill>
                <a:effectLst>
                  <a:outerShdw blurRad="38100" dist="38100" dir="2700000" algn="tl">
                    <a:srgbClr val="000000">
                      <a:alpha val="43137"/>
                    </a:srgbClr>
                  </a:outerShdw>
                </a:effectLst>
              </a:rPr>
              <a:t> </a:t>
            </a:r>
            <a:r>
              <a:rPr lang="en-US" altLang="en-US" dirty="0"/>
              <a:t>- range, IQR, standard deviation - </a:t>
            </a:r>
            <a:r>
              <a:rPr lang="en-US" altLang="en-US" b="1" u="sng" dirty="0">
                <a:solidFill>
                  <a:srgbClr val="FF0000"/>
                </a:solidFill>
                <a:effectLst>
                  <a:outerShdw blurRad="38100" dist="38100" dir="2700000" algn="tl">
                    <a:srgbClr val="000000">
                      <a:alpha val="43137"/>
                    </a:srgbClr>
                  </a:outerShdw>
                </a:effectLst>
              </a:rPr>
              <a:t>remain unchanged</a:t>
            </a:r>
            <a:r>
              <a:rPr lang="en-US" altLang="en-US" dirty="0"/>
              <a:t>.</a:t>
            </a:r>
          </a:p>
        </p:txBody>
      </p:sp>
    </p:spTree>
    <p:extLst>
      <p:ext uri="{BB962C8B-B14F-4D97-AF65-F5344CB8AC3E}">
        <p14:creationId xmlns:p14="http://schemas.microsoft.com/office/powerpoint/2010/main" val="18775052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F1BE281-D2DA-4E57-8DC2-CBB8ED138FD6}" type="slidenum">
              <a:rPr lang="en-US" altLang="en-US"/>
              <a:pPr/>
              <a:t>9</a:t>
            </a:fld>
            <a:endParaRPr lang="en-CA" altLang="en-US"/>
          </a:p>
        </p:txBody>
      </p:sp>
      <p:sp>
        <p:nvSpPr>
          <p:cNvPr id="498690" name="Rectangle 2"/>
          <p:cNvSpPr>
            <a:spLocks noGrp="1" noChangeArrowheads="1"/>
          </p:cNvSpPr>
          <p:nvPr>
            <p:ph type="title"/>
          </p:nvPr>
        </p:nvSpPr>
        <p:spPr>
          <a:xfrm>
            <a:off x="1524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Rescaling Data</a:t>
            </a:r>
          </a:p>
        </p:txBody>
      </p:sp>
      <p:sp>
        <p:nvSpPr>
          <p:cNvPr id="498691" name="Rectangle 3"/>
          <p:cNvSpPr>
            <a:spLocks noGrp="1" noChangeArrowheads="1"/>
          </p:cNvSpPr>
          <p:nvPr>
            <p:ph type="body" idx="1"/>
          </p:nvPr>
        </p:nvSpPr>
        <p:spPr>
          <a:xfrm>
            <a:off x="152400" y="914400"/>
            <a:ext cx="8294687" cy="4572000"/>
          </a:xfrm>
          <a:ln/>
        </p:spPr>
        <p:txBody>
          <a:bodyPr/>
          <a:lstStyle/>
          <a:p>
            <a:pPr marL="457200" lvl="1" indent="0">
              <a:buNone/>
            </a:pPr>
            <a:r>
              <a:rPr lang="en-US" altLang="en-US" dirty="0"/>
              <a:t>* When we </a:t>
            </a:r>
            <a:r>
              <a:rPr lang="en-US" altLang="en-US" b="1" u="sng" dirty="0">
                <a:solidFill>
                  <a:srgbClr val="FF0000"/>
                </a:solidFill>
                <a:effectLst>
                  <a:outerShdw blurRad="38100" dist="38100" dir="2700000" algn="tl">
                    <a:srgbClr val="000000">
                      <a:alpha val="43137"/>
                    </a:srgbClr>
                  </a:outerShdw>
                </a:effectLst>
              </a:rPr>
              <a:t>multiply</a:t>
            </a:r>
            <a:r>
              <a:rPr lang="en-US" altLang="en-US" dirty="0"/>
              <a:t> (or divide) all the data values by any constant, </a:t>
            </a:r>
            <a:r>
              <a:rPr lang="en-US" altLang="en-US" b="1" u="sng" dirty="0">
                <a:solidFill>
                  <a:srgbClr val="FF0000"/>
                </a:solidFill>
                <a:effectLst>
                  <a:outerShdw blurRad="38100" dist="38100" dir="2700000" algn="tl">
                    <a:srgbClr val="000000">
                      <a:alpha val="43137"/>
                    </a:srgbClr>
                  </a:outerShdw>
                </a:effectLst>
              </a:rPr>
              <a:t>ALL measures</a:t>
            </a:r>
            <a:r>
              <a:rPr lang="en-US" altLang="en-US" b="1" dirty="0">
                <a:effectLst>
                  <a:outerShdw blurRad="38100" dist="38100" dir="2700000" algn="tl">
                    <a:srgbClr val="000000">
                      <a:alpha val="43137"/>
                    </a:srgbClr>
                  </a:outerShdw>
                </a:effectLst>
              </a:rPr>
              <a:t> </a:t>
            </a:r>
            <a:r>
              <a:rPr lang="en-US" altLang="en-US" dirty="0"/>
              <a:t>of position (such as the mean, median, and percentiles) and measures of spread (such as the range, the IQR, and the standard deviation) </a:t>
            </a:r>
            <a:r>
              <a:rPr lang="en-US" altLang="en-US" b="1" u="sng" dirty="0">
                <a:solidFill>
                  <a:srgbClr val="FF0000"/>
                </a:solidFill>
                <a:effectLst>
                  <a:outerShdw blurRad="38100" dist="38100" dir="2700000" algn="tl">
                    <a:srgbClr val="000000">
                      <a:alpha val="43137"/>
                    </a:srgbClr>
                  </a:outerShdw>
                </a:effectLst>
              </a:rPr>
              <a:t>are multiplied</a:t>
            </a:r>
            <a:r>
              <a:rPr lang="en-US" altLang="en-US" b="1" dirty="0">
                <a:effectLst>
                  <a:outerShdw blurRad="38100" dist="38100" dir="2700000" algn="tl">
                    <a:srgbClr val="000000">
                      <a:alpha val="43137"/>
                    </a:srgbClr>
                  </a:outerShdw>
                </a:effectLst>
              </a:rPr>
              <a:t> </a:t>
            </a:r>
            <a:r>
              <a:rPr lang="en-US" altLang="en-US" dirty="0"/>
              <a:t>(or divided) by that same constant.</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51619242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1959</TotalTime>
  <Words>1859</Words>
  <Application>Microsoft Office PowerPoint</Application>
  <PresentationFormat>Letter Paper (8.5x11 in)</PresentationFormat>
  <Paragraphs>219</Paragraphs>
  <Slides>29</Slides>
  <Notes>19</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40" baseType="lpstr">
      <vt:lpstr>Arial</vt:lpstr>
      <vt:lpstr>Calibri</vt:lpstr>
      <vt:lpstr>Cambria Math</vt:lpstr>
      <vt:lpstr>Comic Sans MS</vt:lpstr>
      <vt:lpstr>Tahoma</vt:lpstr>
      <vt:lpstr>Wingdings</vt:lpstr>
      <vt:lpstr>Blends</vt:lpstr>
      <vt:lpstr>1_Blends</vt:lpstr>
      <vt:lpstr>Default Design</vt:lpstr>
      <vt:lpstr>1_Default Design</vt:lpstr>
      <vt:lpstr>Equation</vt:lpstr>
      <vt:lpstr>Key Points Review (Day 5)</vt:lpstr>
      <vt:lpstr>Symbols for Statistics</vt:lpstr>
      <vt:lpstr>PowerPoint Presentation</vt:lpstr>
      <vt:lpstr>Summary:  Shape, Center, and Spread</vt:lpstr>
      <vt:lpstr>Standardizing with z-scores</vt:lpstr>
      <vt:lpstr>Standardizing with z-scores (cont.)</vt:lpstr>
      <vt:lpstr>Benefits of Standardizing</vt:lpstr>
      <vt:lpstr>Shifting Data</vt:lpstr>
      <vt:lpstr>Rescaling Data</vt:lpstr>
      <vt:lpstr>Back to z-scores</vt:lpstr>
      <vt:lpstr>When Is a z-score BIG?</vt:lpstr>
      <vt:lpstr>When Is a z-score Big? (cont.)</vt:lpstr>
      <vt:lpstr>When Is a z-score Big? (cont.)</vt:lpstr>
      <vt:lpstr>PowerPoint Presentation</vt:lpstr>
      <vt:lpstr>PowerPoint Presentation</vt:lpstr>
      <vt:lpstr>PowerPoint Presentation</vt:lpstr>
      <vt:lpstr>PowerPoint Presentation</vt:lpstr>
      <vt:lpstr>When Is a z-score Big? (cont.)</vt:lpstr>
      <vt:lpstr>Interpreting Center &amp; Variability</vt:lpstr>
      <vt:lpstr>The 68-95-99.7 Rule (Empirical Rule)</vt:lpstr>
      <vt:lpstr>The 68-95-99.7 Rule (cont.)</vt:lpstr>
      <vt:lpstr>The 68-95-99.7 Rule (cont.)</vt:lpstr>
      <vt:lpstr>PowerPoint Presentation</vt:lpstr>
      <vt:lpstr>Finding Normal Percentiles by Hand</vt:lpstr>
      <vt:lpstr>Finding Normal Percentiles by Hand (cont.)</vt:lpstr>
      <vt:lpstr>PowerPoint Presentation</vt:lpstr>
      <vt:lpstr>PowerPoint Presentation</vt:lpstr>
      <vt:lpstr>From Percentiles to Scores: z in Reverse</vt:lpstr>
      <vt:lpstr>From Percentiles to Scores: z in Reverse</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109</cp:revision>
  <cp:lastPrinted>2001-11-04T00:51:13Z</cp:lastPrinted>
  <dcterms:created xsi:type="dcterms:W3CDTF">2005-02-25T19:46:41Z</dcterms:created>
  <dcterms:modified xsi:type="dcterms:W3CDTF">2023-02-01T19:20:44Z</dcterms:modified>
</cp:coreProperties>
</file>