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14"/>
  </p:notesMasterIdLst>
  <p:handoutMasterIdLst>
    <p:handoutMasterId r:id="rId15"/>
  </p:handoutMasterIdLst>
  <p:sldIdLst>
    <p:sldId id="312" r:id="rId3"/>
    <p:sldId id="315" r:id="rId4"/>
    <p:sldId id="316" r:id="rId5"/>
    <p:sldId id="322" r:id="rId6"/>
    <p:sldId id="321" r:id="rId7"/>
    <p:sldId id="294" r:id="rId8"/>
    <p:sldId id="299" r:id="rId9"/>
    <p:sldId id="300" r:id="rId10"/>
    <p:sldId id="320" r:id="rId11"/>
    <p:sldId id="318" r:id="rId12"/>
    <p:sldId id="319" r:id="rId1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9E182-BB4C-42EE-80A6-CFBDDD26B9FA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2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9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F4118-4451-4384-866F-404FC04D45B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3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1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0AEC9-C278-43EC-8D5A-FF99DE5A0D2A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7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/>
              <a:t>Click to edit </a:t>
            </a:r>
            <a:br>
              <a:rPr lang="en-US" altLang="en-US" noProof="0"/>
            </a:br>
            <a:r>
              <a:rPr lang="en-US" altLang="en-US" noProof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1542408" y="1498314"/>
            <a:ext cx="5486400" cy="998306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STAT 210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2631896"/>
            <a:ext cx="5410200" cy="1905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10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2821" y="2443034"/>
            <a:ext cx="8929396" cy="17906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237" y="3654614"/>
            <a:ext cx="3383718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01" y="3002684"/>
            <a:ext cx="3965385" cy="2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11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9698" y="1685854"/>
            <a:ext cx="8334506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95" y="2157141"/>
            <a:ext cx="4708087" cy="3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381EB46F-B2EA-49A4-8EF4-5B4611F2DCB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2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9" y="-19027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1" y="932543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FF0000"/>
                </a:solidFill>
              </a:rPr>
              <a:t>probability model</a:t>
            </a:r>
            <a:r>
              <a:rPr lang="en-US" altLang="en-US"/>
              <a:t> for a random variable 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collection of all possible values of a random variable,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probabilities that the values occur.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Of particular interest is the value we expect a random variable to take on, notated </a:t>
            </a:r>
            <a:r>
              <a:rPr lang="el-GR" altLang="en-US" i="1">
                <a:latin typeface="Times New Roman" pitchFamily="1" charset="0"/>
                <a:cs typeface="Arial" charset="0"/>
              </a:rPr>
              <a:t>μ</a:t>
            </a:r>
            <a:r>
              <a:rPr lang="en-US" altLang="en-US">
                <a:cs typeface="Arial" charset="0"/>
              </a:rPr>
              <a:t> (for population mean) or </a:t>
            </a:r>
            <a:r>
              <a:rPr lang="en-US" altLang="en-US" i="1">
                <a:latin typeface="Times New Roman" pitchFamily="1" charset="0"/>
                <a:cs typeface="Arial" charset="0"/>
              </a:rPr>
              <a:t>E</a:t>
            </a:r>
            <a:r>
              <a:rPr lang="en-US" altLang="en-US">
                <a:latin typeface="Times New Roman" pitchFamily="1" charset="0"/>
                <a:cs typeface="Arial" charset="0"/>
              </a:rPr>
              <a:t>(</a:t>
            </a:r>
            <a:r>
              <a:rPr lang="en-US" altLang="en-US" i="1">
                <a:latin typeface="Times New Roman" pitchFamily="1" charset="0"/>
                <a:cs typeface="Arial" charset="0"/>
              </a:rPr>
              <a:t>X</a:t>
            </a:r>
            <a:r>
              <a:rPr lang="en-US" altLang="en-US">
                <a:latin typeface="Times New Roman" pitchFamily="1" charset="0"/>
                <a:cs typeface="Arial" charset="0"/>
              </a:rPr>
              <a:t>)</a:t>
            </a:r>
            <a:r>
              <a:rPr lang="en-US" altLang="en-US" i="1">
                <a:cs typeface="Arial" charset="0"/>
              </a:rPr>
              <a:t> </a:t>
            </a:r>
            <a:r>
              <a:rPr lang="en-US" altLang="en-US">
                <a:cs typeface="Arial" charset="0"/>
              </a:rPr>
              <a:t>for expected value.</a:t>
            </a:r>
            <a:endParaRPr lang="el-GR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659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8CE36644-C092-4A51-8660-F797AFE5392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3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46729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61571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expected value</a:t>
            </a:r>
            <a:r>
              <a:rPr lang="en-US" altLang="en-US" dirty="0"/>
              <a:t> of a (discrete) random variable can be found by summing the products of each possible value and the probability that it occurs:                                 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7309048"/>
              </p:ext>
            </p:extLst>
          </p:nvPr>
        </p:nvGraphicFramePr>
        <p:xfrm>
          <a:off x="2360613" y="2515053"/>
          <a:ext cx="5665551" cy="96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85720" imgH="253800" progId="Equation.DSMT4">
                  <p:embed/>
                </p:oleObj>
              </mc:Choice>
              <mc:Fallback>
                <p:oleObj name="Equation" r:id="rId3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515053"/>
                        <a:ext cx="5665551" cy="96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0221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50092" y="6074229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4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67506"/>
              </p:ext>
            </p:extLst>
          </p:nvPr>
        </p:nvGraphicFramePr>
        <p:xfrm>
          <a:off x="0" y="1070429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.03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.009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013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 Off Ticket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48081"/>
              </p:ext>
            </p:extLst>
          </p:nvPr>
        </p:nvGraphicFramePr>
        <p:xfrm>
          <a:off x="4" y="3433594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.55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7700" y="4854117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probability of winning $50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7700" y="2444785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5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20" y="0"/>
            <a:ext cx="9473168" cy="57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28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29435595-FF8B-47FC-B91B-DC32A99D8A3F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Trials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158766"/>
            <a:ext cx="8294687" cy="4572000"/>
          </a:xfrm>
          <a:ln/>
        </p:spPr>
        <p:txBody>
          <a:bodyPr/>
          <a:lstStyle/>
          <a:p>
            <a:r>
              <a:rPr lang="en-US" altLang="en-US" sz="2400" dirty="0"/>
              <a:t>The basis for the probability models we will examine in this chapter is the </a:t>
            </a:r>
            <a:r>
              <a:rPr lang="en-US" altLang="en-US" sz="2400" dirty="0">
                <a:solidFill>
                  <a:srgbClr val="FF0000"/>
                </a:solidFill>
              </a:rPr>
              <a:t>Bernoulli trial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have Bernoulli trials if:</a:t>
            </a:r>
          </a:p>
          <a:p>
            <a:pPr lvl="1"/>
            <a:r>
              <a:rPr lang="en-US" altLang="en-US" sz="2400" dirty="0"/>
              <a:t>there are two possible outcomes (success and failure).</a:t>
            </a:r>
          </a:p>
          <a:p>
            <a:pPr lvl="1"/>
            <a:r>
              <a:rPr lang="en-US" altLang="en-US" sz="2400" dirty="0"/>
              <a:t>the probability of success,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is constant.</a:t>
            </a:r>
          </a:p>
          <a:p>
            <a:pPr lvl="1"/>
            <a:r>
              <a:rPr lang="en-US" altLang="en-US" sz="2400" dirty="0"/>
              <a:t>the trials are independent.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44240" progId="Equation.DSMT4">
                  <p:embed/>
                </p:oleObj>
              </mc:Choice>
              <mc:Fallback>
                <p:oleObj name="Equation" r:id="rId3" imgW="1041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6896" y="6230938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		  	= 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		  	= 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/>
              <a:t>(1 – </a:t>
            </a:r>
            <a:r>
              <a:rPr lang="en-US" altLang="en-US" sz="2600" i="1" dirty="0"/>
              <a:t>p)</a:t>
            </a:r>
            <a:r>
              <a:rPr lang="en-US" altLang="en-US" sz="2600" dirty="0"/>
              <a:t>	= 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		= 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164880" progId="Equation.DSMT4">
                  <p:embed/>
                </p:oleObj>
              </mc:Choice>
              <mc:Fallback>
                <p:oleObj name="Equation" r:id="rId3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/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22560" imgH="431640" progId="Equation.DSMT4">
                  <p:embed/>
                </p:oleObj>
              </mc:Choice>
              <mc:Fallback>
                <p:oleObj name="Equation" r:id="rId7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496132" y="4140685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494</Words>
  <Application>Microsoft Office PowerPoint</Application>
  <PresentationFormat>Letter Paper (8.5x11 in)</PresentationFormat>
  <Paragraphs>87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1_Blends</vt:lpstr>
      <vt:lpstr>2_Blends</vt:lpstr>
      <vt:lpstr>Equation</vt:lpstr>
      <vt:lpstr>STAT 210</vt:lpstr>
      <vt:lpstr>Expected Value: Center (cont.)</vt:lpstr>
      <vt:lpstr>Expected Value: Center (cont.)</vt:lpstr>
      <vt:lpstr>PowerPoint Presentation</vt:lpstr>
      <vt:lpstr>PowerPoint Presentation</vt:lpstr>
      <vt:lpstr>Bernoulli Trials</vt:lpstr>
      <vt:lpstr>The Binomial Model</vt:lpstr>
      <vt:lpstr>The Binomial Model (cont.)</vt:lpstr>
      <vt:lpstr>The Binomial Model (cont.)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Calise, Anthony J.</cp:lastModifiedBy>
  <cp:revision>53</cp:revision>
  <cp:lastPrinted>2001-11-04T00:51:13Z</cp:lastPrinted>
  <dcterms:created xsi:type="dcterms:W3CDTF">2005-02-25T19:46:41Z</dcterms:created>
  <dcterms:modified xsi:type="dcterms:W3CDTF">2022-11-01T20:10:28Z</dcterms:modified>
</cp:coreProperties>
</file>