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2" r:id="rId2"/>
    <p:sldId id="263" r:id="rId3"/>
    <p:sldId id="286" r:id="rId4"/>
    <p:sldId id="287" r:id="rId5"/>
    <p:sldId id="310" r:id="rId6"/>
    <p:sldId id="307" r:id="rId7"/>
    <p:sldId id="308" r:id="rId8"/>
    <p:sldId id="304" r:id="rId9"/>
    <p:sldId id="303" r:id="rId10"/>
    <p:sldId id="297" r:id="rId11"/>
    <p:sldId id="288" r:id="rId12"/>
    <p:sldId id="301" r:id="rId13"/>
    <p:sldId id="298"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E86E83-F5FB-4F76-AAD1-1BCE142FC32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3D93726F-0195-4960-AB0F-EFFEDC49502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F82CC125-8562-4158-BFCD-28AB0B9CB1D9}" type="datetimeFigureOut">
              <a:rPr lang="en-US"/>
              <a:pPr>
                <a:defRPr/>
              </a:pPr>
              <a:t>3/20/2023</a:t>
            </a:fld>
            <a:endParaRPr lang="en-US" dirty="0"/>
          </a:p>
        </p:txBody>
      </p:sp>
      <p:sp>
        <p:nvSpPr>
          <p:cNvPr id="4" name="Slide Image Placeholder 3">
            <a:extLst>
              <a:ext uri="{FF2B5EF4-FFF2-40B4-BE49-F238E27FC236}">
                <a16:creationId xmlns:a16="http://schemas.microsoft.com/office/drawing/2014/main" id="{EC3578EF-1A1C-4ACF-8A29-E4985C461E1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5315A23-9FE9-4A0E-9E1F-B9EE496A1E6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77335D9-DAD2-46BC-9249-82AADE71B97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611B1E6F-2324-4234-B16D-92FD29EBDDC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086C9AB-3006-45E5-A09E-9F036235AAE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656C230-F774-48CF-A4DE-D2044612E097}"/>
              </a:ext>
            </a:extLst>
          </p:cNvPr>
          <p:cNvSpPr>
            <a:spLocks noGrp="1"/>
          </p:cNvSpPr>
          <p:nvPr>
            <p:ph type="dt" sz="half" idx="10"/>
          </p:nvPr>
        </p:nvSpPr>
        <p:spPr/>
        <p:txBody>
          <a:bodyPr/>
          <a:lstStyle>
            <a:lvl1pPr>
              <a:defRPr/>
            </a:lvl1pPr>
          </a:lstStyle>
          <a:p>
            <a:pPr>
              <a:defRPr/>
            </a:pPr>
            <a:fld id="{FB74D59E-4EB4-450E-9A5C-D60BA45C24C1}" type="datetimeFigureOut">
              <a:rPr lang="en-US"/>
              <a:pPr>
                <a:defRPr/>
              </a:pPr>
              <a:t>3/20/2023</a:t>
            </a:fld>
            <a:endParaRPr lang="en-US" dirty="0"/>
          </a:p>
        </p:txBody>
      </p:sp>
      <p:sp>
        <p:nvSpPr>
          <p:cNvPr id="5" name="Footer Placeholder 4">
            <a:extLst>
              <a:ext uri="{FF2B5EF4-FFF2-40B4-BE49-F238E27FC236}">
                <a16:creationId xmlns:a16="http://schemas.microsoft.com/office/drawing/2014/main" id="{8FFBF1C7-BC83-4B17-96F4-DF867A584AB8}"/>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9CCC091B-6B75-469C-979E-B175B034CB2F}"/>
              </a:ext>
            </a:extLst>
          </p:cNvPr>
          <p:cNvSpPr>
            <a:spLocks noGrp="1"/>
          </p:cNvSpPr>
          <p:nvPr>
            <p:ph type="sldNum" sz="quarter" idx="12"/>
          </p:nvPr>
        </p:nvSpPr>
        <p:spPr/>
        <p:txBody>
          <a:bodyPr/>
          <a:lstStyle>
            <a:lvl1pPr>
              <a:defRPr/>
            </a:lvl1pPr>
          </a:lstStyle>
          <a:p>
            <a:pPr>
              <a:defRPr/>
            </a:pPr>
            <a:fld id="{D04BAAF8-EEEF-43AF-9AB1-2E131DF70F31}" type="slidenum">
              <a:rPr lang="en-US" altLang="en-US"/>
              <a:pPr>
                <a:defRPr/>
              </a:pPr>
              <a:t>‹#›</a:t>
            </a:fld>
            <a:endParaRPr lang="en-US" altLang="en-US" dirty="0"/>
          </a:p>
        </p:txBody>
      </p:sp>
    </p:spTree>
    <p:extLst>
      <p:ext uri="{BB962C8B-B14F-4D97-AF65-F5344CB8AC3E}">
        <p14:creationId xmlns:p14="http://schemas.microsoft.com/office/powerpoint/2010/main" val="163644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5379A-DA01-463F-AA25-4C3FB91AD722}"/>
              </a:ext>
            </a:extLst>
          </p:cNvPr>
          <p:cNvSpPr>
            <a:spLocks noGrp="1"/>
          </p:cNvSpPr>
          <p:nvPr>
            <p:ph type="dt" sz="half" idx="10"/>
          </p:nvPr>
        </p:nvSpPr>
        <p:spPr/>
        <p:txBody>
          <a:bodyPr/>
          <a:lstStyle>
            <a:lvl1pPr>
              <a:defRPr/>
            </a:lvl1pPr>
          </a:lstStyle>
          <a:p>
            <a:pPr>
              <a:defRPr/>
            </a:pPr>
            <a:fld id="{2C85572A-8AED-4018-B03F-B0A01053B0AF}" type="datetimeFigureOut">
              <a:rPr lang="en-US"/>
              <a:pPr>
                <a:defRPr/>
              </a:pPr>
              <a:t>3/20/2023</a:t>
            </a:fld>
            <a:endParaRPr lang="en-US" dirty="0"/>
          </a:p>
        </p:txBody>
      </p:sp>
      <p:sp>
        <p:nvSpPr>
          <p:cNvPr id="5" name="Footer Placeholder 4">
            <a:extLst>
              <a:ext uri="{FF2B5EF4-FFF2-40B4-BE49-F238E27FC236}">
                <a16:creationId xmlns:a16="http://schemas.microsoft.com/office/drawing/2014/main" id="{714D1DEA-7D94-4175-A17A-C7C8AEA0B04C}"/>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91251797-3A3F-47EF-80BA-9E901BA2BBF0}"/>
              </a:ext>
            </a:extLst>
          </p:cNvPr>
          <p:cNvSpPr>
            <a:spLocks noGrp="1"/>
          </p:cNvSpPr>
          <p:nvPr>
            <p:ph type="sldNum" sz="quarter" idx="12"/>
          </p:nvPr>
        </p:nvSpPr>
        <p:spPr/>
        <p:txBody>
          <a:bodyPr/>
          <a:lstStyle>
            <a:lvl1pPr>
              <a:defRPr/>
            </a:lvl1pPr>
          </a:lstStyle>
          <a:p>
            <a:pPr>
              <a:defRPr/>
            </a:pPr>
            <a:fld id="{1871D97F-4A96-4C54-A992-E0C091FE2F87}" type="slidenum">
              <a:rPr lang="en-US" altLang="en-US"/>
              <a:pPr>
                <a:defRPr/>
              </a:pPr>
              <a:t>‹#›</a:t>
            </a:fld>
            <a:endParaRPr lang="en-US" altLang="en-US" dirty="0"/>
          </a:p>
        </p:txBody>
      </p:sp>
    </p:spTree>
    <p:extLst>
      <p:ext uri="{BB962C8B-B14F-4D97-AF65-F5344CB8AC3E}">
        <p14:creationId xmlns:p14="http://schemas.microsoft.com/office/powerpoint/2010/main" val="132113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FE78C-8AE7-4AE8-BCD6-BD8EFFDF24C5}"/>
              </a:ext>
            </a:extLst>
          </p:cNvPr>
          <p:cNvSpPr>
            <a:spLocks noGrp="1"/>
          </p:cNvSpPr>
          <p:nvPr>
            <p:ph type="dt" sz="half" idx="10"/>
          </p:nvPr>
        </p:nvSpPr>
        <p:spPr/>
        <p:txBody>
          <a:bodyPr/>
          <a:lstStyle>
            <a:lvl1pPr>
              <a:defRPr/>
            </a:lvl1pPr>
          </a:lstStyle>
          <a:p>
            <a:pPr>
              <a:defRPr/>
            </a:pPr>
            <a:fld id="{DAFEBA16-E288-4F54-8F0E-44DD67B301B3}" type="datetimeFigureOut">
              <a:rPr lang="en-US"/>
              <a:pPr>
                <a:defRPr/>
              </a:pPr>
              <a:t>3/20/2023</a:t>
            </a:fld>
            <a:endParaRPr lang="en-US" dirty="0"/>
          </a:p>
        </p:txBody>
      </p:sp>
      <p:sp>
        <p:nvSpPr>
          <p:cNvPr id="5" name="Footer Placeholder 4">
            <a:extLst>
              <a:ext uri="{FF2B5EF4-FFF2-40B4-BE49-F238E27FC236}">
                <a16:creationId xmlns:a16="http://schemas.microsoft.com/office/drawing/2014/main" id="{345BB8A8-DA9B-42CE-BB80-CAFAA5CB070F}"/>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C9AFC224-557F-4567-9C2A-15DA3800870E}"/>
              </a:ext>
            </a:extLst>
          </p:cNvPr>
          <p:cNvSpPr>
            <a:spLocks noGrp="1"/>
          </p:cNvSpPr>
          <p:nvPr>
            <p:ph type="sldNum" sz="quarter" idx="12"/>
          </p:nvPr>
        </p:nvSpPr>
        <p:spPr/>
        <p:txBody>
          <a:bodyPr/>
          <a:lstStyle>
            <a:lvl1pPr>
              <a:defRPr/>
            </a:lvl1pPr>
          </a:lstStyle>
          <a:p>
            <a:pPr>
              <a:defRPr/>
            </a:pPr>
            <a:fld id="{49EFF3EA-2EB4-4AF9-94E5-F900B07A02A7}" type="slidenum">
              <a:rPr lang="en-US" altLang="en-US"/>
              <a:pPr>
                <a:defRPr/>
              </a:pPr>
              <a:t>‹#›</a:t>
            </a:fld>
            <a:endParaRPr lang="en-US" altLang="en-US" dirty="0"/>
          </a:p>
        </p:txBody>
      </p:sp>
    </p:spTree>
    <p:extLst>
      <p:ext uri="{BB962C8B-B14F-4D97-AF65-F5344CB8AC3E}">
        <p14:creationId xmlns:p14="http://schemas.microsoft.com/office/powerpoint/2010/main" val="584207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a:t>Click to edit Master title style</a:t>
            </a:r>
          </a:p>
        </p:txBody>
      </p:sp>
      <p:sp>
        <p:nvSpPr>
          <p:cNvPr id="3" name="Text Placeholder 2"/>
          <p:cNvSpPr>
            <a:spLocks noGrp="1"/>
          </p:cNvSpPr>
          <p:nvPr>
            <p:ph type="body" sz="half" idx="1"/>
          </p:nvPr>
        </p:nvSpPr>
        <p:spPr>
          <a:xfrm>
            <a:off x="457200" y="1143000"/>
            <a:ext cx="4038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38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5475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E6994-75B2-4628-BD75-C3E7761C0B05}"/>
              </a:ext>
            </a:extLst>
          </p:cNvPr>
          <p:cNvSpPr>
            <a:spLocks noGrp="1"/>
          </p:cNvSpPr>
          <p:nvPr>
            <p:ph type="dt" sz="half" idx="10"/>
          </p:nvPr>
        </p:nvSpPr>
        <p:spPr/>
        <p:txBody>
          <a:bodyPr/>
          <a:lstStyle>
            <a:lvl1pPr>
              <a:defRPr/>
            </a:lvl1pPr>
          </a:lstStyle>
          <a:p>
            <a:pPr>
              <a:defRPr/>
            </a:pPr>
            <a:fld id="{AEAD7B30-CEFC-462A-BF30-63CBF99B9BE1}" type="datetimeFigureOut">
              <a:rPr lang="en-US"/>
              <a:pPr>
                <a:defRPr/>
              </a:pPr>
              <a:t>3/20/2023</a:t>
            </a:fld>
            <a:endParaRPr lang="en-US" dirty="0"/>
          </a:p>
        </p:txBody>
      </p:sp>
      <p:sp>
        <p:nvSpPr>
          <p:cNvPr id="5" name="Footer Placeholder 4">
            <a:extLst>
              <a:ext uri="{FF2B5EF4-FFF2-40B4-BE49-F238E27FC236}">
                <a16:creationId xmlns:a16="http://schemas.microsoft.com/office/drawing/2014/main" id="{0E53DAA3-9D96-454C-BF03-516CB0C57AD1}"/>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540EA767-0BBA-49B6-8C58-3CC2872DFBE0}"/>
              </a:ext>
            </a:extLst>
          </p:cNvPr>
          <p:cNvSpPr>
            <a:spLocks noGrp="1"/>
          </p:cNvSpPr>
          <p:nvPr>
            <p:ph type="sldNum" sz="quarter" idx="12"/>
          </p:nvPr>
        </p:nvSpPr>
        <p:spPr/>
        <p:txBody>
          <a:bodyPr/>
          <a:lstStyle>
            <a:lvl1pPr>
              <a:defRPr/>
            </a:lvl1pPr>
          </a:lstStyle>
          <a:p>
            <a:pPr>
              <a:defRPr/>
            </a:pPr>
            <a:fld id="{93F988EC-8E44-4711-A2B0-BD31EB1933CC}" type="slidenum">
              <a:rPr lang="en-US" altLang="en-US"/>
              <a:pPr>
                <a:defRPr/>
              </a:pPr>
              <a:t>‹#›</a:t>
            </a:fld>
            <a:endParaRPr lang="en-US" altLang="en-US" dirty="0"/>
          </a:p>
        </p:txBody>
      </p:sp>
    </p:spTree>
    <p:extLst>
      <p:ext uri="{BB962C8B-B14F-4D97-AF65-F5344CB8AC3E}">
        <p14:creationId xmlns:p14="http://schemas.microsoft.com/office/powerpoint/2010/main" val="139701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1C8CD4-70F9-4AF0-BBF0-CD0F3D42FF99}"/>
              </a:ext>
            </a:extLst>
          </p:cNvPr>
          <p:cNvSpPr>
            <a:spLocks noGrp="1"/>
          </p:cNvSpPr>
          <p:nvPr>
            <p:ph type="dt" sz="half" idx="10"/>
          </p:nvPr>
        </p:nvSpPr>
        <p:spPr/>
        <p:txBody>
          <a:bodyPr/>
          <a:lstStyle>
            <a:lvl1pPr>
              <a:defRPr/>
            </a:lvl1pPr>
          </a:lstStyle>
          <a:p>
            <a:pPr>
              <a:defRPr/>
            </a:pPr>
            <a:fld id="{6431680B-7631-4F26-B329-6A569FE3541D}" type="datetimeFigureOut">
              <a:rPr lang="en-US"/>
              <a:pPr>
                <a:defRPr/>
              </a:pPr>
              <a:t>3/20/2023</a:t>
            </a:fld>
            <a:endParaRPr lang="en-US" dirty="0"/>
          </a:p>
        </p:txBody>
      </p:sp>
      <p:sp>
        <p:nvSpPr>
          <p:cNvPr id="5" name="Footer Placeholder 4">
            <a:extLst>
              <a:ext uri="{FF2B5EF4-FFF2-40B4-BE49-F238E27FC236}">
                <a16:creationId xmlns:a16="http://schemas.microsoft.com/office/drawing/2014/main" id="{516DE723-4DE2-4B00-9F06-FFF3B60877E1}"/>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CA35FFC8-2BA6-4B10-99D0-23FBCEF0CA05}"/>
              </a:ext>
            </a:extLst>
          </p:cNvPr>
          <p:cNvSpPr>
            <a:spLocks noGrp="1"/>
          </p:cNvSpPr>
          <p:nvPr>
            <p:ph type="sldNum" sz="quarter" idx="12"/>
          </p:nvPr>
        </p:nvSpPr>
        <p:spPr/>
        <p:txBody>
          <a:bodyPr/>
          <a:lstStyle>
            <a:lvl1pPr>
              <a:defRPr/>
            </a:lvl1pPr>
          </a:lstStyle>
          <a:p>
            <a:pPr>
              <a:defRPr/>
            </a:pPr>
            <a:fld id="{CCD2E957-7EDF-426A-A178-C43C8A9CDA3A}" type="slidenum">
              <a:rPr lang="en-US" altLang="en-US"/>
              <a:pPr>
                <a:defRPr/>
              </a:pPr>
              <a:t>‹#›</a:t>
            </a:fld>
            <a:endParaRPr lang="en-US" altLang="en-US" dirty="0"/>
          </a:p>
        </p:txBody>
      </p:sp>
    </p:spTree>
    <p:extLst>
      <p:ext uri="{BB962C8B-B14F-4D97-AF65-F5344CB8AC3E}">
        <p14:creationId xmlns:p14="http://schemas.microsoft.com/office/powerpoint/2010/main" val="136884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5B66FBF-A9C0-46F9-AE2B-6488CB40CFB8}"/>
              </a:ext>
            </a:extLst>
          </p:cNvPr>
          <p:cNvSpPr>
            <a:spLocks noGrp="1"/>
          </p:cNvSpPr>
          <p:nvPr>
            <p:ph type="dt" sz="half" idx="10"/>
          </p:nvPr>
        </p:nvSpPr>
        <p:spPr/>
        <p:txBody>
          <a:bodyPr/>
          <a:lstStyle>
            <a:lvl1pPr>
              <a:defRPr/>
            </a:lvl1pPr>
          </a:lstStyle>
          <a:p>
            <a:pPr>
              <a:defRPr/>
            </a:pPr>
            <a:fld id="{3FAEFC81-4365-47B1-82CF-0E097AF3A719}" type="datetimeFigureOut">
              <a:rPr lang="en-US"/>
              <a:pPr>
                <a:defRPr/>
              </a:pPr>
              <a:t>3/20/2023</a:t>
            </a:fld>
            <a:endParaRPr lang="en-US" dirty="0"/>
          </a:p>
        </p:txBody>
      </p:sp>
      <p:sp>
        <p:nvSpPr>
          <p:cNvPr id="6" name="Footer Placeholder 4">
            <a:extLst>
              <a:ext uri="{FF2B5EF4-FFF2-40B4-BE49-F238E27FC236}">
                <a16:creationId xmlns:a16="http://schemas.microsoft.com/office/drawing/2014/main" id="{21471C22-5F5A-465A-8A09-1B3A7355D9FA}"/>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904B6FAA-65B6-41B5-9683-39546F31A389}"/>
              </a:ext>
            </a:extLst>
          </p:cNvPr>
          <p:cNvSpPr>
            <a:spLocks noGrp="1"/>
          </p:cNvSpPr>
          <p:nvPr>
            <p:ph type="sldNum" sz="quarter" idx="12"/>
          </p:nvPr>
        </p:nvSpPr>
        <p:spPr/>
        <p:txBody>
          <a:bodyPr/>
          <a:lstStyle>
            <a:lvl1pPr>
              <a:defRPr/>
            </a:lvl1pPr>
          </a:lstStyle>
          <a:p>
            <a:pPr>
              <a:defRPr/>
            </a:pPr>
            <a:fld id="{804EF740-087D-4BF3-B216-883FE1280775}" type="slidenum">
              <a:rPr lang="en-US" altLang="en-US"/>
              <a:pPr>
                <a:defRPr/>
              </a:pPr>
              <a:t>‹#›</a:t>
            </a:fld>
            <a:endParaRPr lang="en-US" altLang="en-US" dirty="0"/>
          </a:p>
        </p:txBody>
      </p:sp>
    </p:spTree>
    <p:extLst>
      <p:ext uri="{BB962C8B-B14F-4D97-AF65-F5344CB8AC3E}">
        <p14:creationId xmlns:p14="http://schemas.microsoft.com/office/powerpoint/2010/main" val="428277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C1A52BC-CC6F-471D-A9F5-C6E8B6C9FEAC}"/>
              </a:ext>
            </a:extLst>
          </p:cNvPr>
          <p:cNvSpPr>
            <a:spLocks noGrp="1"/>
          </p:cNvSpPr>
          <p:nvPr>
            <p:ph type="dt" sz="half" idx="10"/>
          </p:nvPr>
        </p:nvSpPr>
        <p:spPr/>
        <p:txBody>
          <a:bodyPr/>
          <a:lstStyle>
            <a:lvl1pPr>
              <a:defRPr/>
            </a:lvl1pPr>
          </a:lstStyle>
          <a:p>
            <a:pPr>
              <a:defRPr/>
            </a:pPr>
            <a:fld id="{12767688-6974-43B4-95F5-5FC4576CA4CB}" type="datetimeFigureOut">
              <a:rPr lang="en-US"/>
              <a:pPr>
                <a:defRPr/>
              </a:pPr>
              <a:t>3/20/2023</a:t>
            </a:fld>
            <a:endParaRPr lang="en-US" dirty="0"/>
          </a:p>
        </p:txBody>
      </p:sp>
      <p:sp>
        <p:nvSpPr>
          <p:cNvPr id="8" name="Footer Placeholder 4">
            <a:extLst>
              <a:ext uri="{FF2B5EF4-FFF2-40B4-BE49-F238E27FC236}">
                <a16:creationId xmlns:a16="http://schemas.microsoft.com/office/drawing/2014/main" id="{F859FAC0-4ECE-4339-8C03-65753088D17E}"/>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746F3B00-65F3-4966-935E-067751B569BA}"/>
              </a:ext>
            </a:extLst>
          </p:cNvPr>
          <p:cNvSpPr>
            <a:spLocks noGrp="1"/>
          </p:cNvSpPr>
          <p:nvPr>
            <p:ph type="sldNum" sz="quarter" idx="12"/>
          </p:nvPr>
        </p:nvSpPr>
        <p:spPr/>
        <p:txBody>
          <a:bodyPr/>
          <a:lstStyle>
            <a:lvl1pPr>
              <a:defRPr/>
            </a:lvl1pPr>
          </a:lstStyle>
          <a:p>
            <a:pPr>
              <a:defRPr/>
            </a:pPr>
            <a:fld id="{0898465A-C97F-4621-BC6B-055C445D8140}" type="slidenum">
              <a:rPr lang="en-US" altLang="en-US"/>
              <a:pPr>
                <a:defRPr/>
              </a:pPr>
              <a:t>‹#›</a:t>
            </a:fld>
            <a:endParaRPr lang="en-US" altLang="en-US" dirty="0"/>
          </a:p>
        </p:txBody>
      </p:sp>
    </p:spTree>
    <p:extLst>
      <p:ext uri="{BB962C8B-B14F-4D97-AF65-F5344CB8AC3E}">
        <p14:creationId xmlns:p14="http://schemas.microsoft.com/office/powerpoint/2010/main" val="134907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03E5305-4E57-4672-9820-09CBEFDACF63}"/>
              </a:ext>
            </a:extLst>
          </p:cNvPr>
          <p:cNvSpPr>
            <a:spLocks noGrp="1"/>
          </p:cNvSpPr>
          <p:nvPr>
            <p:ph type="dt" sz="half" idx="10"/>
          </p:nvPr>
        </p:nvSpPr>
        <p:spPr/>
        <p:txBody>
          <a:bodyPr/>
          <a:lstStyle>
            <a:lvl1pPr>
              <a:defRPr/>
            </a:lvl1pPr>
          </a:lstStyle>
          <a:p>
            <a:pPr>
              <a:defRPr/>
            </a:pPr>
            <a:fld id="{4E80946E-EFE1-4183-B79B-21CCCF394A88}" type="datetimeFigureOut">
              <a:rPr lang="en-US"/>
              <a:pPr>
                <a:defRPr/>
              </a:pPr>
              <a:t>3/20/2023</a:t>
            </a:fld>
            <a:endParaRPr lang="en-US" dirty="0"/>
          </a:p>
        </p:txBody>
      </p:sp>
      <p:sp>
        <p:nvSpPr>
          <p:cNvPr id="4" name="Footer Placeholder 4">
            <a:extLst>
              <a:ext uri="{FF2B5EF4-FFF2-40B4-BE49-F238E27FC236}">
                <a16:creationId xmlns:a16="http://schemas.microsoft.com/office/drawing/2014/main" id="{9028AA29-B407-47D1-BB6E-4AB53464B71A}"/>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FF1BE5B4-05AE-41E2-B5A9-3FA79682EC50}"/>
              </a:ext>
            </a:extLst>
          </p:cNvPr>
          <p:cNvSpPr>
            <a:spLocks noGrp="1"/>
          </p:cNvSpPr>
          <p:nvPr>
            <p:ph type="sldNum" sz="quarter" idx="12"/>
          </p:nvPr>
        </p:nvSpPr>
        <p:spPr/>
        <p:txBody>
          <a:bodyPr/>
          <a:lstStyle>
            <a:lvl1pPr>
              <a:defRPr/>
            </a:lvl1pPr>
          </a:lstStyle>
          <a:p>
            <a:pPr>
              <a:defRPr/>
            </a:pPr>
            <a:fld id="{57E04033-338C-4C21-9F33-E558AE8487E4}" type="slidenum">
              <a:rPr lang="en-US" altLang="en-US"/>
              <a:pPr>
                <a:defRPr/>
              </a:pPr>
              <a:t>‹#›</a:t>
            </a:fld>
            <a:endParaRPr lang="en-US" altLang="en-US" dirty="0"/>
          </a:p>
        </p:txBody>
      </p:sp>
    </p:spTree>
    <p:extLst>
      <p:ext uri="{BB962C8B-B14F-4D97-AF65-F5344CB8AC3E}">
        <p14:creationId xmlns:p14="http://schemas.microsoft.com/office/powerpoint/2010/main" val="191456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12FAC5E-37D0-4CA8-A55F-3E3259714B6F}"/>
              </a:ext>
            </a:extLst>
          </p:cNvPr>
          <p:cNvSpPr>
            <a:spLocks noGrp="1"/>
          </p:cNvSpPr>
          <p:nvPr>
            <p:ph type="dt" sz="half" idx="10"/>
          </p:nvPr>
        </p:nvSpPr>
        <p:spPr/>
        <p:txBody>
          <a:bodyPr/>
          <a:lstStyle>
            <a:lvl1pPr>
              <a:defRPr/>
            </a:lvl1pPr>
          </a:lstStyle>
          <a:p>
            <a:pPr>
              <a:defRPr/>
            </a:pPr>
            <a:fld id="{3A8BDF31-8D88-4E32-878C-0FAF494ACCED}" type="datetimeFigureOut">
              <a:rPr lang="en-US"/>
              <a:pPr>
                <a:defRPr/>
              </a:pPr>
              <a:t>3/20/2023</a:t>
            </a:fld>
            <a:endParaRPr lang="en-US" dirty="0"/>
          </a:p>
        </p:txBody>
      </p:sp>
      <p:sp>
        <p:nvSpPr>
          <p:cNvPr id="3" name="Footer Placeholder 4">
            <a:extLst>
              <a:ext uri="{FF2B5EF4-FFF2-40B4-BE49-F238E27FC236}">
                <a16:creationId xmlns:a16="http://schemas.microsoft.com/office/drawing/2014/main" id="{BDD9C494-9215-4020-A558-342C3F39A7BF}"/>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1FDE7BF9-D1A7-4153-939C-1E2DF1421D5E}"/>
              </a:ext>
            </a:extLst>
          </p:cNvPr>
          <p:cNvSpPr>
            <a:spLocks noGrp="1"/>
          </p:cNvSpPr>
          <p:nvPr>
            <p:ph type="sldNum" sz="quarter" idx="12"/>
          </p:nvPr>
        </p:nvSpPr>
        <p:spPr/>
        <p:txBody>
          <a:bodyPr/>
          <a:lstStyle>
            <a:lvl1pPr>
              <a:defRPr/>
            </a:lvl1pPr>
          </a:lstStyle>
          <a:p>
            <a:pPr>
              <a:defRPr/>
            </a:pPr>
            <a:fld id="{28C76C92-72B4-482C-9DD0-E79EBE7082E3}" type="slidenum">
              <a:rPr lang="en-US" altLang="en-US"/>
              <a:pPr>
                <a:defRPr/>
              </a:pPr>
              <a:t>‹#›</a:t>
            </a:fld>
            <a:endParaRPr lang="en-US" altLang="en-US" dirty="0"/>
          </a:p>
        </p:txBody>
      </p:sp>
    </p:spTree>
    <p:extLst>
      <p:ext uri="{BB962C8B-B14F-4D97-AF65-F5344CB8AC3E}">
        <p14:creationId xmlns:p14="http://schemas.microsoft.com/office/powerpoint/2010/main" val="234713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E5134F9-5A58-47C9-8439-16DC780BCE1E}"/>
              </a:ext>
            </a:extLst>
          </p:cNvPr>
          <p:cNvSpPr>
            <a:spLocks noGrp="1"/>
          </p:cNvSpPr>
          <p:nvPr>
            <p:ph type="dt" sz="half" idx="10"/>
          </p:nvPr>
        </p:nvSpPr>
        <p:spPr/>
        <p:txBody>
          <a:bodyPr/>
          <a:lstStyle>
            <a:lvl1pPr>
              <a:defRPr/>
            </a:lvl1pPr>
          </a:lstStyle>
          <a:p>
            <a:pPr>
              <a:defRPr/>
            </a:pPr>
            <a:fld id="{DC4186F3-54F4-4CD4-A5EB-CE5291282D3B}" type="datetimeFigureOut">
              <a:rPr lang="en-US"/>
              <a:pPr>
                <a:defRPr/>
              </a:pPr>
              <a:t>3/20/2023</a:t>
            </a:fld>
            <a:endParaRPr lang="en-US" dirty="0"/>
          </a:p>
        </p:txBody>
      </p:sp>
      <p:sp>
        <p:nvSpPr>
          <p:cNvPr id="6" name="Footer Placeholder 4">
            <a:extLst>
              <a:ext uri="{FF2B5EF4-FFF2-40B4-BE49-F238E27FC236}">
                <a16:creationId xmlns:a16="http://schemas.microsoft.com/office/drawing/2014/main" id="{BEBA7856-50BF-448C-A25B-FE2632C597F6}"/>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996A2B70-DE7F-4A47-AE05-008DEA108C1D}"/>
              </a:ext>
            </a:extLst>
          </p:cNvPr>
          <p:cNvSpPr>
            <a:spLocks noGrp="1"/>
          </p:cNvSpPr>
          <p:nvPr>
            <p:ph type="sldNum" sz="quarter" idx="12"/>
          </p:nvPr>
        </p:nvSpPr>
        <p:spPr/>
        <p:txBody>
          <a:bodyPr/>
          <a:lstStyle>
            <a:lvl1pPr>
              <a:defRPr/>
            </a:lvl1pPr>
          </a:lstStyle>
          <a:p>
            <a:pPr>
              <a:defRPr/>
            </a:pPr>
            <a:fld id="{C4BA27DD-269B-45B7-A38F-88FB5594D66D}" type="slidenum">
              <a:rPr lang="en-US" altLang="en-US"/>
              <a:pPr>
                <a:defRPr/>
              </a:pPr>
              <a:t>‹#›</a:t>
            </a:fld>
            <a:endParaRPr lang="en-US" altLang="en-US" dirty="0"/>
          </a:p>
        </p:txBody>
      </p:sp>
    </p:spTree>
    <p:extLst>
      <p:ext uri="{BB962C8B-B14F-4D97-AF65-F5344CB8AC3E}">
        <p14:creationId xmlns:p14="http://schemas.microsoft.com/office/powerpoint/2010/main" val="839290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5A34E92-E41F-46C3-A26B-89DDFDADFEE5}"/>
              </a:ext>
            </a:extLst>
          </p:cNvPr>
          <p:cNvSpPr>
            <a:spLocks noGrp="1"/>
          </p:cNvSpPr>
          <p:nvPr>
            <p:ph type="dt" sz="half" idx="10"/>
          </p:nvPr>
        </p:nvSpPr>
        <p:spPr/>
        <p:txBody>
          <a:bodyPr/>
          <a:lstStyle>
            <a:lvl1pPr>
              <a:defRPr/>
            </a:lvl1pPr>
          </a:lstStyle>
          <a:p>
            <a:pPr>
              <a:defRPr/>
            </a:pPr>
            <a:fld id="{88DF7EF8-C0A8-4B67-9182-31397BC26DD9}" type="datetimeFigureOut">
              <a:rPr lang="en-US"/>
              <a:pPr>
                <a:defRPr/>
              </a:pPr>
              <a:t>3/20/2023</a:t>
            </a:fld>
            <a:endParaRPr lang="en-US" dirty="0"/>
          </a:p>
        </p:txBody>
      </p:sp>
      <p:sp>
        <p:nvSpPr>
          <p:cNvPr id="6" name="Footer Placeholder 4">
            <a:extLst>
              <a:ext uri="{FF2B5EF4-FFF2-40B4-BE49-F238E27FC236}">
                <a16:creationId xmlns:a16="http://schemas.microsoft.com/office/drawing/2014/main" id="{B47BD28D-2F1D-45A7-A214-4C4DD5E9092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88885286-55C3-4094-AB85-A7B6B71BD7C3}"/>
              </a:ext>
            </a:extLst>
          </p:cNvPr>
          <p:cNvSpPr>
            <a:spLocks noGrp="1"/>
          </p:cNvSpPr>
          <p:nvPr>
            <p:ph type="sldNum" sz="quarter" idx="12"/>
          </p:nvPr>
        </p:nvSpPr>
        <p:spPr/>
        <p:txBody>
          <a:bodyPr/>
          <a:lstStyle>
            <a:lvl1pPr>
              <a:defRPr/>
            </a:lvl1pPr>
          </a:lstStyle>
          <a:p>
            <a:pPr>
              <a:defRPr/>
            </a:pPr>
            <a:fld id="{E6B884ED-8B54-4A18-AFD5-35C682CABC46}" type="slidenum">
              <a:rPr lang="en-US" altLang="en-US"/>
              <a:pPr>
                <a:defRPr/>
              </a:pPr>
              <a:t>‹#›</a:t>
            </a:fld>
            <a:endParaRPr lang="en-US" altLang="en-US" dirty="0"/>
          </a:p>
        </p:txBody>
      </p:sp>
    </p:spTree>
    <p:extLst>
      <p:ext uri="{BB962C8B-B14F-4D97-AF65-F5344CB8AC3E}">
        <p14:creationId xmlns:p14="http://schemas.microsoft.com/office/powerpoint/2010/main" val="80437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95F1867-0A10-4E74-BA7E-DD10C29E810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8955935-9322-4A67-BBC3-F6B77802369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41EDB81-60FC-413D-805C-6C4D483889A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C63E698-64A4-4647-ABE6-8128350A70DD}" type="datetimeFigureOut">
              <a:rPr lang="en-US"/>
              <a:pPr>
                <a:defRPr/>
              </a:pPr>
              <a:t>3/20/2023</a:t>
            </a:fld>
            <a:endParaRPr lang="en-US" dirty="0"/>
          </a:p>
        </p:txBody>
      </p:sp>
      <p:sp>
        <p:nvSpPr>
          <p:cNvPr id="5" name="Footer Placeholder 4">
            <a:extLst>
              <a:ext uri="{FF2B5EF4-FFF2-40B4-BE49-F238E27FC236}">
                <a16:creationId xmlns:a16="http://schemas.microsoft.com/office/drawing/2014/main" id="{449AB883-1207-4844-A13E-924C02933B7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8362CE94-201B-4D97-A5AE-88E5F6DE195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4156A5F7-D092-4E39-80A8-D875ABAA82A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A704E5D0-C463-4AAF-85E8-B47C114AC908}"/>
              </a:ext>
            </a:extLst>
          </p:cNvPr>
          <p:cNvSpPr>
            <a:spLocks noGrp="1"/>
          </p:cNvSpPr>
          <p:nvPr>
            <p:ph type="title"/>
          </p:nvPr>
        </p:nvSpPr>
        <p:spPr>
          <a:xfrm>
            <a:off x="1828800" y="2057400"/>
            <a:ext cx="5348288" cy="762000"/>
          </a:xfrm>
        </p:spPr>
        <p:txBody>
          <a:bodyPr/>
          <a:lstStyle/>
          <a:p>
            <a:pPr eaLnBrk="1" hangingPunct="1"/>
            <a:r>
              <a:rPr lang="en-US" altLang="en-US" sz="3200" b="1" dirty="0">
                <a:solidFill>
                  <a:srgbClr val="FF0000"/>
                </a:solidFill>
              </a:rPr>
              <a:t>Probability, cont.</a:t>
            </a:r>
            <a:br>
              <a:rPr lang="en-US" altLang="en-US" sz="3200" b="1" dirty="0">
                <a:solidFill>
                  <a:srgbClr val="FF0000"/>
                </a:solidFill>
              </a:rPr>
            </a:br>
            <a:br>
              <a:rPr lang="en-US" altLang="en-US" sz="3200" b="1" dirty="0">
                <a:solidFill>
                  <a:srgbClr val="FF0000"/>
                </a:solidFill>
              </a:rPr>
            </a:br>
            <a:r>
              <a:rPr lang="en-US" altLang="en-US" sz="3200" b="1" dirty="0"/>
              <a:t>General Addition Rule</a:t>
            </a:r>
            <a:br>
              <a:rPr lang="en-US" altLang="en-US" sz="3200" b="1" dirty="0"/>
            </a:br>
            <a:r>
              <a:rPr lang="en-US" altLang="en-US" sz="3200" b="1" dirty="0"/>
              <a:t>General Multiplication Rule</a:t>
            </a:r>
            <a:br>
              <a:rPr lang="en-US" altLang="en-US" sz="3200" b="1" dirty="0"/>
            </a:br>
            <a:r>
              <a:rPr lang="en-US" altLang="en-US" sz="3200" b="1" dirty="0"/>
              <a:t>Conditional Probability</a:t>
            </a:r>
          </a:p>
        </p:txBody>
      </p:sp>
      <p:pic>
        <p:nvPicPr>
          <p:cNvPr id="4099" name="Picture 4" descr="http://www.math.cornell.edu/~ihs/graphics/04-05/prob.jpg">
            <a:extLst>
              <a:ext uri="{FF2B5EF4-FFF2-40B4-BE49-F238E27FC236}">
                <a16:creationId xmlns:a16="http://schemas.microsoft.com/office/drawing/2014/main" id="{4C5B0AD2-82BC-418D-BCB9-BFF113D85D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191000"/>
            <a:ext cx="2962275" cy="224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A190C17-5F5F-480B-ACEA-7BDA41DBDB50}"/>
              </a:ext>
            </a:extLst>
          </p:cNvPr>
          <p:cNvSpPr>
            <a:spLocks noChangeArrowheads="1"/>
          </p:cNvSpPr>
          <p:nvPr/>
        </p:nvSpPr>
        <p:spPr bwMode="auto">
          <a:xfrm>
            <a:off x="0" y="2209800"/>
            <a:ext cx="9144000" cy="4648200"/>
          </a:xfrm>
          <a:prstGeom prst="rect">
            <a:avLst/>
          </a:prstGeom>
          <a:solidFill>
            <a:schemeClr val="accent5">
              <a:lumMod val="40000"/>
              <a:lumOff val="60000"/>
            </a:schemeClr>
          </a:solidFill>
          <a:ln w="9525">
            <a:noFill/>
            <a:miter lim="800000"/>
            <a:headEnd/>
            <a:tailEnd/>
          </a:ln>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315" name="Rectangle 3">
            <a:extLst>
              <a:ext uri="{FF2B5EF4-FFF2-40B4-BE49-F238E27FC236}">
                <a16:creationId xmlns:a16="http://schemas.microsoft.com/office/drawing/2014/main" id="{D17B69EF-16D6-49BE-80BB-84C64D75E3F8}"/>
              </a:ext>
            </a:extLst>
          </p:cNvPr>
          <p:cNvSpPr>
            <a:spLocks noGrp="1" noChangeArrowheads="1"/>
          </p:cNvSpPr>
          <p:nvPr>
            <p:ph type="title"/>
          </p:nvPr>
        </p:nvSpPr>
        <p:spPr>
          <a:xfrm>
            <a:off x="457200" y="152400"/>
            <a:ext cx="4267200" cy="762000"/>
          </a:xfrm>
        </p:spPr>
        <p:txBody>
          <a:bodyPr/>
          <a:lstStyle/>
          <a:p>
            <a:pPr algn="l" eaLnBrk="1" hangingPunct="1"/>
            <a:r>
              <a:rPr lang="en-US" altLang="en-US" sz="3200" dirty="0"/>
              <a:t>General addition rule </a:t>
            </a:r>
          </a:p>
        </p:txBody>
      </p:sp>
      <p:sp>
        <p:nvSpPr>
          <p:cNvPr id="13316" name="Rectangle 4">
            <a:extLst>
              <a:ext uri="{FF2B5EF4-FFF2-40B4-BE49-F238E27FC236}">
                <a16:creationId xmlns:a16="http://schemas.microsoft.com/office/drawing/2014/main" id="{D83894EA-8E48-4388-AB9B-608979810290}"/>
              </a:ext>
            </a:extLst>
          </p:cNvPr>
          <p:cNvSpPr>
            <a:spLocks noGrp="1" noChangeArrowheads="1"/>
          </p:cNvSpPr>
          <p:nvPr>
            <p:ph type="body" sz="half" idx="1"/>
          </p:nvPr>
        </p:nvSpPr>
        <p:spPr>
          <a:xfrm>
            <a:off x="152400" y="838200"/>
            <a:ext cx="5486400" cy="1676400"/>
          </a:xfrm>
        </p:spPr>
        <p:txBody>
          <a:bodyPr/>
          <a:lstStyle/>
          <a:p>
            <a:pPr marL="0" indent="0" defTabSz="1600200" eaLnBrk="1" hangingPunct="1">
              <a:lnSpc>
                <a:spcPct val="160000"/>
              </a:lnSpc>
              <a:buFont typeface="Wingdings" panose="05000000000000000000" pitchFamily="2" charset="2"/>
              <a:buNone/>
            </a:pPr>
            <a:r>
              <a:rPr lang="en-US" altLang="en-US" sz="2000" b="1" dirty="0">
                <a:solidFill>
                  <a:srgbClr val="333399"/>
                </a:solidFill>
              </a:rPr>
              <a:t>General addition rule</a:t>
            </a:r>
            <a:r>
              <a:rPr lang="en-US" altLang="en-US" sz="2000" dirty="0"/>
              <a:t> for </a:t>
            </a:r>
            <a:r>
              <a:rPr lang="en-US" altLang="en-US" sz="2000" u="sng" dirty="0"/>
              <a:t>any</a:t>
            </a:r>
            <a:r>
              <a:rPr lang="en-US" altLang="en-US" sz="2000" dirty="0"/>
              <a:t> two events A and B:</a:t>
            </a:r>
          </a:p>
          <a:p>
            <a:pPr marL="0" indent="0" defTabSz="1600200" eaLnBrk="1" hangingPunct="1">
              <a:lnSpc>
                <a:spcPct val="160000"/>
              </a:lnSpc>
              <a:buFont typeface="Wingdings" panose="05000000000000000000" pitchFamily="2" charset="2"/>
              <a:buNone/>
            </a:pPr>
            <a:r>
              <a:rPr lang="en-US" altLang="en-US" sz="2000" i="1" dirty="0"/>
              <a:t>P</a:t>
            </a:r>
            <a:r>
              <a:rPr lang="en-US" altLang="en-US" sz="2000" dirty="0"/>
              <a:t>(</a:t>
            </a:r>
            <a:r>
              <a:rPr lang="en-US" altLang="en-US" sz="2000" i="1" dirty="0"/>
              <a:t>A</a:t>
            </a:r>
            <a:r>
              <a:rPr lang="en-US" altLang="en-US" sz="2000" dirty="0"/>
              <a:t> or </a:t>
            </a:r>
            <a:r>
              <a:rPr lang="en-US" altLang="en-US" sz="2000" i="1" dirty="0"/>
              <a:t>B</a:t>
            </a:r>
            <a:r>
              <a:rPr lang="en-US" altLang="en-US" sz="2000" dirty="0"/>
              <a:t>) = </a:t>
            </a:r>
            <a:r>
              <a:rPr lang="en-US" altLang="en-US" sz="2000" i="1" dirty="0"/>
              <a:t>P</a:t>
            </a:r>
            <a:r>
              <a:rPr lang="en-US" altLang="en-US" sz="2000" dirty="0"/>
              <a:t>(</a:t>
            </a:r>
            <a:r>
              <a:rPr lang="en-US" altLang="en-US" sz="2000" i="1" dirty="0"/>
              <a:t>A</a:t>
            </a:r>
            <a:r>
              <a:rPr lang="en-US" altLang="en-US" sz="2000" dirty="0"/>
              <a:t>) + </a:t>
            </a:r>
            <a:r>
              <a:rPr lang="en-US" altLang="en-US" sz="2000" i="1" dirty="0"/>
              <a:t>P</a:t>
            </a:r>
            <a:r>
              <a:rPr lang="en-US" altLang="en-US" sz="2000" dirty="0"/>
              <a:t>(</a:t>
            </a:r>
            <a:r>
              <a:rPr lang="en-US" altLang="en-US" sz="2000" i="1" dirty="0"/>
              <a:t>B</a:t>
            </a:r>
            <a:r>
              <a:rPr lang="en-US" altLang="en-US" sz="2000" dirty="0"/>
              <a:t>) </a:t>
            </a:r>
            <a:r>
              <a:rPr lang="en-US" altLang="en-US" sz="2000" b="1" dirty="0">
                <a:solidFill>
                  <a:srgbClr val="C00000"/>
                </a:solidFill>
              </a:rPr>
              <a:t>– </a:t>
            </a:r>
            <a:r>
              <a:rPr lang="en-US" altLang="en-US" sz="2000" b="1" i="1" dirty="0">
                <a:solidFill>
                  <a:srgbClr val="C00000"/>
                </a:solidFill>
              </a:rPr>
              <a:t>P</a:t>
            </a:r>
            <a:r>
              <a:rPr lang="en-US" altLang="en-US" sz="2000" b="1" dirty="0">
                <a:solidFill>
                  <a:srgbClr val="C00000"/>
                </a:solidFill>
              </a:rPr>
              <a:t>(</a:t>
            </a:r>
            <a:r>
              <a:rPr lang="en-US" altLang="en-US" sz="2000" b="1" i="1" dirty="0">
                <a:solidFill>
                  <a:srgbClr val="C00000"/>
                </a:solidFill>
              </a:rPr>
              <a:t>A</a:t>
            </a:r>
            <a:r>
              <a:rPr lang="en-US" altLang="en-US" sz="2000" b="1" dirty="0">
                <a:solidFill>
                  <a:srgbClr val="C00000"/>
                </a:solidFill>
              </a:rPr>
              <a:t> and </a:t>
            </a:r>
            <a:r>
              <a:rPr lang="en-US" altLang="en-US" sz="2000" b="1" i="1" dirty="0">
                <a:solidFill>
                  <a:srgbClr val="C00000"/>
                </a:solidFill>
              </a:rPr>
              <a:t>B</a:t>
            </a:r>
            <a:r>
              <a:rPr lang="en-US" altLang="en-US" sz="2000" b="1" dirty="0">
                <a:solidFill>
                  <a:srgbClr val="C00000"/>
                </a:solidFill>
              </a:rPr>
              <a:t>)</a:t>
            </a:r>
          </a:p>
        </p:txBody>
      </p:sp>
      <p:sp>
        <p:nvSpPr>
          <p:cNvPr id="31749" name="Text Box 5">
            <a:extLst>
              <a:ext uri="{FF2B5EF4-FFF2-40B4-BE49-F238E27FC236}">
                <a16:creationId xmlns:a16="http://schemas.microsoft.com/office/drawing/2014/main" id="{6C86974B-3419-4A8C-85DB-2A16D31D96D9}"/>
              </a:ext>
            </a:extLst>
          </p:cNvPr>
          <p:cNvSpPr txBox="1">
            <a:spLocks noChangeArrowheads="1"/>
          </p:cNvSpPr>
          <p:nvPr/>
        </p:nvSpPr>
        <p:spPr bwMode="auto">
          <a:xfrm>
            <a:off x="152400" y="2409825"/>
            <a:ext cx="88392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eaLnBrk="0" hangingPunct="0">
              <a:defRPr>
                <a:solidFill>
                  <a:schemeClr val="tx1"/>
                </a:solidFill>
                <a:latin typeface="Calibri" pitchFamily="34" charset="0"/>
                <a:cs typeface="Arial" charset="0"/>
              </a:defRPr>
            </a:lvl1pPr>
            <a:lvl2pPr marL="742950" indent="-285750" defTabSz="800100" eaLnBrk="0" hangingPunct="0">
              <a:defRPr>
                <a:solidFill>
                  <a:schemeClr val="tx1"/>
                </a:solidFill>
                <a:latin typeface="Calibri" pitchFamily="34" charset="0"/>
                <a:cs typeface="Arial" charset="0"/>
              </a:defRPr>
            </a:lvl2pPr>
            <a:lvl3pPr marL="1143000" indent="-228600" defTabSz="800100" eaLnBrk="0" hangingPunct="0">
              <a:defRPr>
                <a:solidFill>
                  <a:schemeClr val="tx1"/>
                </a:solidFill>
                <a:latin typeface="Calibri" pitchFamily="34" charset="0"/>
                <a:cs typeface="Arial" charset="0"/>
              </a:defRPr>
            </a:lvl3pPr>
            <a:lvl4pPr marL="1600200" indent="-228600" defTabSz="800100" eaLnBrk="0" hangingPunct="0">
              <a:defRPr>
                <a:solidFill>
                  <a:schemeClr val="tx1"/>
                </a:solidFill>
                <a:latin typeface="Calibri" pitchFamily="34" charset="0"/>
                <a:cs typeface="Arial" charset="0"/>
              </a:defRPr>
            </a:lvl4pPr>
            <a:lvl5pPr marL="2057400" indent="-228600" defTabSz="800100" eaLnBrk="0" hangingPunct="0">
              <a:defRPr>
                <a:solidFill>
                  <a:schemeClr val="tx1"/>
                </a:solidFill>
                <a:latin typeface="Calibri" pitchFamily="34" charset="0"/>
                <a:cs typeface="Arial" charset="0"/>
              </a:defRPr>
            </a:lvl5pPr>
            <a:lvl6pPr marL="2514600" indent="-228600" defTabSz="800100" eaLnBrk="0" fontAlgn="base" hangingPunct="0">
              <a:spcBef>
                <a:spcPct val="0"/>
              </a:spcBef>
              <a:spcAft>
                <a:spcPct val="0"/>
              </a:spcAft>
              <a:defRPr>
                <a:solidFill>
                  <a:schemeClr val="tx1"/>
                </a:solidFill>
                <a:latin typeface="Calibri" pitchFamily="34" charset="0"/>
                <a:cs typeface="Arial" charset="0"/>
              </a:defRPr>
            </a:lvl6pPr>
            <a:lvl7pPr marL="2971800" indent="-228600" defTabSz="800100" eaLnBrk="0" fontAlgn="base" hangingPunct="0">
              <a:spcBef>
                <a:spcPct val="0"/>
              </a:spcBef>
              <a:spcAft>
                <a:spcPct val="0"/>
              </a:spcAft>
              <a:defRPr>
                <a:solidFill>
                  <a:schemeClr val="tx1"/>
                </a:solidFill>
                <a:latin typeface="Calibri" pitchFamily="34" charset="0"/>
                <a:cs typeface="Arial" charset="0"/>
              </a:defRPr>
            </a:lvl7pPr>
            <a:lvl8pPr marL="3429000" indent="-228600" defTabSz="800100" eaLnBrk="0" fontAlgn="base" hangingPunct="0">
              <a:spcBef>
                <a:spcPct val="0"/>
              </a:spcBef>
              <a:spcAft>
                <a:spcPct val="0"/>
              </a:spcAft>
              <a:defRPr>
                <a:solidFill>
                  <a:schemeClr val="tx1"/>
                </a:solidFill>
                <a:latin typeface="Calibri" pitchFamily="34" charset="0"/>
                <a:cs typeface="Arial" charset="0"/>
              </a:defRPr>
            </a:lvl8pPr>
            <a:lvl9pPr marL="3886200" indent="-228600" defTabSz="800100" eaLnBrk="0" fontAlgn="base" hangingPunct="0">
              <a:spcBef>
                <a:spcPct val="0"/>
              </a:spcBef>
              <a:spcAft>
                <a:spcPct val="0"/>
              </a:spcAft>
              <a:defRPr>
                <a:solidFill>
                  <a:schemeClr val="tx1"/>
                </a:solidFill>
                <a:latin typeface="Calibri" pitchFamily="34" charset="0"/>
                <a:cs typeface="Arial" charset="0"/>
              </a:defRPr>
            </a:lvl9pPr>
          </a:lstStyle>
          <a:p>
            <a:pPr eaLnBrk="1" hangingPunct="1">
              <a:lnSpc>
                <a:spcPct val="150000"/>
              </a:lnSpc>
              <a:defRPr/>
            </a:pPr>
            <a:r>
              <a:rPr lang="en-US" sz="1400" b="1" dirty="0">
                <a:latin typeface="Arial" charset="0"/>
              </a:rPr>
              <a:t>What is the probability of randomly drawing either an ace or a heart  from a deck of 52 playing cards? </a:t>
            </a:r>
          </a:p>
          <a:p>
            <a:pPr eaLnBrk="1" hangingPunct="1">
              <a:lnSpc>
                <a:spcPct val="150000"/>
              </a:lnSpc>
              <a:defRPr/>
            </a:pPr>
            <a:r>
              <a:rPr lang="en-US" sz="1400" b="1" dirty="0">
                <a:latin typeface="Arial" charset="0"/>
              </a:rPr>
              <a:t>Answer: </a:t>
            </a:r>
            <a:r>
              <a:rPr lang="en-US" sz="1400" dirty="0">
                <a:latin typeface="Arial" charset="0"/>
              </a:rPr>
              <a:t>There are 4 aces in the pack and 13 hearts. However, 1 card is both an ace and a heart. If you simply added the two probabilities separately, you would end up counting that same card </a:t>
            </a:r>
            <a:r>
              <a:rPr lang="en-US" sz="1400" b="1" u="sng" dirty="0">
                <a:latin typeface="Arial" charset="0"/>
              </a:rPr>
              <a:t>twice</a:t>
            </a:r>
            <a:r>
              <a:rPr lang="en-US" sz="1400" dirty="0">
                <a:latin typeface="Arial" charset="0"/>
              </a:rPr>
              <a:t>.  </a:t>
            </a:r>
          </a:p>
          <a:p>
            <a:pPr eaLnBrk="1" hangingPunct="1">
              <a:lnSpc>
                <a:spcPct val="150000"/>
              </a:lnSpc>
              <a:defRPr/>
            </a:pPr>
            <a:endParaRPr lang="en-US" sz="1400" dirty="0">
              <a:latin typeface="Arial" charset="0"/>
            </a:endParaRPr>
          </a:p>
          <a:p>
            <a:pPr eaLnBrk="1" hangingPunct="1">
              <a:lnSpc>
                <a:spcPct val="150000"/>
              </a:lnSpc>
              <a:defRPr/>
            </a:pPr>
            <a:r>
              <a:rPr lang="en-US" sz="1400" dirty="0">
                <a:latin typeface="Arial" charset="0"/>
              </a:rPr>
              <a:t>The general addition rule tells us that if some of the outcomes are non-disjoint, then we will overcount those non-disjoint outcomes – an additional time for each outcome. </a:t>
            </a:r>
          </a:p>
          <a:p>
            <a:pPr eaLnBrk="1" hangingPunct="1">
              <a:lnSpc>
                <a:spcPct val="150000"/>
              </a:lnSpc>
              <a:defRPr/>
            </a:pPr>
            <a:r>
              <a:rPr lang="en-US" sz="1400" dirty="0">
                <a:latin typeface="Arial" charset="0"/>
              </a:rPr>
              <a:t>Therefore, we need to subtract those overlaps.  In this problem, there is exactly one disjoint event.  </a:t>
            </a:r>
          </a:p>
          <a:p>
            <a:pPr eaLnBrk="1" hangingPunct="1">
              <a:lnSpc>
                <a:spcPct val="150000"/>
              </a:lnSpc>
              <a:defRPr/>
            </a:pPr>
            <a:r>
              <a:rPr lang="en-US" sz="1400" dirty="0">
                <a:latin typeface="Arial" charset="0"/>
              </a:rPr>
              <a:t>Thus: </a:t>
            </a:r>
            <a:r>
              <a:rPr lang="en-US" sz="1050" dirty="0">
                <a:latin typeface="Arial" charset="0"/>
              </a:rPr>
              <a:t>  </a:t>
            </a:r>
            <a:r>
              <a:rPr lang="en-US" sz="1400" i="1" dirty="0">
                <a:latin typeface="Arial" charset="0"/>
              </a:rPr>
              <a:t>P</a:t>
            </a:r>
            <a:r>
              <a:rPr lang="en-US" sz="1400" dirty="0">
                <a:latin typeface="Arial" charset="0"/>
              </a:rPr>
              <a:t>(ace or heart)	= </a:t>
            </a:r>
            <a:r>
              <a:rPr lang="en-US" sz="1400" i="1" dirty="0">
                <a:latin typeface="Arial" charset="0"/>
              </a:rPr>
              <a:t>P</a:t>
            </a:r>
            <a:r>
              <a:rPr lang="en-US" sz="1400" dirty="0">
                <a:latin typeface="Arial" charset="0"/>
              </a:rPr>
              <a:t>(ace) + </a:t>
            </a:r>
            <a:r>
              <a:rPr lang="en-US" sz="1400" i="1" dirty="0">
                <a:latin typeface="Arial" charset="0"/>
              </a:rPr>
              <a:t>P</a:t>
            </a:r>
            <a:r>
              <a:rPr lang="en-US" sz="1400" dirty="0">
                <a:latin typeface="Arial" charset="0"/>
              </a:rPr>
              <a:t>(heart) – </a:t>
            </a:r>
            <a:r>
              <a:rPr lang="en-US" sz="1400" i="1" dirty="0">
                <a:latin typeface="Arial" charset="0"/>
              </a:rPr>
              <a:t>P</a:t>
            </a:r>
            <a:r>
              <a:rPr lang="en-US" sz="1400" dirty="0">
                <a:latin typeface="Arial" charset="0"/>
              </a:rPr>
              <a:t>(ace and heart)</a:t>
            </a:r>
          </a:p>
          <a:p>
            <a:pPr eaLnBrk="1" hangingPunct="1">
              <a:lnSpc>
                <a:spcPct val="150000"/>
              </a:lnSpc>
              <a:defRPr/>
            </a:pPr>
            <a:r>
              <a:rPr lang="en-US" sz="1400" dirty="0">
                <a:latin typeface="Arial" charset="0"/>
              </a:rPr>
              <a:t>			= 4/52 (the 4 aces) + 13/52 (the 13 hearts)  - 1/52 (the Ace of Hearts)</a:t>
            </a:r>
          </a:p>
          <a:p>
            <a:pPr eaLnBrk="1" hangingPunct="1">
              <a:lnSpc>
                <a:spcPct val="150000"/>
              </a:lnSpc>
              <a:defRPr/>
            </a:pPr>
            <a:r>
              <a:rPr lang="en-US" sz="1400" dirty="0">
                <a:latin typeface="Arial" charset="0"/>
              </a:rPr>
              <a:t>			= </a:t>
            </a:r>
            <a:r>
              <a:rPr lang="en-US" sz="1400" u="sng" dirty="0">
                <a:latin typeface="Arial" charset="0"/>
              </a:rPr>
              <a:t>16/52</a:t>
            </a:r>
            <a:r>
              <a:rPr lang="en-US" sz="1400" dirty="0">
                <a:latin typeface="Arial" charset="0"/>
              </a:rPr>
              <a:t> </a:t>
            </a:r>
          </a:p>
          <a:p>
            <a:pPr eaLnBrk="1" hangingPunct="1">
              <a:lnSpc>
                <a:spcPct val="150000"/>
              </a:lnSpc>
              <a:defRPr/>
            </a:pPr>
            <a:endParaRPr lang="en-US" sz="1400" dirty="0">
              <a:latin typeface="Arial" charset="0"/>
            </a:endParaRPr>
          </a:p>
          <a:p>
            <a:pPr eaLnBrk="1" hangingPunct="1">
              <a:lnSpc>
                <a:spcPct val="150000"/>
              </a:lnSpc>
              <a:defRPr/>
            </a:pPr>
            <a:endParaRPr lang="en-US" sz="1400" dirty="0">
              <a:latin typeface="Arial" charset="0"/>
            </a:endParaRPr>
          </a:p>
        </p:txBody>
      </p:sp>
      <p:pic>
        <p:nvPicPr>
          <p:cNvPr id="13318" name="Picture 6">
            <a:extLst>
              <a:ext uri="{FF2B5EF4-FFF2-40B4-BE49-F238E27FC236}">
                <a16:creationId xmlns:a16="http://schemas.microsoft.com/office/drawing/2014/main" id="{1531986F-70ED-44BA-BDD9-96811D365CE5}"/>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b="9216"/>
          <a:stretch>
            <a:fillRect/>
          </a:stretch>
        </p:blipFill>
        <p:spPr>
          <a:xfrm>
            <a:off x="5715000" y="152400"/>
            <a:ext cx="3276600" cy="1871663"/>
          </a:xfrm>
          <a:noFill/>
        </p:spPr>
      </p:pic>
      <p:sp>
        <p:nvSpPr>
          <p:cNvPr id="13319" name="TextBox 1">
            <a:extLst>
              <a:ext uri="{FF2B5EF4-FFF2-40B4-BE49-F238E27FC236}">
                <a16:creationId xmlns:a16="http://schemas.microsoft.com/office/drawing/2014/main" id="{1F9906A8-DB2C-4BA1-B523-34CC86529FB1}"/>
              </a:ext>
            </a:extLst>
          </p:cNvPr>
          <p:cNvSpPr txBox="1">
            <a:spLocks noChangeArrowheads="1"/>
          </p:cNvSpPr>
          <p:nvPr/>
        </p:nvSpPr>
        <p:spPr bwMode="auto">
          <a:xfrm>
            <a:off x="304800" y="6057900"/>
            <a:ext cx="8686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t>* Incidentally,  you may be tempted to try to use the multiplication rule to calculate P(Ace and Heart). However, these events are not independent, so you can’t use your multiplication rule just yet. For this reason, simply accept my word (or determine intuitively) that the chance of P(Ace and Heart) is exactly 1/52.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a:extLst>
              <a:ext uri="{FF2B5EF4-FFF2-40B4-BE49-F238E27FC236}">
                <a16:creationId xmlns:a16="http://schemas.microsoft.com/office/drawing/2014/main" id="{99F7F3AE-4723-4476-BFB4-4C4EC325D46C}"/>
              </a:ext>
            </a:extLst>
          </p:cNvPr>
          <p:cNvSpPr>
            <a:spLocks noGrp="1"/>
          </p:cNvSpPr>
          <p:nvPr>
            <p:ph idx="1"/>
          </p:nvPr>
        </p:nvSpPr>
        <p:spPr>
          <a:xfrm>
            <a:off x="152400" y="152400"/>
            <a:ext cx="8763000" cy="5715000"/>
          </a:xfrm>
        </p:spPr>
        <p:txBody>
          <a:bodyPr/>
          <a:lstStyle/>
          <a:p>
            <a:pPr marL="0" indent="0" eaLnBrk="1" hangingPunct="1">
              <a:buFont typeface="Arial" panose="020B0604020202020204" pitchFamily="34" charset="0"/>
              <a:buNone/>
            </a:pPr>
            <a:r>
              <a:rPr lang="en-US" altLang="en-US" sz="1600" b="1" dirty="0"/>
              <a:t>Example: </a:t>
            </a:r>
            <a:r>
              <a:rPr lang="en-US" altLang="en-US" sz="1600" dirty="0"/>
              <a:t>In a group of 100 athletes, 30% are basketball players.  In that same group, 25% are over 6-feet tall. What is P(BB or &gt;6 feet)? </a:t>
            </a:r>
          </a:p>
          <a:p>
            <a:pPr marL="0" indent="0" eaLnBrk="1" hangingPunct="1">
              <a:buFont typeface="Arial" panose="020B0604020202020204" pitchFamily="34" charset="0"/>
              <a:buNone/>
            </a:pPr>
            <a:endParaRPr lang="en-US" altLang="en-US" sz="1600" b="1" dirty="0"/>
          </a:p>
          <a:p>
            <a:pPr marL="0" indent="0" eaLnBrk="1" hangingPunct="1">
              <a:buFont typeface="Arial" panose="020B0604020202020204" pitchFamily="34" charset="0"/>
              <a:buNone/>
            </a:pPr>
            <a:r>
              <a:rPr lang="en-US" altLang="en-US" sz="1600" b="1" dirty="0"/>
              <a:t>Answer: </a:t>
            </a:r>
          </a:p>
          <a:p>
            <a:pPr lvl="1" eaLnBrk="1" hangingPunct="1"/>
            <a:r>
              <a:rPr lang="en-US" altLang="en-US" sz="1600" dirty="0"/>
              <a:t>P(Basketball Player) = 0.3,  </a:t>
            </a:r>
          </a:p>
          <a:p>
            <a:pPr lvl="1" eaLnBrk="1" hangingPunct="1"/>
            <a:r>
              <a:rPr lang="en-US" altLang="en-US" sz="1600" dirty="0"/>
              <a:t>P(&gt;6 feet tall) = 0.25</a:t>
            </a:r>
          </a:p>
          <a:p>
            <a:pPr marL="0" indent="0" eaLnBrk="1" hangingPunct="1">
              <a:buFont typeface="Arial" panose="020B0604020202020204" pitchFamily="34" charset="0"/>
              <a:buNone/>
            </a:pPr>
            <a:endParaRPr lang="en-US" altLang="en-US" sz="1600" dirty="0"/>
          </a:p>
          <a:p>
            <a:pPr marL="0" indent="0" eaLnBrk="1" hangingPunct="1">
              <a:buFont typeface="Arial" panose="020B0604020202020204" pitchFamily="34" charset="0"/>
              <a:buNone/>
            </a:pPr>
            <a:r>
              <a:rPr lang="en-US" altLang="en-US" sz="1600" dirty="0"/>
              <a:t>If we count 0.3 + 0.25, we will get an artificially high number. This is because in the basketball group we will count several people who are also 6 feet.  Similarly, among the 6-footers, we will count several basketball players.  Therefore, we will have counted those people TWICE.</a:t>
            </a:r>
          </a:p>
          <a:p>
            <a:pPr marL="0" indent="0" eaLnBrk="1" hangingPunct="1">
              <a:buFont typeface="Arial" panose="020B0604020202020204" pitchFamily="34" charset="0"/>
              <a:buNone/>
            </a:pPr>
            <a:endParaRPr lang="en-US" altLang="en-US" sz="1600" dirty="0"/>
          </a:p>
          <a:p>
            <a:pPr marL="0" indent="0" eaLnBrk="1" hangingPunct="1">
              <a:buFont typeface="Arial" panose="020B0604020202020204" pitchFamily="34" charset="0"/>
              <a:buNone/>
            </a:pPr>
            <a:r>
              <a:rPr lang="en-US" altLang="en-US" sz="1600" dirty="0"/>
              <a:t>To get an accurate result, we have to </a:t>
            </a:r>
            <a:r>
              <a:rPr lang="en-US" altLang="en-US" sz="1600" u="sng" dirty="0"/>
              <a:t>subtract the number of outcomes that we counted twice</a:t>
            </a:r>
            <a:r>
              <a:rPr lang="en-US" altLang="en-US" sz="1600" dirty="0"/>
              <a:t>.  Again, who got counted twice?  Answer: Those people who are both basketball players  </a:t>
            </a:r>
            <a:r>
              <a:rPr lang="en-US" altLang="en-US" sz="1600" u="sng" dirty="0"/>
              <a:t>and</a:t>
            </a:r>
            <a:r>
              <a:rPr lang="en-US" altLang="en-US" sz="1600" dirty="0"/>
              <a:t>  6 feet:</a:t>
            </a:r>
          </a:p>
          <a:p>
            <a:pPr marL="0" indent="0" eaLnBrk="1" hangingPunct="1">
              <a:buFont typeface="Arial" panose="020B0604020202020204" pitchFamily="34" charset="0"/>
              <a:buNone/>
            </a:pPr>
            <a:r>
              <a:rPr lang="en-US" altLang="en-US" sz="1600" dirty="0"/>
              <a:t>	P(BB and &gt;6 feet)  =  P(BB) + P(6’) </a:t>
            </a:r>
            <a:r>
              <a:rPr lang="en-US" altLang="en-US" sz="1600" b="1" dirty="0">
                <a:solidFill>
                  <a:srgbClr val="C00000"/>
                </a:solidFill>
              </a:rPr>
              <a:t>– P(BB  </a:t>
            </a:r>
            <a:r>
              <a:rPr lang="en-US" altLang="en-US" sz="1600" b="1" u="sng" dirty="0">
                <a:solidFill>
                  <a:srgbClr val="C00000"/>
                </a:solidFill>
              </a:rPr>
              <a:t>and</a:t>
            </a:r>
            <a:r>
              <a:rPr lang="en-US" altLang="en-US" sz="1600" b="1" dirty="0">
                <a:solidFill>
                  <a:srgbClr val="C00000"/>
                </a:solidFill>
              </a:rPr>
              <a:t> 6’)</a:t>
            </a:r>
          </a:p>
          <a:p>
            <a:pPr marL="0" indent="0" eaLnBrk="1" hangingPunct="1">
              <a:buFont typeface="Arial" panose="020B0604020202020204" pitchFamily="34" charset="0"/>
              <a:buNone/>
            </a:pPr>
            <a:endParaRPr lang="en-US" altLang="en-US" sz="1600" dirty="0"/>
          </a:p>
          <a:p>
            <a:pPr marL="0" indent="0" eaLnBrk="1" hangingPunct="1">
              <a:buFont typeface="Arial" panose="020B0604020202020204" pitchFamily="34" charset="0"/>
              <a:buNone/>
            </a:pPr>
            <a:r>
              <a:rPr lang="en-US" altLang="en-US" sz="1600" dirty="0"/>
              <a:t>Note that in this question, we do not have enough information to calculate the probability since we are not told how many people in the 100 are both basketball players and 6 feet tall. This would be one of those (horrible) “not enough information to answer the problem” questions. However, in the real world, people often make mistakes as a result of coming up with “answers” in spite of having incomplete data. You need to be able to recognize when you are in this situation.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79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3795">
                                            <p:txEl>
                                              <p:pRg st="9" end="9"/>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37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6F00A06-76A9-414B-9BDA-148ED626AFC5}"/>
              </a:ext>
            </a:extLst>
          </p:cNvPr>
          <p:cNvSpPr>
            <a:spLocks noGrp="1"/>
          </p:cNvSpPr>
          <p:nvPr>
            <p:ph type="title"/>
          </p:nvPr>
        </p:nvSpPr>
        <p:spPr>
          <a:xfrm>
            <a:off x="457200" y="152400"/>
            <a:ext cx="8229600" cy="563563"/>
          </a:xfrm>
        </p:spPr>
        <p:txBody>
          <a:bodyPr/>
          <a:lstStyle/>
          <a:p>
            <a:r>
              <a:rPr lang="en-US" altLang="en-US" sz="3600" dirty="0"/>
              <a:t>Independence revisited</a:t>
            </a:r>
          </a:p>
        </p:txBody>
      </p:sp>
      <p:sp>
        <p:nvSpPr>
          <p:cNvPr id="3" name="Content Placeholder 2">
            <a:extLst>
              <a:ext uri="{FF2B5EF4-FFF2-40B4-BE49-F238E27FC236}">
                <a16:creationId xmlns:a16="http://schemas.microsoft.com/office/drawing/2014/main" id="{E286299F-86B5-4B9C-9A3F-A2CE3A20C960}"/>
              </a:ext>
            </a:extLst>
          </p:cNvPr>
          <p:cNvSpPr>
            <a:spLocks noGrp="1"/>
          </p:cNvSpPr>
          <p:nvPr>
            <p:ph idx="1"/>
          </p:nvPr>
        </p:nvSpPr>
        <p:spPr>
          <a:xfrm>
            <a:off x="228600" y="838200"/>
            <a:ext cx="8458200" cy="4525963"/>
          </a:xfrm>
        </p:spPr>
        <p:txBody>
          <a:bodyPr/>
          <a:lstStyle/>
          <a:p>
            <a:pPr marL="0" indent="0">
              <a:buFont typeface="Arial" charset="0"/>
              <a:buNone/>
              <a:defRPr/>
            </a:pPr>
            <a:r>
              <a:rPr lang="en-US" sz="1800" dirty="0"/>
              <a:t>Suppose you tend to spend all your free weekends in Seattle (if the boss gives you the weekend off) and you want to determine whether or not you need to dig out your raincoat.  </a:t>
            </a:r>
          </a:p>
          <a:p>
            <a:pPr>
              <a:buFont typeface="Arial" charset="0"/>
              <a:buChar char="•"/>
              <a:defRPr/>
            </a:pPr>
            <a:r>
              <a:rPr lang="en-US" sz="1800" dirty="0"/>
              <a:t>Your boss gives you roughly 30% of your weekends off, so P(you will to go Seattle) = 0.3.</a:t>
            </a:r>
          </a:p>
          <a:p>
            <a:pPr>
              <a:buFont typeface="Arial" charset="0"/>
              <a:buChar char="•"/>
              <a:defRPr/>
            </a:pPr>
            <a:r>
              <a:rPr lang="en-US" sz="1800" dirty="0"/>
              <a:t>It rains roughly 10% of days:  P(Rain) = 0.1</a:t>
            </a:r>
          </a:p>
          <a:p>
            <a:pPr marL="0" indent="0">
              <a:buFont typeface="Arial" charset="0"/>
              <a:buNone/>
              <a:defRPr/>
            </a:pPr>
            <a:endParaRPr lang="en-US" sz="1800" dirty="0"/>
          </a:p>
          <a:p>
            <a:pPr marL="0" indent="0">
              <a:buFont typeface="Arial" charset="0"/>
              <a:buNone/>
              <a:defRPr/>
            </a:pPr>
            <a:r>
              <a:rPr lang="en-US" sz="1800" dirty="0"/>
              <a:t>Using our original multiplication rule, we might be temped to say: P(in Seattle  AND Rain)  = 0.3 * 0.1 = 0.03.</a:t>
            </a:r>
          </a:p>
          <a:p>
            <a:pPr marL="0" indent="0">
              <a:buFont typeface="Arial" charset="0"/>
              <a:buNone/>
              <a:defRPr/>
            </a:pPr>
            <a:endParaRPr lang="en-US" sz="1800" dirty="0"/>
          </a:p>
          <a:p>
            <a:pPr marL="0" indent="0">
              <a:buFont typeface="Arial" charset="0"/>
              <a:buNone/>
              <a:defRPr/>
            </a:pPr>
            <a:r>
              <a:rPr lang="en-US" sz="1800" b="1" dirty="0"/>
              <a:t>Thoughts?</a:t>
            </a:r>
          </a:p>
          <a:p>
            <a:pPr marL="0" indent="0">
              <a:buFont typeface="Arial" charset="0"/>
              <a:buNone/>
              <a:defRPr/>
            </a:pPr>
            <a:r>
              <a:rPr lang="en-US" sz="1800" dirty="0"/>
              <a:t>These events P(in Seattle) and P(Rain) are NOT independent: The probability that it is going to rain will indeed be affected by your being in Seattle as opposed to, say, being in Death Valley, California.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30BFFD1-5010-4918-BCFC-CF26D5F6625E}"/>
              </a:ext>
            </a:extLst>
          </p:cNvPr>
          <p:cNvSpPr>
            <a:spLocks noGrp="1"/>
          </p:cNvSpPr>
          <p:nvPr>
            <p:ph type="title"/>
          </p:nvPr>
        </p:nvSpPr>
        <p:spPr>
          <a:xfrm>
            <a:off x="457200" y="152400"/>
            <a:ext cx="8229600" cy="563563"/>
          </a:xfrm>
        </p:spPr>
        <p:txBody>
          <a:bodyPr/>
          <a:lstStyle/>
          <a:p>
            <a:r>
              <a:rPr lang="en-US" altLang="en-US" sz="3600" dirty="0"/>
              <a:t>Multiplication Rule revisited</a:t>
            </a:r>
          </a:p>
        </p:txBody>
      </p:sp>
      <p:sp>
        <p:nvSpPr>
          <p:cNvPr id="3" name="Content Placeholder 2">
            <a:extLst>
              <a:ext uri="{FF2B5EF4-FFF2-40B4-BE49-F238E27FC236}">
                <a16:creationId xmlns:a16="http://schemas.microsoft.com/office/drawing/2014/main" id="{4F47F902-07B5-43BE-857A-70BCA50D1665}"/>
              </a:ext>
            </a:extLst>
          </p:cNvPr>
          <p:cNvSpPr>
            <a:spLocks noGrp="1"/>
          </p:cNvSpPr>
          <p:nvPr>
            <p:ph idx="1"/>
          </p:nvPr>
        </p:nvSpPr>
        <p:spPr>
          <a:xfrm>
            <a:off x="228600" y="838200"/>
            <a:ext cx="8458200" cy="4525963"/>
          </a:xfrm>
        </p:spPr>
        <p:txBody>
          <a:bodyPr/>
          <a:lstStyle/>
          <a:p>
            <a:pPr marL="0" indent="0">
              <a:buFont typeface="Arial" panose="020B0604020202020204" pitchFamily="34" charset="0"/>
              <a:buNone/>
            </a:pPr>
            <a:r>
              <a:rPr lang="en-US" altLang="en-US" sz="2000" dirty="0"/>
              <a:t>Suppose you tend to spend all your free weekends in Seattle (if the boss gives you the weekend off) and you want to determine whether or not you need to dig out your raincoat. </a:t>
            </a:r>
          </a:p>
          <a:p>
            <a:pPr marL="685800" lvl="1">
              <a:buFont typeface="Wingdings" panose="05000000000000000000" pitchFamily="2" charset="2"/>
              <a:buChar char="ü"/>
            </a:pPr>
            <a:r>
              <a:rPr lang="en-US" altLang="en-US" sz="1800" dirty="0"/>
              <a:t>P(in Seattle) = 0.3</a:t>
            </a:r>
          </a:p>
          <a:p>
            <a:pPr marL="685800" lvl="1">
              <a:buFont typeface="Wingdings" panose="05000000000000000000" pitchFamily="2" charset="2"/>
              <a:buChar char="ü"/>
            </a:pPr>
            <a:r>
              <a:rPr lang="en-US" altLang="en-US" sz="1800" b="1" dirty="0"/>
              <a:t>P(Rain </a:t>
            </a:r>
            <a:r>
              <a:rPr lang="en-US" altLang="en-US" sz="1800" b="1" u="sng" dirty="0"/>
              <a:t>given that we are in Seattle</a:t>
            </a:r>
            <a:r>
              <a:rPr lang="en-US" altLang="en-US" sz="1800" b="1" dirty="0"/>
              <a:t>) = 0.4</a:t>
            </a:r>
          </a:p>
          <a:p>
            <a:pPr marL="0" indent="0">
              <a:buFont typeface="Arial" panose="020B0604020202020204" pitchFamily="34" charset="0"/>
              <a:buNone/>
            </a:pPr>
            <a:endParaRPr lang="en-US" altLang="en-US" sz="2000" dirty="0"/>
          </a:p>
          <a:p>
            <a:pPr marL="0" indent="0">
              <a:buFont typeface="Arial" panose="020B0604020202020204" pitchFamily="34" charset="0"/>
              <a:buNone/>
            </a:pPr>
            <a:r>
              <a:rPr lang="en-US" altLang="en-US" sz="2000" dirty="0"/>
              <a:t>Key Point: We needed to adjust our probability of rain to account for our being in Seattle. When we said P(Rain) = 0.1 a moment ago, we were taking some kind of national average. However, P(Rain </a:t>
            </a:r>
            <a:r>
              <a:rPr lang="en-US" altLang="en-US" sz="2000" u="sng" dirty="0">
                <a:solidFill>
                  <a:srgbClr val="C00000"/>
                </a:solidFill>
              </a:rPr>
              <a:t>given that</a:t>
            </a:r>
            <a:r>
              <a:rPr lang="en-US" altLang="en-US" sz="2000" dirty="0">
                <a:solidFill>
                  <a:srgbClr val="C00000"/>
                </a:solidFill>
              </a:rPr>
              <a:t> we are in Seattle</a:t>
            </a:r>
            <a:r>
              <a:rPr lang="en-US" altLang="en-US" sz="2000" dirty="0"/>
              <a:t>) is about 0.4.  </a:t>
            </a:r>
          </a:p>
          <a:p>
            <a:pPr marL="0" indent="0">
              <a:buFont typeface="Arial" panose="020B0604020202020204" pitchFamily="34" charset="0"/>
              <a:buNone/>
            </a:pPr>
            <a:endParaRPr lang="en-US" altLang="en-US" sz="2000" dirty="0"/>
          </a:p>
          <a:p>
            <a:pPr marL="0" indent="0">
              <a:buFont typeface="Arial" panose="020B0604020202020204" pitchFamily="34" charset="0"/>
              <a:buNone/>
            </a:pPr>
            <a:r>
              <a:rPr lang="en-US" altLang="en-US" sz="2000" b="1" i="1" dirty="0"/>
              <a:t>The moment you find yourself saying “given that” (or something similar), you are talking about a </a:t>
            </a:r>
            <a:r>
              <a:rPr lang="en-US" altLang="en-US" sz="2000" b="1" i="1" u="sng" dirty="0"/>
              <a:t>conditional</a:t>
            </a:r>
            <a:r>
              <a:rPr lang="en-US" altLang="en-US" sz="2000" b="1" i="1" dirty="0"/>
              <a:t> probability.  In other words, you are acknowledging that the probability you are interested in may be affected by something else. In this case, you are acknowledging that the probability of rain is affected by being in Seattle.</a:t>
            </a:r>
          </a:p>
          <a:p>
            <a:pPr marL="0" indent="0">
              <a:buFont typeface="Arial" panose="020B0604020202020204" pitchFamily="34" charset="0"/>
              <a:buNone/>
            </a:pPr>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heel(1)">
                                      <p:cBhvr>
                                        <p:cTn id="11" dur="2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884EDD7-B5AE-44E6-8991-91580611E9A0}"/>
              </a:ext>
            </a:extLst>
          </p:cNvPr>
          <p:cNvSpPr>
            <a:spLocks noGrp="1"/>
          </p:cNvSpPr>
          <p:nvPr>
            <p:ph type="title"/>
          </p:nvPr>
        </p:nvSpPr>
        <p:spPr>
          <a:xfrm>
            <a:off x="152400" y="109538"/>
            <a:ext cx="6400800" cy="852487"/>
          </a:xfrm>
        </p:spPr>
        <p:txBody>
          <a:bodyPr/>
          <a:lstStyle/>
          <a:p>
            <a:pPr eaLnBrk="1" hangingPunct="1"/>
            <a:r>
              <a:rPr lang="en-US" altLang="en-US" sz="3600" dirty="0"/>
              <a:t>Learning Objectives</a:t>
            </a:r>
          </a:p>
        </p:txBody>
      </p:sp>
      <p:sp>
        <p:nvSpPr>
          <p:cNvPr id="3075" name="Content Placeholder 2">
            <a:extLst>
              <a:ext uri="{FF2B5EF4-FFF2-40B4-BE49-F238E27FC236}">
                <a16:creationId xmlns:a16="http://schemas.microsoft.com/office/drawing/2014/main" id="{D2E9FCEA-B883-4C60-AB45-B57261B46046}"/>
              </a:ext>
            </a:extLst>
          </p:cNvPr>
          <p:cNvSpPr>
            <a:spLocks noGrp="1"/>
          </p:cNvSpPr>
          <p:nvPr>
            <p:ph idx="1"/>
          </p:nvPr>
        </p:nvSpPr>
        <p:spPr>
          <a:xfrm>
            <a:off x="228600" y="1143000"/>
            <a:ext cx="7620000" cy="4876800"/>
          </a:xfrm>
        </p:spPr>
        <p:txBody>
          <a:bodyPr rtlCol="0">
            <a:normAutofit/>
          </a:bodyPr>
          <a:lstStyle/>
          <a:p>
            <a:pPr marL="57150" indent="0" eaLnBrk="1" fontAlgn="auto" hangingPunct="1">
              <a:spcAft>
                <a:spcPts val="0"/>
              </a:spcAft>
              <a:buFont typeface="Arial" charset="0"/>
              <a:buNone/>
              <a:defRPr/>
            </a:pPr>
            <a:r>
              <a:rPr lang="en-US" sz="2400" dirty="0"/>
              <a:t>By the end of this lecture, you should be able to:</a:t>
            </a:r>
          </a:p>
          <a:p>
            <a:pPr marL="57150" indent="0" eaLnBrk="1" fontAlgn="auto" hangingPunct="1">
              <a:spcAft>
                <a:spcPts val="0"/>
              </a:spcAft>
              <a:buFont typeface="Arial" charset="0"/>
              <a:buNone/>
              <a:defRPr/>
            </a:pPr>
            <a:endParaRPr lang="en-US" sz="2400" dirty="0"/>
          </a:p>
          <a:p>
            <a:pPr lvl="1" eaLnBrk="1" fontAlgn="auto" hangingPunct="1">
              <a:spcAft>
                <a:spcPts val="0"/>
              </a:spcAft>
              <a:defRPr/>
            </a:pPr>
            <a:r>
              <a:rPr lang="en-US" sz="2000" dirty="0"/>
              <a:t>Apply the general addition rule and the general multiplication rule.</a:t>
            </a:r>
          </a:p>
          <a:p>
            <a:pPr lvl="1" eaLnBrk="1" fontAlgn="auto" hangingPunct="1">
              <a:spcAft>
                <a:spcPts val="0"/>
              </a:spcAft>
              <a:defRPr/>
            </a:pPr>
            <a:r>
              <a:rPr lang="en-US" sz="2000" dirty="0"/>
              <a:t>Describe what is meant by the term ‘general’ in the general addition rule and general multiplication rule.</a:t>
            </a:r>
          </a:p>
          <a:p>
            <a:pPr lvl="1" eaLnBrk="1" fontAlgn="auto" hangingPunct="1">
              <a:spcAft>
                <a:spcPts val="0"/>
              </a:spcAft>
              <a:defRPr/>
            </a:pPr>
            <a:r>
              <a:rPr lang="en-US" sz="2000" dirty="0"/>
              <a:t>Describe and apply the conditional probability rule.</a:t>
            </a:r>
          </a:p>
          <a:p>
            <a:pPr marL="457200" lvl="1" indent="0" eaLnBrk="1" fontAlgn="auto" hangingPunct="1">
              <a:spcAft>
                <a:spcPts val="0"/>
              </a:spcAft>
              <a:buFont typeface="Arial" charset="0"/>
              <a:buNone/>
              <a:defRPr/>
            </a:pPr>
            <a:endParaRPr lang="en-US" dirty="0"/>
          </a:p>
          <a:p>
            <a:pPr marL="457200" lvl="1" indent="0" eaLnBrk="1" fontAlgn="auto" hangingPunct="1">
              <a:spcAft>
                <a:spcPts val="0"/>
              </a:spcAft>
              <a:buFont typeface="Arial" charset="0"/>
              <a:buNone/>
              <a:defRPr/>
            </a:pPr>
            <a:endParaRPr lang="en-US" dirty="0"/>
          </a:p>
          <a:p>
            <a:pPr lvl="1" eaLnBrk="1" fontAlgn="auto" hangingPunct="1">
              <a:spcAft>
                <a:spcPts val="0"/>
              </a:spcAft>
              <a:defRPr/>
            </a:pPr>
            <a:endParaRPr lang="en-US" dirty="0"/>
          </a:p>
          <a:p>
            <a:pPr lvl="1" eaLnBrk="1" fontAlgn="auto" hangingPunct="1">
              <a:spcAft>
                <a:spcPts val="0"/>
              </a:spcAft>
              <a:defRPr/>
            </a:pPr>
            <a:endParaRPr lang="en-US" dirty="0"/>
          </a:p>
          <a:p>
            <a:pPr lvl="1" eaLnBrk="1" fontAlgn="auto" hangingPunct="1">
              <a:spcAft>
                <a:spcPts val="0"/>
              </a:spcAft>
              <a:defRPr/>
            </a:pPr>
            <a:endParaRPr lang="en-US" dirty="0"/>
          </a:p>
          <a:p>
            <a:pPr lvl="1" eaLnBrk="1" fontAlgn="auto" hangingPunct="1">
              <a:spcAft>
                <a:spcPts val="0"/>
              </a:spcAft>
              <a:defRPr/>
            </a:pPr>
            <a:endParaRPr lang="en-US" dirty="0"/>
          </a:p>
          <a:p>
            <a:pPr lvl="1" eaLnBrk="1" fontAlgn="auto" hangingPunct="1">
              <a:spcAft>
                <a:spcPts val="0"/>
              </a:spcAft>
              <a:defRPr/>
            </a:pPr>
            <a:endParaRPr lang="en-US" dirty="0"/>
          </a:p>
          <a:p>
            <a:pPr lvl="1" eaLnBrk="1" fontAlgn="auto" hangingPunct="1">
              <a:spcAft>
                <a:spcPts val="0"/>
              </a:spcAft>
              <a:defRPr/>
            </a:pPr>
            <a:endParaRPr lang="en-US" dirty="0"/>
          </a:p>
          <a:p>
            <a:pPr lvl="1" eaLnBrk="1" fontAlgn="auto" hangingPunct="1">
              <a:spcAft>
                <a:spcPts val="0"/>
              </a:spcAft>
              <a:defRPr/>
            </a:pPr>
            <a:endParaRPr lang="en-US" dirty="0"/>
          </a:p>
        </p:txBody>
      </p:sp>
      <p:pic>
        <p:nvPicPr>
          <p:cNvPr id="5124" name="Picture 4" descr="C:\Users\yosef\Dropbox\130 Expression Web\images\question_mark_learning.jpg">
            <a:extLst>
              <a:ext uri="{FF2B5EF4-FFF2-40B4-BE49-F238E27FC236}">
                <a16:creationId xmlns:a16="http://schemas.microsoft.com/office/drawing/2014/main" id="{53D58B18-1C12-4BD3-9CD5-B9AD99A58E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44330">
            <a:off x="7435850" y="95250"/>
            <a:ext cx="173355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DE7322C-33B2-4031-89CD-EB51BC865F55}"/>
              </a:ext>
            </a:extLst>
          </p:cNvPr>
          <p:cNvSpPr>
            <a:spLocks noChangeArrowheads="1"/>
          </p:cNvSpPr>
          <p:nvPr/>
        </p:nvSpPr>
        <p:spPr bwMode="auto">
          <a:xfrm>
            <a:off x="0" y="1006475"/>
            <a:ext cx="9144000" cy="2041525"/>
          </a:xfrm>
          <a:prstGeom prst="rect">
            <a:avLst/>
          </a:prstGeom>
          <a:solidFill>
            <a:schemeClr val="accent5">
              <a:lumMod val="40000"/>
              <a:lumOff val="60000"/>
            </a:schemeClr>
          </a:solidFill>
          <a:ln w="9525">
            <a:noFill/>
            <a:miter lim="800000"/>
            <a:headEnd/>
            <a:tailEnd/>
          </a:ln>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6147" name="Rectangle 3">
            <a:extLst>
              <a:ext uri="{FF2B5EF4-FFF2-40B4-BE49-F238E27FC236}">
                <a16:creationId xmlns:a16="http://schemas.microsoft.com/office/drawing/2014/main" id="{961BA94F-30C9-434B-A715-80CCEDB61516}"/>
              </a:ext>
            </a:extLst>
          </p:cNvPr>
          <p:cNvSpPr>
            <a:spLocks noGrp="1" noChangeArrowheads="1"/>
          </p:cNvSpPr>
          <p:nvPr>
            <p:ph type="title"/>
          </p:nvPr>
        </p:nvSpPr>
        <p:spPr/>
        <p:txBody>
          <a:bodyPr/>
          <a:lstStyle/>
          <a:p>
            <a:pPr eaLnBrk="1" hangingPunct="1"/>
            <a:r>
              <a:rPr lang="en-US" altLang="en-US" sz="2800" dirty="0"/>
              <a:t>Example</a:t>
            </a:r>
            <a:endParaRPr lang="en-US" altLang="en-US" dirty="0"/>
          </a:p>
        </p:txBody>
      </p:sp>
      <p:sp>
        <p:nvSpPr>
          <p:cNvPr id="5125" name="Text Box 5">
            <a:extLst>
              <a:ext uri="{FF2B5EF4-FFF2-40B4-BE49-F238E27FC236}">
                <a16:creationId xmlns:a16="http://schemas.microsoft.com/office/drawing/2014/main" id="{B42FB93D-053A-4B36-B3DD-48CC61148CEB}"/>
              </a:ext>
            </a:extLst>
          </p:cNvPr>
          <p:cNvSpPr txBox="1">
            <a:spLocks noChangeArrowheads="1"/>
          </p:cNvSpPr>
          <p:nvPr/>
        </p:nvSpPr>
        <p:spPr bwMode="auto">
          <a:xfrm>
            <a:off x="415925" y="1090613"/>
            <a:ext cx="857567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8001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8001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8001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8001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8001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8001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8001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8001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en-US" sz="1800" b="1" dirty="0">
                <a:latin typeface="Arial" panose="020B0604020202020204" pitchFamily="34" charset="0"/>
              </a:rPr>
              <a:t>Example: What is the probability of randomly drawing either an ace or a heart from a deck of 52 playing cards? </a:t>
            </a:r>
          </a:p>
          <a:p>
            <a:pPr eaLnBrk="1" hangingPunct="1">
              <a:lnSpc>
                <a:spcPct val="150000"/>
              </a:lnSpc>
              <a:spcBef>
                <a:spcPct val="0"/>
              </a:spcBef>
              <a:buFontTx/>
              <a:buNone/>
            </a:pPr>
            <a:r>
              <a:rPr lang="en-US" altLang="en-US" sz="1800" dirty="0">
                <a:latin typeface="Arial" panose="020B0604020202020204" pitchFamily="34" charset="0"/>
              </a:rPr>
              <a:t>Note that you can not use our original version of the addition rule here since the events are not disjoint. (It is possible for the card to be both an Ace and a Heart).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a:extLst>
              <a:ext uri="{FF2B5EF4-FFF2-40B4-BE49-F238E27FC236}">
                <a16:creationId xmlns:a16="http://schemas.microsoft.com/office/drawing/2014/main" id="{5C83E232-8F97-443B-AE52-1EFA95628B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876300"/>
            <a:ext cx="64770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a:extLst>
              <a:ext uri="{FF2B5EF4-FFF2-40B4-BE49-F238E27FC236}">
                <a16:creationId xmlns:a16="http://schemas.microsoft.com/office/drawing/2014/main" id="{82581C4A-5C04-4ED8-86FC-D22E135BD442}"/>
              </a:ext>
            </a:extLst>
          </p:cNvPr>
          <p:cNvSpPr>
            <a:spLocks noGrp="1"/>
          </p:cNvSpPr>
          <p:nvPr>
            <p:ph type="title"/>
          </p:nvPr>
        </p:nvSpPr>
        <p:spPr>
          <a:xfrm>
            <a:off x="228600" y="79375"/>
            <a:ext cx="5143500" cy="762000"/>
          </a:xfrm>
        </p:spPr>
        <p:txBody>
          <a:bodyPr/>
          <a:lstStyle/>
          <a:p>
            <a:pPr algn="l" eaLnBrk="1" hangingPunct="1"/>
            <a:r>
              <a:rPr lang="en-US" altLang="en-US" sz="1600" b="1" dirty="0"/>
              <a:t>Example:</a:t>
            </a:r>
            <a:r>
              <a:rPr lang="en-US" altLang="en-US" sz="1600" dirty="0"/>
              <a:t> If rolling a single die, determine the probability of rolling an even number, or a number greater than 2.</a:t>
            </a:r>
            <a:endParaRPr lang="en-US" altLang="en-US" sz="1600" b="1" dirty="0"/>
          </a:p>
        </p:txBody>
      </p:sp>
      <p:sp>
        <p:nvSpPr>
          <p:cNvPr id="32771" name="Text Placeholder 2">
            <a:extLst>
              <a:ext uri="{FF2B5EF4-FFF2-40B4-BE49-F238E27FC236}">
                <a16:creationId xmlns:a16="http://schemas.microsoft.com/office/drawing/2014/main" id="{E7E86080-2C7B-4663-AB5E-589BA146B52A}"/>
              </a:ext>
            </a:extLst>
          </p:cNvPr>
          <p:cNvSpPr>
            <a:spLocks noGrp="1"/>
          </p:cNvSpPr>
          <p:nvPr>
            <p:ph type="body" sz="half" idx="1"/>
          </p:nvPr>
        </p:nvSpPr>
        <p:spPr>
          <a:xfrm>
            <a:off x="228600" y="2247900"/>
            <a:ext cx="8763000" cy="4572000"/>
          </a:xfrm>
        </p:spPr>
        <p:txBody>
          <a:bodyPr/>
          <a:lstStyle/>
          <a:p>
            <a:pPr marL="0" indent="0" algn="ctr" eaLnBrk="1" hangingPunct="1">
              <a:buFont typeface="Arial" panose="020B0604020202020204" pitchFamily="34" charset="0"/>
              <a:buNone/>
            </a:pPr>
            <a:r>
              <a:rPr lang="en-US" altLang="en-US" sz="2000" b="1" dirty="0"/>
              <a:t>P(Even  or  &gt;2)</a:t>
            </a:r>
            <a:r>
              <a:rPr lang="en-US" altLang="en-US" sz="2000" dirty="0"/>
              <a:t> = ?</a:t>
            </a:r>
          </a:p>
          <a:p>
            <a:pPr marL="0" indent="0" eaLnBrk="1" hangingPunct="1">
              <a:buFont typeface="Arial" panose="020B0604020202020204" pitchFamily="34" charset="0"/>
              <a:buNone/>
            </a:pPr>
            <a:r>
              <a:rPr lang="en-US" altLang="en-US" sz="1600" dirty="0"/>
              <a:t>P(Rolled an Even) 		= 3/6</a:t>
            </a:r>
          </a:p>
          <a:p>
            <a:pPr marL="0" indent="0" eaLnBrk="1" hangingPunct="1">
              <a:buFont typeface="Arial" panose="020B0604020202020204" pitchFamily="34" charset="0"/>
              <a:buNone/>
            </a:pPr>
            <a:r>
              <a:rPr lang="en-US" altLang="en-US" sz="1600" dirty="0"/>
              <a:t>P(Rolled a number &gt;2) 	= 4/6</a:t>
            </a:r>
          </a:p>
          <a:p>
            <a:pPr marL="0" indent="0" eaLnBrk="1" hangingPunct="1">
              <a:buFont typeface="Arial" panose="020B0604020202020204" pitchFamily="34" charset="0"/>
              <a:buNone/>
            </a:pPr>
            <a:r>
              <a:rPr lang="en-US" altLang="en-US" sz="1600" dirty="0"/>
              <a:t>P(Rolled an Even OR &gt;2)	=   P(Rolled an Even)  	+    P(Rolled a number &gt;2)</a:t>
            </a:r>
          </a:p>
          <a:p>
            <a:pPr marL="0" indent="0" eaLnBrk="1" hangingPunct="1">
              <a:buFont typeface="Arial" panose="020B0604020202020204" pitchFamily="34" charset="0"/>
              <a:buNone/>
            </a:pPr>
            <a:r>
              <a:rPr lang="en-US" altLang="en-US" sz="1600" dirty="0"/>
              <a:t>			=                 3/6	+	4/6 </a:t>
            </a:r>
          </a:p>
          <a:p>
            <a:pPr marL="0" indent="0" eaLnBrk="1" hangingPunct="1">
              <a:buFont typeface="Arial" panose="020B0604020202020204" pitchFamily="34" charset="0"/>
              <a:buNone/>
            </a:pPr>
            <a:r>
              <a:rPr lang="en-US" altLang="en-US" sz="1600" dirty="0"/>
              <a:t>			=                                     7/6  ?!?!</a:t>
            </a:r>
          </a:p>
          <a:p>
            <a:pPr marL="0" indent="0" eaLnBrk="1" hangingPunct="1">
              <a:buFont typeface="Arial" panose="020B0604020202020204" pitchFamily="34" charset="0"/>
              <a:buNone/>
            </a:pPr>
            <a:endParaRPr lang="en-US" altLang="en-US" sz="1600" dirty="0"/>
          </a:p>
          <a:p>
            <a:pPr marL="0" indent="0" eaLnBrk="1" hangingPunct="1">
              <a:buFont typeface="Arial" panose="020B0604020202020204" pitchFamily="34" charset="0"/>
              <a:buNone/>
            </a:pPr>
            <a:r>
              <a:rPr lang="en-US" altLang="en-US" sz="1600" dirty="0"/>
              <a:t>No, because in this case, there are some non-disjoint outcomes (in this case, two). Two of the outcomes: 4 and 6 are </a:t>
            </a:r>
            <a:r>
              <a:rPr lang="en-US" altLang="en-US" sz="1600" b="1" dirty="0"/>
              <a:t>even</a:t>
            </a:r>
            <a:r>
              <a:rPr lang="en-US" altLang="en-US" sz="1600" dirty="0"/>
              <a:t> and also  </a:t>
            </a:r>
            <a:r>
              <a:rPr lang="en-US" altLang="en-US" sz="1600" b="1" dirty="0"/>
              <a:t>greater than two.  </a:t>
            </a:r>
            <a:r>
              <a:rPr lang="en-US" altLang="en-US" sz="1600" dirty="0"/>
              <a:t>Therefore, these two outcomes were counted </a:t>
            </a:r>
            <a:r>
              <a:rPr lang="en-US" altLang="en-US" sz="1600" u="sng" dirty="0"/>
              <a:t>twice</a:t>
            </a:r>
            <a:r>
              <a:rPr lang="en-US" altLang="en-US" sz="1600" dirty="0"/>
              <a:t>. </a:t>
            </a:r>
          </a:p>
          <a:p>
            <a:pPr marL="0" indent="0" eaLnBrk="1" hangingPunct="1">
              <a:buFont typeface="Arial" panose="020B0604020202020204" pitchFamily="34" charset="0"/>
              <a:buNone/>
            </a:pPr>
            <a:endParaRPr lang="en-US" altLang="en-US" sz="1600" dirty="0"/>
          </a:p>
          <a:p>
            <a:pPr marL="0" indent="0" eaLnBrk="1" hangingPunct="1">
              <a:buFont typeface="Arial" panose="020B0604020202020204" pitchFamily="34" charset="0"/>
              <a:buNone/>
            </a:pPr>
            <a:r>
              <a:rPr lang="en-US" altLang="en-US" sz="1600" dirty="0"/>
              <a:t>However, we CAN apply the so-called </a:t>
            </a:r>
            <a:r>
              <a:rPr lang="en-US" altLang="en-US" sz="1600" b="1" u="sng" dirty="0"/>
              <a:t>general</a:t>
            </a:r>
            <a:r>
              <a:rPr lang="en-US" altLang="en-US" sz="1600" dirty="0"/>
              <a:t> addition rule which works on both disjoint events, and ALSO on non-disjoint events…</a:t>
            </a:r>
          </a:p>
        </p:txBody>
      </p:sp>
      <p:sp>
        <p:nvSpPr>
          <p:cNvPr id="3" name="Rounded Rectangle 2">
            <a:extLst>
              <a:ext uri="{FF2B5EF4-FFF2-40B4-BE49-F238E27FC236}">
                <a16:creationId xmlns:a16="http://schemas.microsoft.com/office/drawing/2014/main" id="{845EB95F-E9D6-43D8-BDD4-5590C1656FCA}"/>
              </a:ext>
            </a:extLst>
          </p:cNvPr>
          <p:cNvSpPr/>
          <p:nvPr/>
        </p:nvSpPr>
        <p:spPr>
          <a:xfrm>
            <a:off x="2514600" y="1243013"/>
            <a:ext cx="762000" cy="771525"/>
          </a:xfrm>
          <a:prstGeom prst="roundRect">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
        <p:nvSpPr>
          <p:cNvPr id="6" name="Rounded Rectangle 5">
            <a:extLst>
              <a:ext uri="{FF2B5EF4-FFF2-40B4-BE49-F238E27FC236}">
                <a16:creationId xmlns:a16="http://schemas.microsoft.com/office/drawing/2014/main" id="{55C3A866-C6DB-4E00-8C07-B2634BB6DB0B}"/>
              </a:ext>
            </a:extLst>
          </p:cNvPr>
          <p:cNvSpPr/>
          <p:nvPr/>
        </p:nvSpPr>
        <p:spPr>
          <a:xfrm>
            <a:off x="4495800" y="1243013"/>
            <a:ext cx="762000" cy="771525"/>
          </a:xfrm>
          <a:prstGeom prst="roundRect">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
        <p:nvSpPr>
          <p:cNvPr id="7" name="Rounded Rectangle 6">
            <a:extLst>
              <a:ext uri="{FF2B5EF4-FFF2-40B4-BE49-F238E27FC236}">
                <a16:creationId xmlns:a16="http://schemas.microsoft.com/office/drawing/2014/main" id="{B0B64012-BE35-4ED1-9BDD-9F0E43B83F77}"/>
              </a:ext>
            </a:extLst>
          </p:cNvPr>
          <p:cNvSpPr/>
          <p:nvPr/>
        </p:nvSpPr>
        <p:spPr>
          <a:xfrm>
            <a:off x="6477000" y="1243013"/>
            <a:ext cx="762000" cy="771525"/>
          </a:xfrm>
          <a:prstGeom prst="roundRect">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
        <p:nvSpPr>
          <p:cNvPr id="8" name="Rounded Rectangle 7">
            <a:extLst>
              <a:ext uri="{FF2B5EF4-FFF2-40B4-BE49-F238E27FC236}">
                <a16:creationId xmlns:a16="http://schemas.microsoft.com/office/drawing/2014/main" id="{9104349C-6476-4977-9DCD-636A59C96F9A}"/>
              </a:ext>
            </a:extLst>
          </p:cNvPr>
          <p:cNvSpPr/>
          <p:nvPr/>
        </p:nvSpPr>
        <p:spPr>
          <a:xfrm>
            <a:off x="3429000" y="1143000"/>
            <a:ext cx="3886200" cy="1023938"/>
          </a:xfrm>
          <a:prstGeom prst="roundRect">
            <a:avLst/>
          </a:prstGeom>
          <a:ln w="38100">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
        <p:nvSpPr>
          <p:cNvPr id="10" name="Down Arrow 9">
            <a:extLst>
              <a:ext uri="{FF2B5EF4-FFF2-40B4-BE49-F238E27FC236}">
                <a16:creationId xmlns:a16="http://schemas.microsoft.com/office/drawing/2014/main" id="{22E945F9-94DA-41C6-BD78-F3E5B0C546B2}"/>
              </a:ext>
            </a:extLst>
          </p:cNvPr>
          <p:cNvSpPr/>
          <p:nvPr/>
        </p:nvSpPr>
        <p:spPr>
          <a:xfrm rot="4280406">
            <a:off x="5668963" y="469900"/>
            <a:ext cx="400050" cy="1193800"/>
          </a:xfrm>
          <a:prstGeom prst="downArrow">
            <a:avLst/>
          </a:prstGeom>
          <a:gradFill>
            <a:gsLst>
              <a:gs pos="0">
                <a:srgbClr val="000082"/>
              </a:gs>
              <a:gs pos="30000">
                <a:srgbClr val="66008F"/>
              </a:gs>
              <a:gs pos="64999">
                <a:srgbClr val="BA0066"/>
              </a:gs>
              <a:gs pos="89999">
                <a:srgbClr val="FF0000"/>
              </a:gs>
              <a:gs pos="100000">
                <a:srgbClr val="FF8200"/>
              </a:gs>
            </a:gsLst>
            <a:lin ang="5400000" scaled="0"/>
          </a:grad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
        <p:nvSpPr>
          <p:cNvPr id="11" name="Down Arrow 10">
            <a:extLst>
              <a:ext uri="{FF2B5EF4-FFF2-40B4-BE49-F238E27FC236}">
                <a16:creationId xmlns:a16="http://schemas.microsoft.com/office/drawing/2014/main" id="{7FC684BC-1D85-41C9-A694-A6389EB1DE91}"/>
              </a:ext>
            </a:extLst>
          </p:cNvPr>
          <p:cNvSpPr/>
          <p:nvPr/>
        </p:nvSpPr>
        <p:spPr>
          <a:xfrm rot="4280406">
            <a:off x="7650163" y="488950"/>
            <a:ext cx="400050" cy="1193800"/>
          </a:xfrm>
          <a:prstGeom prst="downArrow">
            <a:avLst/>
          </a:prstGeom>
          <a:gradFill>
            <a:gsLst>
              <a:gs pos="0">
                <a:srgbClr val="000082"/>
              </a:gs>
              <a:gs pos="30000">
                <a:srgbClr val="66008F"/>
              </a:gs>
              <a:gs pos="64999">
                <a:srgbClr val="BA0066"/>
              </a:gs>
              <a:gs pos="89999">
                <a:srgbClr val="FF0000"/>
              </a:gs>
              <a:gs pos="100000">
                <a:srgbClr val="FF8200"/>
              </a:gs>
            </a:gsLst>
            <a:lin ang="5400000" scaled="0"/>
          </a:grad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childTnLst>
                                </p:cTn>
                              </p:par>
                            </p:childTnLst>
                          </p:cTn>
                        </p:par>
                        <p:par>
                          <p:cTn id="17" fill="hold" nodeType="afterGroup">
                            <p:stCondLst>
                              <p:cond delay="0"/>
                            </p:stCondLst>
                            <p:childTnLst>
                              <p:par>
                                <p:cTn id="18" presetID="2" presetClass="entr" presetSubtype="4" accel="10000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32771">
                                            <p:txEl>
                                              <p:pRg st="3" end="3"/>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2771">
                                            <p:txEl>
                                              <p:pRg st="4" end="4"/>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32771">
                                            <p:txEl>
                                              <p:pRg st="7" end="7"/>
                                            </p:txEl>
                                          </p:spTgt>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32771">
                                            <p:txEl>
                                              <p:pRg st="9" end="9"/>
                                            </p:txEl>
                                          </p:spTgt>
                                        </p:tgtEl>
                                        <p:attrNameLst>
                                          <p:attrName>style.visibility</p:attrName>
                                        </p:attrNameLst>
                                      </p:cBhvr>
                                      <p:to>
                                        <p:strVal val="visible"/>
                                      </p:to>
                                    </p:set>
                                  </p:childTnLst>
                                </p:cTn>
                              </p:par>
                              <p:par>
                                <p:cTn id="38" presetID="2" presetClass="entr" presetSubtype="4"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2000" fill="hold"/>
                                        <p:tgtEl>
                                          <p:spTgt spid="10"/>
                                        </p:tgtEl>
                                        <p:attrNameLst>
                                          <p:attrName>ppt_x</p:attrName>
                                        </p:attrNameLst>
                                      </p:cBhvr>
                                      <p:tavLst>
                                        <p:tav tm="0">
                                          <p:val>
                                            <p:strVal val="#ppt_x"/>
                                          </p:val>
                                        </p:tav>
                                        <p:tav tm="100000">
                                          <p:val>
                                            <p:strVal val="#ppt_x"/>
                                          </p:val>
                                        </p:tav>
                                      </p:tavLst>
                                    </p:anim>
                                    <p:anim calcmode="lin" valueType="num">
                                      <p:cBhvr additive="base">
                                        <p:cTn id="41" dur="2000" fill="hold"/>
                                        <p:tgtEl>
                                          <p:spTgt spid="1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2000" fill="hold"/>
                                        <p:tgtEl>
                                          <p:spTgt spid="11"/>
                                        </p:tgtEl>
                                        <p:attrNameLst>
                                          <p:attrName>ppt_x</p:attrName>
                                        </p:attrNameLst>
                                      </p:cBhvr>
                                      <p:tavLst>
                                        <p:tav tm="0">
                                          <p:val>
                                            <p:strVal val="#ppt_x"/>
                                          </p:val>
                                        </p:tav>
                                        <p:tav tm="100000">
                                          <p:val>
                                            <p:strVal val="#ppt_x"/>
                                          </p:val>
                                        </p:tav>
                                      </p:tavLst>
                                    </p:anim>
                                    <p:anim calcmode="lin" valueType="num">
                                      <p:cBhvr additive="base">
                                        <p:cTn id="45"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7430CF4C-45DF-4A96-ABA5-10FC01CE2614}"/>
              </a:ext>
            </a:extLst>
          </p:cNvPr>
          <p:cNvSpPr>
            <a:spLocks noGrp="1" noChangeArrowheads="1"/>
          </p:cNvSpPr>
          <p:nvPr>
            <p:ph type="title"/>
          </p:nvPr>
        </p:nvSpPr>
        <p:spPr/>
        <p:txBody>
          <a:bodyPr/>
          <a:lstStyle/>
          <a:p>
            <a:pPr eaLnBrk="1" hangingPunct="1"/>
            <a:r>
              <a:rPr lang="en-US" altLang="en-US" u="sng" dirty="0"/>
              <a:t>General</a:t>
            </a:r>
            <a:r>
              <a:rPr lang="en-US" altLang="en-US" dirty="0"/>
              <a:t> addition rule </a:t>
            </a:r>
          </a:p>
        </p:txBody>
      </p:sp>
      <p:sp>
        <p:nvSpPr>
          <p:cNvPr id="31748" name="Rectangle 4">
            <a:extLst>
              <a:ext uri="{FF2B5EF4-FFF2-40B4-BE49-F238E27FC236}">
                <a16:creationId xmlns:a16="http://schemas.microsoft.com/office/drawing/2014/main" id="{4F320EE5-95B5-4684-8FBB-05A2D05489EC}"/>
              </a:ext>
            </a:extLst>
          </p:cNvPr>
          <p:cNvSpPr>
            <a:spLocks noGrp="1" noChangeArrowheads="1"/>
          </p:cNvSpPr>
          <p:nvPr>
            <p:ph type="body" sz="half" idx="1"/>
          </p:nvPr>
        </p:nvSpPr>
        <p:spPr>
          <a:xfrm>
            <a:off x="2590800" y="1295400"/>
            <a:ext cx="4102100" cy="711200"/>
          </a:xfrm>
        </p:spPr>
        <p:txBody>
          <a:bodyPr/>
          <a:lstStyle/>
          <a:p>
            <a:pPr marL="0" indent="0" defTabSz="1600200" eaLnBrk="1" hangingPunct="1">
              <a:lnSpc>
                <a:spcPct val="160000"/>
              </a:lnSpc>
              <a:buFont typeface="Wingdings" panose="05000000000000000000" pitchFamily="2" charset="2"/>
              <a:buNone/>
            </a:pPr>
            <a:r>
              <a:rPr lang="en-US" altLang="en-US" sz="2000" b="1" i="1" dirty="0">
                <a:solidFill>
                  <a:srgbClr val="C00000"/>
                </a:solidFill>
              </a:rPr>
              <a:t>P</a:t>
            </a:r>
            <a:r>
              <a:rPr lang="en-US" altLang="en-US" sz="2000" b="1" dirty="0">
                <a:solidFill>
                  <a:srgbClr val="C00000"/>
                </a:solidFill>
              </a:rPr>
              <a:t>(</a:t>
            </a:r>
            <a:r>
              <a:rPr lang="en-US" altLang="en-US" sz="2000" b="1" i="1" dirty="0">
                <a:solidFill>
                  <a:srgbClr val="C00000"/>
                </a:solidFill>
              </a:rPr>
              <a:t>A</a:t>
            </a:r>
            <a:r>
              <a:rPr lang="en-US" altLang="en-US" sz="2000" b="1" dirty="0">
                <a:solidFill>
                  <a:srgbClr val="C00000"/>
                </a:solidFill>
              </a:rPr>
              <a:t> or </a:t>
            </a:r>
            <a:r>
              <a:rPr lang="en-US" altLang="en-US" sz="2000" b="1" i="1" dirty="0">
                <a:solidFill>
                  <a:srgbClr val="C00000"/>
                </a:solidFill>
              </a:rPr>
              <a:t>B</a:t>
            </a:r>
            <a:r>
              <a:rPr lang="en-US" altLang="en-US" sz="2000" b="1" dirty="0">
                <a:solidFill>
                  <a:srgbClr val="C00000"/>
                </a:solidFill>
              </a:rPr>
              <a:t>) = </a:t>
            </a:r>
            <a:r>
              <a:rPr lang="en-US" altLang="en-US" sz="2000" b="1" i="1" dirty="0">
                <a:solidFill>
                  <a:srgbClr val="C00000"/>
                </a:solidFill>
              </a:rPr>
              <a:t>P</a:t>
            </a:r>
            <a:r>
              <a:rPr lang="en-US" altLang="en-US" sz="2000" b="1" dirty="0">
                <a:solidFill>
                  <a:srgbClr val="C00000"/>
                </a:solidFill>
              </a:rPr>
              <a:t>(</a:t>
            </a:r>
            <a:r>
              <a:rPr lang="en-US" altLang="en-US" sz="2000" b="1" i="1" dirty="0">
                <a:solidFill>
                  <a:srgbClr val="C00000"/>
                </a:solidFill>
              </a:rPr>
              <a:t>A</a:t>
            </a:r>
            <a:r>
              <a:rPr lang="en-US" altLang="en-US" sz="2000" b="1" dirty="0">
                <a:solidFill>
                  <a:srgbClr val="C00000"/>
                </a:solidFill>
              </a:rPr>
              <a:t>) + </a:t>
            </a:r>
            <a:r>
              <a:rPr lang="en-US" altLang="en-US" sz="2000" b="1" i="1" dirty="0">
                <a:solidFill>
                  <a:srgbClr val="C00000"/>
                </a:solidFill>
              </a:rPr>
              <a:t>P</a:t>
            </a:r>
            <a:r>
              <a:rPr lang="en-US" altLang="en-US" sz="2000" b="1" dirty="0">
                <a:solidFill>
                  <a:srgbClr val="C00000"/>
                </a:solidFill>
              </a:rPr>
              <a:t>(</a:t>
            </a:r>
            <a:r>
              <a:rPr lang="en-US" altLang="en-US" sz="2000" b="1" i="1" dirty="0">
                <a:solidFill>
                  <a:srgbClr val="C00000"/>
                </a:solidFill>
              </a:rPr>
              <a:t>B</a:t>
            </a:r>
            <a:r>
              <a:rPr lang="en-US" altLang="en-US" sz="2000" b="1" dirty="0">
                <a:solidFill>
                  <a:srgbClr val="C00000"/>
                </a:solidFill>
              </a:rPr>
              <a:t>) – </a:t>
            </a:r>
            <a:r>
              <a:rPr lang="en-US" altLang="en-US" sz="2000" b="1" i="1" dirty="0">
                <a:solidFill>
                  <a:srgbClr val="C00000"/>
                </a:solidFill>
              </a:rPr>
              <a:t>P</a:t>
            </a:r>
            <a:r>
              <a:rPr lang="en-US" altLang="en-US" sz="2000" b="1" dirty="0">
                <a:solidFill>
                  <a:srgbClr val="C00000"/>
                </a:solidFill>
              </a:rPr>
              <a:t>(</a:t>
            </a:r>
            <a:r>
              <a:rPr lang="en-US" altLang="en-US" sz="2000" b="1" i="1" dirty="0">
                <a:solidFill>
                  <a:srgbClr val="C00000"/>
                </a:solidFill>
              </a:rPr>
              <a:t>A</a:t>
            </a:r>
            <a:r>
              <a:rPr lang="en-US" altLang="en-US" sz="2000" b="1" dirty="0">
                <a:solidFill>
                  <a:srgbClr val="C00000"/>
                </a:solidFill>
              </a:rPr>
              <a:t> and </a:t>
            </a:r>
            <a:r>
              <a:rPr lang="en-US" altLang="en-US" sz="2000" b="1" i="1" dirty="0">
                <a:solidFill>
                  <a:srgbClr val="C00000"/>
                </a:solidFill>
              </a:rPr>
              <a:t>B</a:t>
            </a:r>
            <a:r>
              <a:rPr lang="en-US" altLang="en-US" sz="2000" b="1" dirty="0">
                <a:solidFill>
                  <a:srgbClr val="C00000"/>
                </a:solidFill>
              </a:rPr>
              <a:t>)</a:t>
            </a:r>
          </a:p>
        </p:txBody>
      </p:sp>
      <p:pic>
        <p:nvPicPr>
          <p:cNvPr id="31750" name="Picture 6">
            <a:extLst>
              <a:ext uri="{FF2B5EF4-FFF2-40B4-BE49-F238E27FC236}">
                <a16:creationId xmlns:a16="http://schemas.microsoft.com/office/drawing/2014/main" id="{1A5F6327-FDDE-4973-AA30-5927BD675DA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b="9216"/>
          <a:stretch>
            <a:fillRect/>
          </a:stretch>
        </p:blipFill>
        <p:spPr>
          <a:xfrm>
            <a:off x="2971800" y="2133600"/>
            <a:ext cx="3276600" cy="1871663"/>
          </a:xfrm>
          <a:noFill/>
        </p:spPr>
      </p:pic>
      <p:sp>
        <p:nvSpPr>
          <p:cNvPr id="31751" name="TextBox 6">
            <a:extLst>
              <a:ext uri="{FF2B5EF4-FFF2-40B4-BE49-F238E27FC236}">
                <a16:creationId xmlns:a16="http://schemas.microsoft.com/office/drawing/2014/main" id="{5CCAD3AF-9D30-41AD-BE7C-09A616600DCE}"/>
              </a:ext>
            </a:extLst>
          </p:cNvPr>
          <p:cNvSpPr txBox="1">
            <a:spLocks noChangeArrowheads="1"/>
          </p:cNvSpPr>
          <p:nvPr/>
        </p:nvSpPr>
        <p:spPr bwMode="auto">
          <a:xfrm>
            <a:off x="685800" y="5181600"/>
            <a:ext cx="7620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1" dirty="0">
                <a:latin typeface="Arial" panose="020B0604020202020204" pitchFamily="34" charset="0"/>
              </a:rPr>
              <a:t>Why is it called the “general” rule?</a:t>
            </a:r>
          </a:p>
          <a:p>
            <a:pPr eaLnBrk="1" hangingPunct="1">
              <a:spcBef>
                <a:spcPct val="0"/>
              </a:spcBef>
              <a:buFontTx/>
              <a:buNone/>
            </a:pPr>
            <a:r>
              <a:rPr lang="en-US" altLang="en-US" sz="1800" dirty="0">
                <a:latin typeface="Arial" panose="020B0604020202020204" pitchFamily="34" charset="0"/>
              </a:rPr>
              <a:t>“General” means can be used on BOTH disjoint </a:t>
            </a:r>
            <a:r>
              <a:rPr lang="en-US" altLang="en-US" sz="1800" u="sng" dirty="0">
                <a:latin typeface="Arial" panose="020B0604020202020204" pitchFamily="34" charset="0"/>
              </a:rPr>
              <a:t>and</a:t>
            </a:r>
            <a:r>
              <a:rPr lang="en-US" altLang="en-US" sz="1800" dirty="0">
                <a:latin typeface="Arial" panose="020B0604020202020204" pitchFamily="34" charset="0"/>
              </a:rPr>
              <a:t> non-disjoint events!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1751"/>
                                        </p:tgtEl>
                                        <p:attrNameLst>
                                          <p:attrName>style.visibility</p:attrName>
                                        </p:attrNameLst>
                                      </p:cBhvr>
                                      <p:to>
                                        <p:strVal val="visible"/>
                                      </p:to>
                                    </p:set>
                                    <p:animEffect transition="in" filter="fade">
                                      <p:cBhvr>
                                        <p:cTn id="11" dur="1000"/>
                                        <p:tgtEl>
                                          <p:spTgt spid="31751"/>
                                        </p:tgtEl>
                                      </p:cBhvr>
                                    </p:animEffect>
                                    <p:anim calcmode="lin" valueType="num">
                                      <p:cBhvr>
                                        <p:cTn id="12" dur="1000" fill="hold"/>
                                        <p:tgtEl>
                                          <p:spTgt spid="31751"/>
                                        </p:tgtEl>
                                        <p:attrNameLst>
                                          <p:attrName>ppt_x</p:attrName>
                                        </p:attrNameLst>
                                      </p:cBhvr>
                                      <p:tavLst>
                                        <p:tav tm="0">
                                          <p:val>
                                            <p:strVal val="#ppt_x"/>
                                          </p:val>
                                        </p:tav>
                                        <p:tav tm="100000">
                                          <p:val>
                                            <p:strVal val="#ppt_x"/>
                                          </p:val>
                                        </p:tav>
                                      </p:tavLst>
                                    </p:anim>
                                    <p:anim calcmode="lin" valueType="num">
                                      <p:cBhvr>
                                        <p:cTn id="13" dur="1000" fill="hold"/>
                                        <p:tgtEl>
                                          <p:spTgt spid="31751"/>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317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a:extLst>
              <a:ext uri="{FF2B5EF4-FFF2-40B4-BE49-F238E27FC236}">
                <a16:creationId xmlns:a16="http://schemas.microsoft.com/office/drawing/2014/main" id="{4412DAE4-30A9-4CE6-ABE8-9E9C82E9AE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876300"/>
            <a:ext cx="64770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1">
            <a:extLst>
              <a:ext uri="{FF2B5EF4-FFF2-40B4-BE49-F238E27FC236}">
                <a16:creationId xmlns:a16="http://schemas.microsoft.com/office/drawing/2014/main" id="{491F2AE8-7535-4E17-9747-94C308083287}"/>
              </a:ext>
            </a:extLst>
          </p:cNvPr>
          <p:cNvSpPr>
            <a:spLocks noGrp="1"/>
          </p:cNvSpPr>
          <p:nvPr>
            <p:ph type="title"/>
          </p:nvPr>
        </p:nvSpPr>
        <p:spPr>
          <a:xfrm>
            <a:off x="4191000" y="79375"/>
            <a:ext cx="4800600" cy="762000"/>
          </a:xfrm>
        </p:spPr>
        <p:txBody>
          <a:bodyPr/>
          <a:lstStyle/>
          <a:p>
            <a:pPr algn="l" eaLnBrk="1" hangingPunct="1"/>
            <a:r>
              <a:rPr lang="en-US" altLang="en-US" sz="1400" b="1" dirty="0"/>
              <a:t>Example:</a:t>
            </a:r>
            <a:r>
              <a:rPr lang="en-US" altLang="en-US" sz="1400" dirty="0"/>
              <a:t> If rolling a single die, determine the probability of rolling an even number, or a number greater than 2.</a:t>
            </a:r>
            <a:endParaRPr lang="en-US" altLang="en-US" sz="1400" b="1" dirty="0"/>
          </a:p>
        </p:txBody>
      </p:sp>
      <p:sp>
        <p:nvSpPr>
          <p:cNvPr id="3" name="Rounded Rectangle 2">
            <a:extLst>
              <a:ext uri="{FF2B5EF4-FFF2-40B4-BE49-F238E27FC236}">
                <a16:creationId xmlns:a16="http://schemas.microsoft.com/office/drawing/2014/main" id="{C84573F2-1FD5-4779-BE3A-C22507188167}"/>
              </a:ext>
            </a:extLst>
          </p:cNvPr>
          <p:cNvSpPr/>
          <p:nvPr/>
        </p:nvSpPr>
        <p:spPr>
          <a:xfrm>
            <a:off x="2514600" y="1243013"/>
            <a:ext cx="762000" cy="771525"/>
          </a:xfrm>
          <a:prstGeom prst="roundRect">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
        <p:nvSpPr>
          <p:cNvPr id="6" name="Rounded Rectangle 5">
            <a:extLst>
              <a:ext uri="{FF2B5EF4-FFF2-40B4-BE49-F238E27FC236}">
                <a16:creationId xmlns:a16="http://schemas.microsoft.com/office/drawing/2014/main" id="{7675814E-E0C9-4834-BAFA-FB37FD881EAE}"/>
              </a:ext>
            </a:extLst>
          </p:cNvPr>
          <p:cNvSpPr/>
          <p:nvPr/>
        </p:nvSpPr>
        <p:spPr>
          <a:xfrm>
            <a:off x="4495800" y="1243013"/>
            <a:ext cx="762000" cy="771525"/>
          </a:xfrm>
          <a:prstGeom prst="roundRect">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
        <p:nvSpPr>
          <p:cNvPr id="7" name="Rounded Rectangle 6">
            <a:extLst>
              <a:ext uri="{FF2B5EF4-FFF2-40B4-BE49-F238E27FC236}">
                <a16:creationId xmlns:a16="http://schemas.microsoft.com/office/drawing/2014/main" id="{E5F9641C-8ED0-4536-8D0A-A8FCDF8684A3}"/>
              </a:ext>
            </a:extLst>
          </p:cNvPr>
          <p:cNvSpPr/>
          <p:nvPr/>
        </p:nvSpPr>
        <p:spPr>
          <a:xfrm>
            <a:off x="6477000" y="1243013"/>
            <a:ext cx="762000" cy="771525"/>
          </a:xfrm>
          <a:prstGeom prst="roundRect">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
        <p:nvSpPr>
          <p:cNvPr id="8" name="Rounded Rectangle 7">
            <a:extLst>
              <a:ext uri="{FF2B5EF4-FFF2-40B4-BE49-F238E27FC236}">
                <a16:creationId xmlns:a16="http://schemas.microsoft.com/office/drawing/2014/main" id="{4A6EDCE5-0E82-45FA-BB3D-A7A732A5AB88}"/>
              </a:ext>
            </a:extLst>
          </p:cNvPr>
          <p:cNvSpPr/>
          <p:nvPr/>
        </p:nvSpPr>
        <p:spPr>
          <a:xfrm>
            <a:off x="3429000" y="1143000"/>
            <a:ext cx="3886200" cy="1023938"/>
          </a:xfrm>
          <a:prstGeom prst="roundRec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
        <p:nvSpPr>
          <p:cNvPr id="10" name="Down Arrow 9">
            <a:extLst>
              <a:ext uri="{FF2B5EF4-FFF2-40B4-BE49-F238E27FC236}">
                <a16:creationId xmlns:a16="http://schemas.microsoft.com/office/drawing/2014/main" id="{6D636D50-7DD4-4114-AD13-6F09A44C60B3}"/>
              </a:ext>
            </a:extLst>
          </p:cNvPr>
          <p:cNvSpPr/>
          <p:nvPr/>
        </p:nvSpPr>
        <p:spPr>
          <a:xfrm rot="4280406">
            <a:off x="5668963" y="469900"/>
            <a:ext cx="400050" cy="1193800"/>
          </a:xfrm>
          <a:prstGeom prst="downArrow">
            <a:avLst/>
          </a:prstGeom>
          <a:gradFill>
            <a:gsLst>
              <a:gs pos="0">
                <a:srgbClr val="000082"/>
              </a:gs>
              <a:gs pos="30000">
                <a:srgbClr val="66008F"/>
              </a:gs>
              <a:gs pos="64999">
                <a:srgbClr val="BA0066"/>
              </a:gs>
              <a:gs pos="89999">
                <a:srgbClr val="FF0000"/>
              </a:gs>
              <a:gs pos="100000">
                <a:srgbClr val="FF8200"/>
              </a:gs>
            </a:gsLst>
            <a:lin ang="5400000" scaled="0"/>
          </a:grad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
        <p:nvSpPr>
          <p:cNvPr id="11" name="Down Arrow 10">
            <a:extLst>
              <a:ext uri="{FF2B5EF4-FFF2-40B4-BE49-F238E27FC236}">
                <a16:creationId xmlns:a16="http://schemas.microsoft.com/office/drawing/2014/main" id="{094871C9-CDE1-4675-9712-8369596EA7BA}"/>
              </a:ext>
            </a:extLst>
          </p:cNvPr>
          <p:cNvSpPr/>
          <p:nvPr/>
        </p:nvSpPr>
        <p:spPr>
          <a:xfrm rot="4280406">
            <a:off x="7650163" y="488950"/>
            <a:ext cx="400050" cy="1193800"/>
          </a:xfrm>
          <a:prstGeom prst="downArrow">
            <a:avLst/>
          </a:prstGeom>
          <a:gradFill>
            <a:gsLst>
              <a:gs pos="0">
                <a:srgbClr val="000082"/>
              </a:gs>
              <a:gs pos="30000">
                <a:srgbClr val="66008F"/>
              </a:gs>
              <a:gs pos="64999">
                <a:srgbClr val="BA0066"/>
              </a:gs>
              <a:gs pos="89999">
                <a:srgbClr val="FF0000"/>
              </a:gs>
              <a:gs pos="100000">
                <a:srgbClr val="FF8200"/>
              </a:gs>
            </a:gsLst>
            <a:lin ang="5400000" scaled="0"/>
          </a:grad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1600" dirty="0"/>
          </a:p>
        </p:txBody>
      </p:sp>
      <p:sp>
        <p:nvSpPr>
          <p:cNvPr id="12" name="Text Placeholder 2">
            <a:extLst>
              <a:ext uri="{FF2B5EF4-FFF2-40B4-BE49-F238E27FC236}">
                <a16:creationId xmlns:a16="http://schemas.microsoft.com/office/drawing/2014/main" id="{4AE9930E-F39D-48A1-B159-24C8622610FD}"/>
              </a:ext>
            </a:extLst>
          </p:cNvPr>
          <p:cNvSpPr txBox="1">
            <a:spLocks/>
          </p:cNvSpPr>
          <p:nvPr/>
        </p:nvSpPr>
        <p:spPr bwMode="auto">
          <a:xfrm>
            <a:off x="228600" y="22479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pPr>
            <a:r>
              <a:rPr lang="en-US" altLang="en-US" sz="2000" b="1" dirty="0"/>
              <a:t>P(Even  or  &gt;2)</a:t>
            </a:r>
            <a:r>
              <a:rPr lang="en-US" altLang="en-US" sz="2000" dirty="0"/>
              <a:t> = ?</a:t>
            </a:r>
          </a:p>
          <a:p>
            <a:pPr eaLnBrk="1" hangingPunct="1">
              <a:buFont typeface="Arial" panose="020B0604020202020204" pitchFamily="34" charset="0"/>
              <a:buNone/>
            </a:pPr>
            <a:r>
              <a:rPr lang="en-US" altLang="en-US" sz="1600" dirty="0"/>
              <a:t>P(Outcome is  an Even) 	= 3/6</a:t>
            </a:r>
          </a:p>
          <a:p>
            <a:pPr eaLnBrk="1" hangingPunct="1">
              <a:buFont typeface="Arial" panose="020B0604020202020204" pitchFamily="34" charset="0"/>
              <a:buNone/>
            </a:pPr>
            <a:r>
              <a:rPr lang="en-US" altLang="en-US" sz="1600" dirty="0"/>
              <a:t>P(Outcome is a number &gt;2) 	= 4/6</a:t>
            </a:r>
          </a:p>
          <a:p>
            <a:pPr eaLnBrk="1" hangingPunct="1">
              <a:buFont typeface="Arial" panose="020B0604020202020204" pitchFamily="34" charset="0"/>
              <a:buNone/>
            </a:pPr>
            <a:r>
              <a:rPr lang="en-US" altLang="en-US" sz="1600" dirty="0">
                <a:solidFill>
                  <a:srgbClr val="C00000"/>
                </a:solidFill>
              </a:rPr>
              <a:t>P(Outcome is  an Even AND &gt;2)	= 2/6</a:t>
            </a:r>
          </a:p>
          <a:p>
            <a:pPr eaLnBrk="1" hangingPunct="1">
              <a:buFont typeface="Arial" panose="020B0604020202020204" pitchFamily="34" charset="0"/>
              <a:buNone/>
            </a:pPr>
            <a:endParaRPr lang="en-US" altLang="en-US" sz="1600" dirty="0"/>
          </a:p>
          <a:p>
            <a:pPr eaLnBrk="1" hangingPunct="1">
              <a:buFont typeface="Arial" panose="020B0604020202020204" pitchFamily="34" charset="0"/>
              <a:buNone/>
            </a:pPr>
            <a:r>
              <a:rPr lang="en-US" altLang="en-US" sz="1600" b="1" dirty="0"/>
              <a:t>Applying General Addition Rule:</a:t>
            </a:r>
            <a:r>
              <a:rPr lang="en-US" altLang="en-US" sz="1600" dirty="0"/>
              <a:t>	</a:t>
            </a:r>
          </a:p>
          <a:p>
            <a:pPr eaLnBrk="1" hangingPunct="1">
              <a:buFont typeface="Arial" panose="020B0604020202020204" pitchFamily="34" charset="0"/>
              <a:buNone/>
            </a:pPr>
            <a:r>
              <a:rPr lang="en-US" altLang="en-US" sz="1600" dirty="0"/>
              <a:t>P(A or B) 		=                 P(A)                 +                      P(B)                       	</a:t>
            </a:r>
            <a:r>
              <a:rPr lang="en-US" altLang="en-US" sz="1600" dirty="0">
                <a:solidFill>
                  <a:srgbClr val="C00000"/>
                </a:solidFill>
              </a:rPr>
              <a:t>–   P(A and B)</a:t>
            </a:r>
          </a:p>
          <a:p>
            <a:pPr eaLnBrk="1" hangingPunct="1">
              <a:buFont typeface="Arial" panose="020B0604020202020204" pitchFamily="34" charset="0"/>
              <a:buNone/>
            </a:pPr>
            <a:r>
              <a:rPr lang="en-US" altLang="en-US" sz="1600" dirty="0"/>
              <a:t>		=	P(Even)	    +                      P(&gt;2)                     	</a:t>
            </a:r>
            <a:r>
              <a:rPr lang="en-US" altLang="en-US" sz="1600" dirty="0">
                <a:solidFill>
                  <a:srgbClr val="C00000"/>
                </a:solidFill>
              </a:rPr>
              <a:t>– P(Even and &gt;2)</a:t>
            </a:r>
          </a:p>
          <a:p>
            <a:pPr eaLnBrk="1" hangingPunct="1">
              <a:buFont typeface="Arial" panose="020B0604020202020204" pitchFamily="34" charset="0"/>
              <a:buNone/>
            </a:pPr>
            <a:r>
              <a:rPr lang="en-US" altLang="en-US" sz="1600" dirty="0"/>
              <a:t>		=</a:t>
            </a:r>
            <a:r>
              <a:rPr lang="en-US" altLang="en-US" sz="1400" dirty="0"/>
              <a:t> 	   3/6 	    + 	            4/6 		</a:t>
            </a:r>
            <a:r>
              <a:rPr lang="en-US" altLang="en-US" sz="1400" dirty="0">
                <a:solidFill>
                  <a:srgbClr val="C00000"/>
                </a:solidFill>
              </a:rPr>
              <a:t>–             2/6</a:t>
            </a:r>
            <a:endParaRPr lang="en-US" altLang="en-US" sz="1400" dirty="0"/>
          </a:p>
          <a:p>
            <a:pPr eaLnBrk="1" hangingPunct="1">
              <a:buFont typeface="Arial" panose="020B0604020202020204" pitchFamily="34" charset="0"/>
              <a:buNone/>
            </a:pPr>
            <a:r>
              <a:rPr lang="en-US" altLang="en-US" sz="1400" dirty="0"/>
              <a:t>		=  </a:t>
            </a:r>
            <a:r>
              <a:rPr lang="en-US" altLang="en-US" sz="1400" b="1" u="sng" dirty="0"/>
              <a:t>5/6</a:t>
            </a:r>
          </a:p>
        </p:txBody>
      </p:sp>
      <p:sp>
        <p:nvSpPr>
          <p:cNvPr id="9227" name="TextBox 12">
            <a:extLst>
              <a:ext uri="{FF2B5EF4-FFF2-40B4-BE49-F238E27FC236}">
                <a16:creationId xmlns:a16="http://schemas.microsoft.com/office/drawing/2014/main" id="{6B00AA4D-FB6D-46D1-9293-E9E998A6800C}"/>
              </a:ext>
            </a:extLst>
          </p:cNvPr>
          <p:cNvSpPr txBox="1">
            <a:spLocks noChangeArrowheads="1"/>
          </p:cNvSpPr>
          <p:nvPr/>
        </p:nvSpPr>
        <p:spPr bwMode="auto">
          <a:xfrm>
            <a:off x="228600" y="206375"/>
            <a:ext cx="3719513" cy="534988"/>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1600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16002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16002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16002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16002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60000"/>
              </a:lnSpc>
              <a:spcBef>
                <a:spcPct val="0"/>
              </a:spcBef>
              <a:buFont typeface="Wingdings" panose="05000000000000000000" pitchFamily="2" charset="2"/>
              <a:buNone/>
            </a:pPr>
            <a:r>
              <a:rPr lang="en-US" altLang="en-US" sz="1800" i="1" dirty="0"/>
              <a:t>P</a:t>
            </a:r>
            <a:r>
              <a:rPr lang="en-US" altLang="en-US" sz="1800" dirty="0"/>
              <a:t>(</a:t>
            </a:r>
            <a:r>
              <a:rPr lang="en-US" altLang="en-US" sz="1800" i="1" dirty="0"/>
              <a:t>A</a:t>
            </a:r>
            <a:r>
              <a:rPr lang="en-US" altLang="en-US" sz="1800" dirty="0"/>
              <a:t> or </a:t>
            </a:r>
            <a:r>
              <a:rPr lang="en-US" altLang="en-US" sz="1800" i="1" dirty="0"/>
              <a:t>B</a:t>
            </a:r>
            <a:r>
              <a:rPr lang="en-US" altLang="en-US" sz="1800" dirty="0"/>
              <a:t>) = </a:t>
            </a:r>
            <a:r>
              <a:rPr lang="en-US" altLang="en-US" sz="1800" i="1" dirty="0"/>
              <a:t>P</a:t>
            </a:r>
            <a:r>
              <a:rPr lang="en-US" altLang="en-US" sz="1800" dirty="0"/>
              <a:t>(</a:t>
            </a:r>
            <a:r>
              <a:rPr lang="en-US" altLang="en-US" sz="1800" i="1" dirty="0"/>
              <a:t>A</a:t>
            </a:r>
            <a:r>
              <a:rPr lang="en-US" altLang="en-US" sz="1800" dirty="0"/>
              <a:t>) + </a:t>
            </a:r>
            <a:r>
              <a:rPr lang="en-US" altLang="en-US" sz="1800" i="1" dirty="0"/>
              <a:t>P</a:t>
            </a:r>
            <a:r>
              <a:rPr lang="en-US" altLang="en-US" sz="1800" dirty="0"/>
              <a:t>(</a:t>
            </a:r>
            <a:r>
              <a:rPr lang="en-US" altLang="en-US" sz="1800" i="1" dirty="0"/>
              <a:t>B</a:t>
            </a:r>
            <a:r>
              <a:rPr lang="en-US" altLang="en-US" sz="1800" dirty="0"/>
              <a:t>) </a:t>
            </a:r>
            <a:r>
              <a:rPr lang="en-US" altLang="en-US" sz="1800" b="1" dirty="0">
                <a:solidFill>
                  <a:srgbClr val="C00000"/>
                </a:solidFill>
              </a:rPr>
              <a:t>– </a:t>
            </a:r>
            <a:r>
              <a:rPr lang="en-US" altLang="en-US" sz="1800" b="1" i="1" dirty="0">
                <a:solidFill>
                  <a:srgbClr val="C00000"/>
                </a:solidFill>
              </a:rPr>
              <a:t>P</a:t>
            </a:r>
            <a:r>
              <a:rPr lang="en-US" altLang="en-US" sz="1800" b="1" dirty="0">
                <a:solidFill>
                  <a:srgbClr val="C00000"/>
                </a:solidFill>
              </a:rPr>
              <a:t>(</a:t>
            </a:r>
            <a:r>
              <a:rPr lang="en-US" altLang="en-US" sz="1800" b="1" i="1" dirty="0">
                <a:solidFill>
                  <a:srgbClr val="C00000"/>
                </a:solidFill>
              </a:rPr>
              <a:t>A</a:t>
            </a:r>
            <a:r>
              <a:rPr lang="en-US" altLang="en-US" sz="1800" b="1" dirty="0">
                <a:solidFill>
                  <a:srgbClr val="C00000"/>
                </a:solidFill>
              </a:rPr>
              <a:t> and </a:t>
            </a:r>
            <a:r>
              <a:rPr lang="en-US" altLang="en-US" sz="1800" b="1" i="1" dirty="0">
                <a:solidFill>
                  <a:srgbClr val="C00000"/>
                </a:solidFill>
              </a:rPr>
              <a:t>B</a:t>
            </a:r>
            <a:r>
              <a:rPr lang="en-US" altLang="en-US" sz="1800" b="1" dirty="0">
                <a:solidFill>
                  <a:srgbClr val="C0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par>
                                <p:cTn id="7" presetID="42"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fade">
                                      <p:cBhvr>
                                        <p:cTn id="9" dur="1000"/>
                                        <p:tgtEl>
                                          <p:spTgt spid="3"/>
                                        </p:tgtEl>
                                      </p:cBhvr>
                                    </p:animEffect>
                                    <p:anim calcmode="lin" valueType="num">
                                      <p:cBhvr>
                                        <p:cTn id="10" dur="1000" fill="hold"/>
                                        <p:tgtEl>
                                          <p:spTgt spid="3"/>
                                        </p:tgtEl>
                                        <p:attrNameLst>
                                          <p:attrName>ppt_x</p:attrName>
                                        </p:attrNameLst>
                                      </p:cBhvr>
                                      <p:tavLst>
                                        <p:tav tm="0">
                                          <p:val>
                                            <p:strVal val="#ppt_x"/>
                                          </p:val>
                                        </p:tav>
                                        <p:tav tm="100000">
                                          <p:val>
                                            <p:strVal val="#ppt_x"/>
                                          </p:val>
                                        </p:tav>
                                      </p:tavLst>
                                    </p:anim>
                                    <p:anim calcmode="lin" valueType="num">
                                      <p:cBhvr>
                                        <p:cTn id="11" dur="1000" fill="hold"/>
                                        <p:tgtEl>
                                          <p:spTgt spid="3"/>
                                        </p:tgtEl>
                                        <p:attrNameLst>
                                          <p:attrName>ppt_y</p:attrName>
                                        </p:attrNameLst>
                                      </p:cBhvr>
                                      <p:tavLst>
                                        <p:tav tm="0">
                                          <p:val>
                                            <p:strVal val="#ppt_y+.1"/>
                                          </p:val>
                                        </p:tav>
                                        <p:tav tm="100000">
                                          <p:val>
                                            <p:strVal val="#ppt_y"/>
                                          </p:val>
                                        </p:tav>
                                      </p:tavLst>
                                    </p:anim>
                                  </p:childTnLst>
                                </p:cTn>
                              </p:par>
                              <p:par>
                                <p:cTn id="12" presetID="42"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12">
                                            <p:txEl>
                                              <p:pRg st="2" end="2"/>
                                            </p:txEl>
                                          </p:spTgt>
                                        </p:tgtEl>
                                        <p:attrNameLst>
                                          <p:attrName>style.visibility</p:attrName>
                                        </p:attrNameLst>
                                      </p:cBhvr>
                                      <p:to>
                                        <p:strVal val="visible"/>
                                      </p:to>
                                    </p:set>
                                  </p:childTnLst>
                                </p:cTn>
                              </p:par>
                              <p:par>
                                <p:cTn id="26" presetID="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1000" fill="hold"/>
                                        <p:tgtEl>
                                          <p:spTgt spid="8"/>
                                        </p:tgtEl>
                                        <p:attrNameLst>
                                          <p:attrName>ppt_x</p:attrName>
                                        </p:attrNameLst>
                                      </p:cBhvr>
                                      <p:tavLst>
                                        <p:tav tm="0">
                                          <p:val>
                                            <p:strVal val="#ppt_x"/>
                                          </p:val>
                                        </p:tav>
                                        <p:tav tm="100000">
                                          <p:val>
                                            <p:strVal val="#ppt_x"/>
                                          </p:val>
                                        </p:tav>
                                      </p:tavLst>
                                    </p:anim>
                                    <p:anim calcmode="lin" valueType="num">
                                      <p:cBhvr additive="base">
                                        <p:cTn id="29"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12">
                                            <p:txEl>
                                              <p:pRg st="3" end="3"/>
                                            </p:txEl>
                                          </p:spTgt>
                                        </p:tgtEl>
                                        <p:attrNameLst>
                                          <p:attrName>style.visibility</p:attrName>
                                        </p:attrNameLst>
                                      </p:cBhvr>
                                      <p:to>
                                        <p:strVal val="visible"/>
                                      </p:to>
                                    </p:set>
                                  </p:childTnLst>
                                </p:cTn>
                              </p:par>
                              <p:par>
                                <p:cTn id="34" presetID="2" presetClass="entr" presetSubtype="4"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1000" fill="hold"/>
                                        <p:tgtEl>
                                          <p:spTgt spid="10"/>
                                        </p:tgtEl>
                                        <p:attrNameLst>
                                          <p:attrName>ppt_x</p:attrName>
                                        </p:attrNameLst>
                                      </p:cBhvr>
                                      <p:tavLst>
                                        <p:tav tm="0">
                                          <p:val>
                                            <p:strVal val="#ppt_x"/>
                                          </p:val>
                                        </p:tav>
                                        <p:tav tm="100000">
                                          <p:val>
                                            <p:strVal val="#ppt_x"/>
                                          </p:val>
                                        </p:tav>
                                      </p:tavLst>
                                    </p:anim>
                                    <p:anim calcmode="lin" valueType="num">
                                      <p:cBhvr additive="base">
                                        <p:cTn id="37" dur="1000" fill="hold"/>
                                        <p:tgtEl>
                                          <p:spTgt spid="1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1000" fill="hold"/>
                                        <p:tgtEl>
                                          <p:spTgt spid="11"/>
                                        </p:tgtEl>
                                        <p:attrNameLst>
                                          <p:attrName>ppt_x</p:attrName>
                                        </p:attrNameLst>
                                      </p:cBhvr>
                                      <p:tavLst>
                                        <p:tav tm="0">
                                          <p:val>
                                            <p:strVal val="#ppt_x"/>
                                          </p:val>
                                        </p:tav>
                                        <p:tav tm="100000">
                                          <p:val>
                                            <p:strVal val="#ppt_x"/>
                                          </p:val>
                                        </p:tav>
                                      </p:tavLst>
                                    </p:anim>
                                    <p:anim calcmode="lin" valueType="num">
                                      <p:cBhvr additive="base">
                                        <p:cTn id="41"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12">
                                            <p:txEl>
                                              <p:pRg st="5" end="5"/>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nodeType="clickEffect">
                                  <p:stCondLst>
                                    <p:cond delay="0"/>
                                  </p:stCondLst>
                                  <p:childTnLst>
                                    <p:set>
                                      <p:cBhvr>
                                        <p:cTn id="55"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nodeType="clickEffect">
                                  <p:stCondLst>
                                    <p:cond delay="0"/>
                                  </p:stCondLst>
                                  <p:childTnLst>
                                    <p:set>
                                      <p:cBhvr>
                                        <p:cTn id="59"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01D18A3-6934-4234-AAFF-897BA810F4D1}"/>
              </a:ext>
            </a:extLst>
          </p:cNvPr>
          <p:cNvSpPr>
            <a:spLocks noGrp="1"/>
          </p:cNvSpPr>
          <p:nvPr>
            <p:ph type="title"/>
          </p:nvPr>
        </p:nvSpPr>
        <p:spPr/>
        <p:txBody>
          <a:bodyPr/>
          <a:lstStyle/>
          <a:p>
            <a:r>
              <a:rPr lang="en-US" altLang="en-US" sz="3200" b="1" dirty="0"/>
              <a:t>Why do we call it the “general” addition rule?</a:t>
            </a:r>
          </a:p>
        </p:txBody>
      </p:sp>
      <p:sp>
        <p:nvSpPr>
          <p:cNvPr id="3" name="Text Placeholder 2">
            <a:extLst>
              <a:ext uri="{FF2B5EF4-FFF2-40B4-BE49-F238E27FC236}">
                <a16:creationId xmlns:a16="http://schemas.microsoft.com/office/drawing/2014/main" id="{4D975804-F580-4DC6-9C9C-1488A187E3CA}"/>
              </a:ext>
            </a:extLst>
          </p:cNvPr>
          <p:cNvSpPr>
            <a:spLocks noGrp="1"/>
          </p:cNvSpPr>
          <p:nvPr>
            <p:ph type="body" sz="half" idx="1"/>
          </p:nvPr>
        </p:nvSpPr>
        <p:spPr>
          <a:xfrm>
            <a:off x="457200" y="1143000"/>
            <a:ext cx="8153400" cy="5486400"/>
          </a:xfrm>
        </p:spPr>
        <p:txBody>
          <a:bodyPr/>
          <a:lstStyle/>
          <a:p>
            <a:pPr>
              <a:buFont typeface="Arial" charset="0"/>
              <a:buChar char="•"/>
              <a:defRPr/>
            </a:pPr>
            <a:r>
              <a:rPr lang="en-US" sz="2000" dirty="0"/>
              <a:t>Because it applies to any addition events. That is, you can use it for both disjoint events and non-disjoint events. </a:t>
            </a:r>
          </a:p>
          <a:p>
            <a:pPr>
              <a:buFont typeface="Arial" charset="0"/>
              <a:buChar char="•"/>
              <a:defRPr/>
            </a:pPr>
            <a:r>
              <a:rPr lang="en-US" sz="2000" b="1" dirty="0"/>
              <a:t>Why does it also work for disjoint events? </a:t>
            </a:r>
          </a:p>
          <a:p>
            <a:pPr lvl="1">
              <a:buFont typeface="Arial" charset="0"/>
              <a:buChar char="–"/>
              <a:defRPr/>
            </a:pPr>
            <a:r>
              <a:rPr lang="en-US" sz="1800" dirty="0"/>
              <a:t>Recall that if 2 events are disjoint, this means that the two events are mutually exclusive.  In other words, if one of the two events or occurs, the other event will not occur.</a:t>
            </a:r>
          </a:p>
          <a:p>
            <a:pPr lvl="1">
              <a:buFont typeface="Arial" charset="0"/>
              <a:buChar char="–"/>
              <a:defRPr/>
            </a:pPr>
            <a:r>
              <a:rPr lang="en-US" sz="1800" dirty="0"/>
              <a:t>Therefore, P(A </a:t>
            </a:r>
            <a:r>
              <a:rPr lang="en-US" sz="1800" u="sng" dirty="0"/>
              <a:t>and</a:t>
            </a:r>
            <a:r>
              <a:rPr lang="en-US" sz="1800" dirty="0"/>
              <a:t> B), i.e. the probability of </a:t>
            </a:r>
            <a:r>
              <a:rPr lang="en-US" sz="1800" u="sng" dirty="0"/>
              <a:t>both</a:t>
            </a:r>
            <a:r>
              <a:rPr lang="en-US" sz="1800" dirty="0"/>
              <a:t> events being true will always equal </a:t>
            </a:r>
            <a:r>
              <a:rPr lang="en-US" sz="1800" u="sng" dirty="0"/>
              <a:t>0</a:t>
            </a:r>
            <a:r>
              <a:rPr lang="en-US" sz="1800" dirty="0"/>
              <a:t>.</a:t>
            </a:r>
          </a:p>
          <a:p>
            <a:pPr marL="457200" lvl="1" indent="0">
              <a:buFont typeface="Arial" charset="0"/>
              <a:buNone/>
              <a:defRPr/>
            </a:pPr>
            <a:endParaRPr lang="en-US" sz="1800" dirty="0"/>
          </a:p>
          <a:p>
            <a:pPr marL="457200" lvl="1" indent="0">
              <a:buFont typeface="Arial" charset="0"/>
              <a:buNone/>
              <a:defRPr/>
            </a:pPr>
            <a:r>
              <a:rPr lang="en-US" sz="1800" dirty="0"/>
              <a:t>So:  P(A or B) =  P(A) + P(B) - P(A and B)   </a:t>
            </a:r>
          </a:p>
          <a:p>
            <a:pPr marL="457200" lvl="1" indent="0">
              <a:buFont typeface="Arial" charset="0"/>
              <a:buNone/>
              <a:defRPr/>
            </a:pPr>
            <a:r>
              <a:rPr lang="en-US" sz="1800" dirty="0"/>
              <a:t>However, if the events are disjoint, then  P(A and B) is 0,   </a:t>
            </a:r>
            <a:endParaRPr lang="en-US" sz="1800" dirty="0">
              <a:sym typeface="Wingdings" pitchFamily="2" charset="2"/>
            </a:endParaRPr>
          </a:p>
          <a:p>
            <a:pPr marL="457200" lvl="1" indent="0">
              <a:buFont typeface="Arial" charset="0"/>
              <a:buNone/>
              <a:defRPr/>
            </a:pPr>
            <a:r>
              <a:rPr lang="en-US" sz="1800" dirty="0">
                <a:sym typeface="Wingdings" pitchFamily="2" charset="2"/>
              </a:rPr>
              <a:t>Therefore: P(A or B) = P(A) + P(B) </a:t>
            </a:r>
            <a:r>
              <a:rPr lang="en-US" sz="1800" u="sng" dirty="0">
                <a:sym typeface="Wingdings" pitchFamily="2" charset="2"/>
              </a:rPr>
              <a:t>- 0</a:t>
            </a:r>
            <a:r>
              <a:rPr lang="en-US" sz="1800" dirty="0">
                <a:sym typeface="Wingdings" pitchFamily="2" charset="2"/>
              </a:rPr>
              <a:t>  (i.e. This is our addition rule for disjoint events)</a:t>
            </a:r>
            <a:endParaRPr lang="en-US" sz="1800" dirty="0"/>
          </a:p>
          <a:p>
            <a:pPr lvl="1">
              <a:buFont typeface="Arial" charset="0"/>
              <a:buChar char="–"/>
              <a:defRPr/>
            </a:pPr>
            <a:endParaRPr lang="en-US" sz="1800" dirty="0"/>
          </a:p>
          <a:p>
            <a:pPr marL="0" indent="0">
              <a:buFont typeface="Arial" charset="0"/>
              <a:buNone/>
              <a:defRPr/>
            </a:pPr>
            <a:r>
              <a:rPr lang="en-US" sz="2000" dirty="0"/>
              <a:t>Let’s look at an example of applying the general rule to a disjoint events: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a:extLst>
              <a:ext uri="{FF2B5EF4-FFF2-40B4-BE49-F238E27FC236}">
                <a16:creationId xmlns:a16="http://schemas.microsoft.com/office/drawing/2014/main" id="{4B7735D7-C70B-4AB9-97B2-96EEA168480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459038"/>
            <a:ext cx="8229600" cy="432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8B8A029F-92E5-45F5-BF59-292AF2E5527D}"/>
              </a:ext>
            </a:extLst>
          </p:cNvPr>
          <p:cNvSpPr>
            <a:spLocks noChangeArrowheads="1"/>
          </p:cNvSpPr>
          <p:nvPr/>
        </p:nvSpPr>
        <p:spPr bwMode="auto">
          <a:xfrm>
            <a:off x="-47625" y="-17463"/>
            <a:ext cx="9191625" cy="2363788"/>
          </a:xfrm>
          <a:prstGeom prst="rect">
            <a:avLst/>
          </a:prstGeom>
          <a:solidFill>
            <a:schemeClr val="accent5">
              <a:lumMod val="40000"/>
              <a:lumOff val="60000"/>
            </a:schemeClr>
          </a:solidFill>
          <a:ln w="9525">
            <a:noFill/>
            <a:miter lim="800000"/>
            <a:headEnd/>
            <a:tailEnd/>
          </a:ln>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4" name="Text Box 5">
            <a:extLst>
              <a:ext uri="{FF2B5EF4-FFF2-40B4-BE49-F238E27FC236}">
                <a16:creationId xmlns:a16="http://schemas.microsoft.com/office/drawing/2014/main" id="{D93BD272-A64B-472C-B634-D6B878773849}"/>
              </a:ext>
            </a:extLst>
          </p:cNvPr>
          <p:cNvSpPr txBox="1">
            <a:spLocks noChangeArrowheads="1"/>
          </p:cNvSpPr>
          <p:nvPr/>
        </p:nvSpPr>
        <p:spPr bwMode="auto">
          <a:xfrm>
            <a:off x="228600" y="84138"/>
            <a:ext cx="8763000"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eaLnBrk="0" hangingPunct="0">
              <a:defRPr>
                <a:solidFill>
                  <a:schemeClr val="tx1"/>
                </a:solidFill>
                <a:latin typeface="Calibri" pitchFamily="34" charset="0"/>
                <a:cs typeface="Arial" charset="0"/>
              </a:defRPr>
            </a:lvl1pPr>
            <a:lvl2pPr marL="742950" indent="-285750" defTabSz="800100" eaLnBrk="0" hangingPunct="0">
              <a:defRPr>
                <a:solidFill>
                  <a:schemeClr val="tx1"/>
                </a:solidFill>
                <a:latin typeface="Calibri" pitchFamily="34" charset="0"/>
                <a:cs typeface="Arial" charset="0"/>
              </a:defRPr>
            </a:lvl2pPr>
            <a:lvl3pPr marL="1143000" indent="-228600" defTabSz="800100" eaLnBrk="0" hangingPunct="0">
              <a:defRPr>
                <a:solidFill>
                  <a:schemeClr val="tx1"/>
                </a:solidFill>
                <a:latin typeface="Calibri" pitchFamily="34" charset="0"/>
                <a:cs typeface="Arial" charset="0"/>
              </a:defRPr>
            </a:lvl3pPr>
            <a:lvl4pPr marL="1600200" indent="-228600" defTabSz="800100" eaLnBrk="0" hangingPunct="0">
              <a:defRPr>
                <a:solidFill>
                  <a:schemeClr val="tx1"/>
                </a:solidFill>
                <a:latin typeface="Calibri" pitchFamily="34" charset="0"/>
                <a:cs typeface="Arial" charset="0"/>
              </a:defRPr>
            </a:lvl4pPr>
            <a:lvl5pPr marL="2057400" indent="-228600" defTabSz="800100" eaLnBrk="0" hangingPunct="0">
              <a:defRPr>
                <a:solidFill>
                  <a:schemeClr val="tx1"/>
                </a:solidFill>
                <a:latin typeface="Calibri" pitchFamily="34" charset="0"/>
                <a:cs typeface="Arial" charset="0"/>
              </a:defRPr>
            </a:lvl5pPr>
            <a:lvl6pPr marL="2514600" indent="-228600" defTabSz="800100" eaLnBrk="0" fontAlgn="base" hangingPunct="0">
              <a:spcBef>
                <a:spcPct val="0"/>
              </a:spcBef>
              <a:spcAft>
                <a:spcPct val="0"/>
              </a:spcAft>
              <a:defRPr>
                <a:solidFill>
                  <a:schemeClr val="tx1"/>
                </a:solidFill>
                <a:latin typeface="Calibri" pitchFamily="34" charset="0"/>
                <a:cs typeface="Arial" charset="0"/>
              </a:defRPr>
            </a:lvl6pPr>
            <a:lvl7pPr marL="2971800" indent="-228600" defTabSz="800100" eaLnBrk="0" fontAlgn="base" hangingPunct="0">
              <a:spcBef>
                <a:spcPct val="0"/>
              </a:spcBef>
              <a:spcAft>
                <a:spcPct val="0"/>
              </a:spcAft>
              <a:defRPr>
                <a:solidFill>
                  <a:schemeClr val="tx1"/>
                </a:solidFill>
                <a:latin typeface="Calibri" pitchFamily="34" charset="0"/>
                <a:cs typeface="Arial" charset="0"/>
              </a:defRPr>
            </a:lvl7pPr>
            <a:lvl8pPr marL="3429000" indent="-228600" defTabSz="800100" eaLnBrk="0" fontAlgn="base" hangingPunct="0">
              <a:spcBef>
                <a:spcPct val="0"/>
              </a:spcBef>
              <a:spcAft>
                <a:spcPct val="0"/>
              </a:spcAft>
              <a:defRPr>
                <a:solidFill>
                  <a:schemeClr val="tx1"/>
                </a:solidFill>
                <a:latin typeface="Calibri" pitchFamily="34" charset="0"/>
                <a:cs typeface="Arial" charset="0"/>
              </a:defRPr>
            </a:lvl8pPr>
            <a:lvl9pPr marL="3886200" indent="-228600" defTabSz="800100" eaLnBrk="0" fontAlgn="base" hangingPunct="0">
              <a:spcBef>
                <a:spcPct val="0"/>
              </a:spcBef>
              <a:spcAft>
                <a:spcPct val="0"/>
              </a:spcAft>
              <a:defRPr>
                <a:solidFill>
                  <a:schemeClr val="tx1"/>
                </a:solidFill>
                <a:latin typeface="Calibri" pitchFamily="34" charset="0"/>
                <a:cs typeface="Arial" charset="0"/>
              </a:defRPr>
            </a:lvl9pPr>
          </a:lstStyle>
          <a:p>
            <a:pPr eaLnBrk="1" hangingPunct="1">
              <a:lnSpc>
                <a:spcPct val="150000"/>
              </a:lnSpc>
              <a:defRPr/>
            </a:pPr>
            <a:r>
              <a:rPr lang="en-US" sz="1100" b="1" dirty="0">
                <a:latin typeface="Arial" charset="0"/>
              </a:rPr>
              <a:t>Example: What is the probability of randomly drawing </a:t>
            </a:r>
          </a:p>
          <a:p>
            <a:pPr eaLnBrk="1" hangingPunct="1">
              <a:lnSpc>
                <a:spcPct val="150000"/>
              </a:lnSpc>
              <a:defRPr/>
            </a:pPr>
            <a:r>
              <a:rPr lang="en-US" sz="1100" b="1" dirty="0">
                <a:latin typeface="Arial" charset="0"/>
              </a:rPr>
              <a:t>either an Ace or a 7 from a deck of 52 playing cards? </a:t>
            </a:r>
          </a:p>
          <a:p>
            <a:pPr marL="285750" indent="-285750" eaLnBrk="1" hangingPunct="1">
              <a:lnSpc>
                <a:spcPct val="150000"/>
              </a:lnSpc>
              <a:buFont typeface="Arial" pitchFamily="34" charset="0"/>
              <a:buChar char="•"/>
              <a:defRPr/>
            </a:pPr>
            <a:r>
              <a:rPr lang="en-US" sz="1200" dirty="0">
                <a:latin typeface="Arial" charset="0"/>
              </a:rPr>
              <a:t>P(Card is an Ace)		</a:t>
            </a:r>
            <a:r>
              <a:rPr lang="en-US" sz="1200" dirty="0">
                <a:latin typeface="Arial" charset="0"/>
                <a:sym typeface="Wingdings" pitchFamily="2" charset="2"/>
              </a:rPr>
              <a:t> 4/52</a:t>
            </a:r>
            <a:endParaRPr lang="en-US" sz="1200" dirty="0">
              <a:latin typeface="Arial" charset="0"/>
            </a:endParaRPr>
          </a:p>
          <a:p>
            <a:pPr marL="285750" indent="-285750" eaLnBrk="1" hangingPunct="1">
              <a:lnSpc>
                <a:spcPct val="150000"/>
              </a:lnSpc>
              <a:buFont typeface="Arial" pitchFamily="34" charset="0"/>
              <a:buChar char="•"/>
              <a:defRPr/>
            </a:pPr>
            <a:r>
              <a:rPr lang="en-US" sz="1200" dirty="0">
                <a:latin typeface="Arial" charset="0"/>
              </a:rPr>
              <a:t>P(Card is a  7)		</a:t>
            </a:r>
            <a:r>
              <a:rPr lang="en-US" sz="1200" dirty="0">
                <a:latin typeface="Arial" charset="0"/>
                <a:sym typeface="Wingdings" pitchFamily="2" charset="2"/>
              </a:rPr>
              <a:t> 4/52</a:t>
            </a:r>
          </a:p>
          <a:p>
            <a:pPr marL="285750" indent="-285750" eaLnBrk="1" hangingPunct="1">
              <a:lnSpc>
                <a:spcPct val="150000"/>
              </a:lnSpc>
              <a:buFont typeface="Arial" pitchFamily="34" charset="0"/>
              <a:buChar char="•"/>
              <a:defRPr/>
            </a:pPr>
            <a:r>
              <a:rPr lang="en-US" sz="1200" dirty="0">
                <a:solidFill>
                  <a:srgbClr val="C00000"/>
                </a:solidFill>
                <a:latin typeface="Arial" charset="0"/>
                <a:sym typeface="Wingdings" pitchFamily="2" charset="2"/>
              </a:rPr>
              <a:t>P(Card is an Ace AND a 7)	 0</a:t>
            </a:r>
          </a:p>
          <a:p>
            <a:pPr eaLnBrk="1" hangingPunct="1">
              <a:lnSpc>
                <a:spcPct val="150000"/>
              </a:lnSpc>
              <a:defRPr/>
            </a:pPr>
            <a:r>
              <a:rPr lang="en-US" sz="1200" b="1" dirty="0">
                <a:latin typeface="Arial" charset="0"/>
                <a:sym typeface="Wingdings" pitchFamily="2" charset="2"/>
              </a:rPr>
              <a:t>P(Draw an Ace  OR  Draw a 7) ?</a:t>
            </a:r>
          </a:p>
          <a:p>
            <a:pPr lvl="1" indent="0" eaLnBrk="1" hangingPunct="1">
              <a:lnSpc>
                <a:spcPct val="150000"/>
              </a:lnSpc>
              <a:defRPr/>
            </a:pPr>
            <a:r>
              <a:rPr lang="en-US" sz="1200" dirty="0">
                <a:latin typeface="Arial" charset="0"/>
                <a:sym typeface="Wingdings" pitchFamily="2" charset="2"/>
              </a:rPr>
              <a:t>= P(Ace) + P(7) </a:t>
            </a:r>
            <a:r>
              <a:rPr lang="en-US" sz="1200" b="1" dirty="0">
                <a:solidFill>
                  <a:srgbClr val="C00000"/>
                </a:solidFill>
                <a:latin typeface="Arial" charset="0"/>
                <a:sym typeface="Wingdings" pitchFamily="2" charset="2"/>
              </a:rPr>
              <a:t>– P(Ace and 7)</a:t>
            </a:r>
            <a:r>
              <a:rPr lang="en-US" sz="1200" dirty="0">
                <a:latin typeface="Arial" charset="0"/>
                <a:sym typeface="Wingdings" pitchFamily="2" charset="2"/>
              </a:rPr>
              <a:t>  </a:t>
            </a:r>
          </a:p>
          <a:p>
            <a:pPr lvl="1" indent="0" eaLnBrk="1" hangingPunct="1">
              <a:lnSpc>
                <a:spcPct val="150000"/>
              </a:lnSpc>
              <a:defRPr/>
            </a:pPr>
            <a:r>
              <a:rPr lang="en-US" sz="1200" dirty="0">
                <a:latin typeface="Arial" charset="0"/>
                <a:sym typeface="Wingdings" pitchFamily="2" charset="2"/>
              </a:rPr>
              <a:t>=   4/52 +  4/52  </a:t>
            </a:r>
            <a:r>
              <a:rPr lang="en-US" sz="1200" dirty="0">
                <a:solidFill>
                  <a:srgbClr val="C00000"/>
                </a:solidFill>
                <a:latin typeface="Arial" charset="0"/>
                <a:sym typeface="Wingdings" pitchFamily="2" charset="2"/>
              </a:rPr>
              <a:t>–</a:t>
            </a:r>
            <a:r>
              <a:rPr lang="en-US" sz="1200" dirty="0">
                <a:latin typeface="Arial" charset="0"/>
                <a:sym typeface="Wingdings" pitchFamily="2" charset="2"/>
              </a:rPr>
              <a:t>     </a:t>
            </a:r>
            <a:r>
              <a:rPr lang="en-US" sz="1200" b="1" u="sng" dirty="0">
                <a:solidFill>
                  <a:srgbClr val="C00000"/>
                </a:solidFill>
                <a:latin typeface="Arial" charset="0"/>
                <a:sym typeface="Wingdings" pitchFamily="2" charset="2"/>
              </a:rPr>
              <a:t> 0/52</a:t>
            </a:r>
            <a:r>
              <a:rPr lang="en-US" sz="1200" dirty="0">
                <a:latin typeface="Arial" charset="0"/>
                <a:sym typeface="Wingdings" pitchFamily="2" charset="2"/>
              </a:rPr>
              <a:t>)                            =   </a:t>
            </a:r>
            <a:r>
              <a:rPr lang="en-US" sz="1200" u="sng" dirty="0">
                <a:latin typeface="Arial" charset="0"/>
                <a:sym typeface="Wingdings" pitchFamily="2" charset="2"/>
              </a:rPr>
              <a:t>8/52</a:t>
            </a:r>
            <a:r>
              <a:rPr lang="en-US" sz="1200" dirty="0">
                <a:latin typeface="Arial" charset="0"/>
                <a:sym typeface="Wingdings" pitchFamily="2" charset="2"/>
              </a:rPr>
              <a:t> </a:t>
            </a:r>
          </a:p>
        </p:txBody>
      </p:sp>
      <p:sp>
        <p:nvSpPr>
          <p:cNvPr id="2" name="Rounded Rectangle 1">
            <a:extLst>
              <a:ext uri="{FF2B5EF4-FFF2-40B4-BE49-F238E27FC236}">
                <a16:creationId xmlns:a16="http://schemas.microsoft.com/office/drawing/2014/main" id="{322DEBA3-F990-4397-B7D9-D0C79EA26B3E}"/>
              </a:ext>
            </a:extLst>
          </p:cNvPr>
          <p:cNvSpPr/>
          <p:nvPr/>
        </p:nvSpPr>
        <p:spPr>
          <a:xfrm>
            <a:off x="762000" y="2459038"/>
            <a:ext cx="609600" cy="4329112"/>
          </a:xfrm>
          <a:prstGeom prst="roundRect">
            <a:avLst/>
          </a:prstGeom>
          <a:ln w="50800" cmpd="sng">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8" name="Rounded Rectangle 7">
            <a:extLst>
              <a:ext uri="{FF2B5EF4-FFF2-40B4-BE49-F238E27FC236}">
                <a16:creationId xmlns:a16="http://schemas.microsoft.com/office/drawing/2014/main" id="{12E7AE4E-B51E-488A-8130-89F0BD7E7F7B}"/>
              </a:ext>
            </a:extLst>
          </p:cNvPr>
          <p:cNvSpPr/>
          <p:nvPr/>
        </p:nvSpPr>
        <p:spPr>
          <a:xfrm>
            <a:off x="4548188" y="2459038"/>
            <a:ext cx="609600" cy="4306887"/>
          </a:xfrm>
          <a:prstGeom prst="roundRect">
            <a:avLst/>
          </a:prstGeom>
          <a:ln w="50800" cmpd="sng">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11271" name="TextBox 4">
            <a:extLst>
              <a:ext uri="{FF2B5EF4-FFF2-40B4-BE49-F238E27FC236}">
                <a16:creationId xmlns:a16="http://schemas.microsoft.com/office/drawing/2014/main" id="{0872D061-8E52-410C-A1EB-F2E3597846CE}"/>
              </a:ext>
            </a:extLst>
          </p:cNvPr>
          <p:cNvSpPr txBox="1">
            <a:spLocks noChangeArrowheads="1"/>
          </p:cNvSpPr>
          <p:nvPr/>
        </p:nvSpPr>
        <p:spPr bwMode="auto">
          <a:xfrm>
            <a:off x="5340350" y="101600"/>
            <a:ext cx="3719513" cy="534988"/>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1600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16002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16002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16002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16002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60000"/>
              </a:lnSpc>
              <a:spcBef>
                <a:spcPct val="0"/>
              </a:spcBef>
              <a:buFont typeface="Wingdings" panose="05000000000000000000" pitchFamily="2" charset="2"/>
              <a:buNone/>
            </a:pPr>
            <a:r>
              <a:rPr lang="en-US" altLang="en-US" sz="1800" i="1" dirty="0"/>
              <a:t>P</a:t>
            </a:r>
            <a:r>
              <a:rPr lang="en-US" altLang="en-US" sz="1800" dirty="0"/>
              <a:t>(</a:t>
            </a:r>
            <a:r>
              <a:rPr lang="en-US" altLang="en-US" sz="1800" i="1" dirty="0"/>
              <a:t>A</a:t>
            </a:r>
            <a:r>
              <a:rPr lang="en-US" altLang="en-US" sz="1800" dirty="0"/>
              <a:t> or </a:t>
            </a:r>
            <a:r>
              <a:rPr lang="en-US" altLang="en-US" sz="1800" i="1" dirty="0"/>
              <a:t>B</a:t>
            </a:r>
            <a:r>
              <a:rPr lang="en-US" altLang="en-US" sz="1800" dirty="0"/>
              <a:t>) = </a:t>
            </a:r>
            <a:r>
              <a:rPr lang="en-US" altLang="en-US" sz="1800" i="1" dirty="0"/>
              <a:t>P</a:t>
            </a:r>
            <a:r>
              <a:rPr lang="en-US" altLang="en-US" sz="1800" dirty="0"/>
              <a:t>(</a:t>
            </a:r>
            <a:r>
              <a:rPr lang="en-US" altLang="en-US" sz="1800" i="1" dirty="0"/>
              <a:t>A</a:t>
            </a:r>
            <a:r>
              <a:rPr lang="en-US" altLang="en-US" sz="1800" dirty="0"/>
              <a:t>) + </a:t>
            </a:r>
            <a:r>
              <a:rPr lang="en-US" altLang="en-US" sz="1800" i="1" dirty="0"/>
              <a:t>P</a:t>
            </a:r>
            <a:r>
              <a:rPr lang="en-US" altLang="en-US" sz="1800" dirty="0"/>
              <a:t>(</a:t>
            </a:r>
            <a:r>
              <a:rPr lang="en-US" altLang="en-US" sz="1800" i="1" dirty="0"/>
              <a:t>B</a:t>
            </a:r>
            <a:r>
              <a:rPr lang="en-US" altLang="en-US" sz="1800" dirty="0"/>
              <a:t>) </a:t>
            </a:r>
            <a:r>
              <a:rPr lang="en-US" altLang="en-US" sz="1800" b="1" dirty="0">
                <a:solidFill>
                  <a:srgbClr val="C00000"/>
                </a:solidFill>
              </a:rPr>
              <a:t>– </a:t>
            </a:r>
            <a:r>
              <a:rPr lang="en-US" altLang="en-US" sz="1800" b="1" i="1" dirty="0">
                <a:solidFill>
                  <a:srgbClr val="C00000"/>
                </a:solidFill>
              </a:rPr>
              <a:t>P</a:t>
            </a:r>
            <a:r>
              <a:rPr lang="en-US" altLang="en-US" sz="1800" b="1" dirty="0">
                <a:solidFill>
                  <a:srgbClr val="C00000"/>
                </a:solidFill>
              </a:rPr>
              <a:t>(</a:t>
            </a:r>
            <a:r>
              <a:rPr lang="en-US" altLang="en-US" sz="1800" b="1" i="1" dirty="0">
                <a:solidFill>
                  <a:srgbClr val="C00000"/>
                </a:solidFill>
              </a:rPr>
              <a:t>A</a:t>
            </a:r>
            <a:r>
              <a:rPr lang="en-US" altLang="en-US" sz="1800" b="1" dirty="0">
                <a:solidFill>
                  <a:srgbClr val="C00000"/>
                </a:solidFill>
              </a:rPr>
              <a:t> and </a:t>
            </a:r>
            <a:r>
              <a:rPr lang="en-US" altLang="en-US" sz="1800" b="1" i="1" dirty="0">
                <a:solidFill>
                  <a:srgbClr val="C00000"/>
                </a:solidFill>
              </a:rPr>
              <a:t>B</a:t>
            </a:r>
            <a:r>
              <a:rPr lang="en-US" altLang="en-US" sz="1800" b="1" dirty="0">
                <a:solidFill>
                  <a:srgbClr val="C0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additive="base">
                                        <p:cTn id="9" dur="1000" fill="hold"/>
                                        <p:tgtEl>
                                          <p:spTgt spid="2"/>
                                        </p:tgtEl>
                                        <p:attrNameLst>
                                          <p:attrName>ppt_x</p:attrName>
                                        </p:attrNameLst>
                                      </p:cBhvr>
                                      <p:tavLst>
                                        <p:tav tm="0">
                                          <p:val>
                                            <p:strVal val="#ppt_x"/>
                                          </p:val>
                                        </p:tav>
                                        <p:tav tm="100000">
                                          <p:val>
                                            <p:strVal val="#ppt_x"/>
                                          </p:val>
                                        </p:tav>
                                      </p:tavLst>
                                    </p:anim>
                                    <p:anim calcmode="lin" valueType="num">
                                      <p:cBhvr additive="base">
                                        <p:cTn id="10"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a:extLst>
              <a:ext uri="{FF2B5EF4-FFF2-40B4-BE49-F238E27FC236}">
                <a16:creationId xmlns:a16="http://schemas.microsoft.com/office/drawing/2014/main" id="{AE49F561-062B-4B8C-8F1C-57B840F9A7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2066925"/>
            <a:ext cx="9020175" cy="474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D36BC683-B664-4E97-A3BA-583BA4E73160}"/>
              </a:ext>
            </a:extLst>
          </p:cNvPr>
          <p:cNvSpPr>
            <a:spLocks noChangeArrowheads="1"/>
          </p:cNvSpPr>
          <p:nvPr/>
        </p:nvSpPr>
        <p:spPr bwMode="auto">
          <a:xfrm>
            <a:off x="0" y="0"/>
            <a:ext cx="9144000" cy="2041525"/>
          </a:xfrm>
          <a:prstGeom prst="rect">
            <a:avLst/>
          </a:prstGeom>
          <a:solidFill>
            <a:schemeClr val="accent5">
              <a:lumMod val="40000"/>
              <a:lumOff val="60000"/>
            </a:schemeClr>
          </a:solidFill>
          <a:ln w="9525">
            <a:noFill/>
            <a:miter lim="800000"/>
            <a:headEnd/>
            <a:tailEnd/>
          </a:ln>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4" name="Text Box 5">
            <a:extLst>
              <a:ext uri="{FF2B5EF4-FFF2-40B4-BE49-F238E27FC236}">
                <a16:creationId xmlns:a16="http://schemas.microsoft.com/office/drawing/2014/main" id="{D3654CB3-1BA1-4AD5-9506-C97E68E8BCF1}"/>
              </a:ext>
            </a:extLst>
          </p:cNvPr>
          <p:cNvSpPr txBox="1">
            <a:spLocks noChangeArrowheads="1"/>
          </p:cNvSpPr>
          <p:nvPr/>
        </p:nvSpPr>
        <p:spPr bwMode="auto">
          <a:xfrm>
            <a:off x="228600" y="84138"/>
            <a:ext cx="8763000"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eaLnBrk="0" hangingPunct="0">
              <a:defRPr>
                <a:solidFill>
                  <a:schemeClr val="tx1"/>
                </a:solidFill>
                <a:latin typeface="Calibri" pitchFamily="34" charset="0"/>
                <a:cs typeface="Arial" charset="0"/>
              </a:defRPr>
            </a:lvl1pPr>
            <a:lvl2pPr marL="742950" indent="-285750" defTabSz="800100" eaLnBrk="0" hangingPunct="0">
              <a:defRPr>
                <a:solidFill>
                  <a:schemeClr val="tx1"/>
                </a:solidFill>
                <a:latin typeface="Calibri" pitchFamily="34" charset="0"/>
                <a:cs typeface="Arial" charset="0"/>
              </a:defRPr>
            </a:lvl2pPr>
            <a:lvl3pPr marL="1143000" indent="-228600" defTabSz="800100" eaLnBrk="0" hangingPunct="0">
              <a:defRPr>
                <a:solidFill>
                  <a:schemeClr val="tx1"/>
                </a:solidFill>
                <a:latin typeface="Calibri" pitchFamily="34" charset="0"/>
                <a:cs typeface="Arial" charset="0"/>
              </a:defRPr>
            </a:lvl3pPr>
            <a:lvl4pPr marL="1600200" indent="-228600" defTabSz="800100" eaLnBrk="0" hangingPunct="0">
              <a:defRPr>
                <a:solidFill>
                  <a:schemeClr val="tx1"/>
                </a:solidFill>
                <a:latin typeface="Calibri" pitchFamily="34" charset="0"/>
                <a:cs typeface="Arial" charset="0"/>
              </a:defRPr>
            </a:lvl4pPr>
            <a:lvl5pPr marL="2057400" indent="-228600" defTabSz="800100" eaLnBrk="0" hangingPunct="0">
              <a:defRPr>
                <a:solidFill>
                  <a:schemeClr val="tx1"/>
                </a:solidFill>
                <a:latin typeface="Calibri" pitchFamily="34" charset="0"/>
                <a:cs typeface="Arial" charset="0"/>
              </a:defRPr>
            </a:lvl5pPr>
            <a:lvl6pPr marL="2514600" indent="-228600" defTabSz="800100" eaLnBrk="0" fontAlgn="base" hangingPunct="0">
              <a:spcBef>
                <a:spcPct val="0"/>
              </a:spcBef>
              <a:spcAft>
                <a:spcPct val="0"/>
              </a:spcAft>
              <a:defRPr>
                <a:solidFill>
                  <a:schemeClr val="tx1"/>
                </a:solidFill>
                <a:latin typeface="Calibri" pitchFamily="34" charset="0"/>
                <a:cs typeface="Arial" charset="0"/>
              </a:defRPr>
            </a:lvl6pPr>
            <a:lvl7pPr marL="2971800" indent="-228600" defTabSz="800100" eaLnBrk="0" fontAlgn="base" hangingPunct="0">
              <a:spcBef>
                <a:spcPct val="0"/>
              </a:spcBef>
              <a:spcAft>
                <a:spcPct val="0"/>
              </a:spcAft>
              <a:defRPr>
                <a:solidFill>
                  <a:schemeClr val="tx1"/>
                </a:solidFill>
                <a:latin typeface="Calibri" pitchFamily="34" charset="0"/>
                <a:cs typeface="Arial" charset="0"/>
              </a:defRPr>
            </a:lvl7pPr>
            <a:lvl8pPr marL="3429000" indent="-228600" defTabSz="800100" eaLnBrk="0" fontAlgn="base" hangingPunct="0">
              <a:spcBef>
                <a:spcPct val="0"/>
              </a:spcBef>
              <a:spcAft>
                <a:spcPct val="0"/>
              </a:spcAft>
              <a:defRPr>
                <a:solidFill>
                  <a:schemeClr val="tx1"/>
                </a:solidFill>
                <a:latin typeface="Calibri" pitchFamily="34" charset="0"/>
                <a:cs typeface="Arial" charset="0"/>
              </a:defRPr>
            </a:lvl8pPr>
            <a:lvl9pPr marL="3886200" indent="-228600" defTabSz="800100" eaLnBrk="0" fontAlgn="base" hangingPunct="0">
              <a:spcBef>
                <a:spcPct val="0"/>
              </a:spcBef>
              <a:spcAft>
                <a:spcPct val="0"/>
              </a:spcAft>
              <a:defRPr>
                <a:solidFill>
                  <a:schemeClr val="tx1"/>
                </a:solidFill>
                <a:latin typeface="Calibri" pitchFamily="34" charset="0"/>
                <a:cs typeface="Arial" charset="0"/>
              </a:defRPr>
            </a:lvl9pPr>
          </a:lstStyle>
          <a:p>
            <a:pPr eaLnBrk="1" hangingPunct="1">
              <a:lnSpc>
                <a:spcPct val="150000"/>
              </a:lnSpc>
              <a:defRPr/>
            </a:pPr>
            <a:r>
              <a:rPr lang="en-US" sz="1000" b="1" dirty="0">
                <a:latin typeface="Arial" charset="0"/>
              </a:rPr>
              <a:t>Example: What is the probability of randomly drawing </a:t>
            </a:r>
          </a:p>
          <a:p>
            <a:pPr eaLnBrk="1" hangingPunct="1">
              <a:lnSpc>
                <a:spcPct val="150000"/>
              </a:lnSpc>
              <a:defRPr/>
            </a:pPr>
            <a:r>
              <a:rPr lang="en-US" sz="1000" b="1" dirty="0">
                <a:latin typeface="Arial" charset="0"/>
              </a:rPr>
              <a:t>either an ace or a heart from a deck of 52 playing cards? </a:t>
            </a:r>
          </a:p>
          <a:p>
            <a:pPr marL="285750" indent="-285750" eaLnBrk="1" hangingPunct="1">
              <a:lnSpc>
                <a:spcPct val="150000"/>
              </a:lnSpc>
              <a:buFont typeface="Arial" pitchFamily="34" charset="0"/>
              <a:buChar char="•"/>
              <a:defRPr/>
            </a:pPr>
            <a:r>
              <a:rPr lang="en-US" sz="1000" dirty="0">
                <a:latin typeface="Arial" charset="0"/>
              </a:rPr>
              <a:t>P(Ace)		</a:t>
            </a:r>
            <a:r>
              <a:rPr lang="en-US" sz="1000" dirty="0">
                <a:latin typeface="Arial" charset="0"/>
                <a:sym typeface="Wingdings" pitchFamily="2" charset="2"/>
              </a:rPr>
              <a:t> 4/52</a:t>
            </a:r>
            <a:endParaRPr lang="en-US" sz="1000" dirty="0">
              <a:latin typeface="Arial" charset="0"/>
            </a:endParaRPr>
          </a:p>
          <a:p>
            <a:pPr marL="285750" indent="-285750" eaLnBrk="1" hangingPunct="1">
              <a:lnSpc>
                <a:spcPct val="150000"/>
              </a:lnSpc>
              <a:buFont typeface="Arial" pitchFamily="34" charset="0"/>
              <a:buChar char="•"/>
              <a:defRPr/>
            </a:pPr>
            <a:r>
              <a:rPr lang="en-US" sz="1000" dirty="0">
                <a:latin typeface="Arial" charset="0"/>
              </a:rPr>
              <a:t>P(Heart)		</a:t>
            </a:r>
            <a:r>
              <a:rPr lang="en-US" sz="1000" dirty="0">
                <a:latin typeface="Arial" charset="0"/>
                <a:sym typeface="Wingdings" pitchFamily="2" charset="2"/>
              </a:rPr>
              <a:t> 13/52</a:t>
            </a:r>
          </a:p>
          <a:p>
            <a:pPr marL="285750" indent="-285750" eaLnBrk="1" hangingPunct="1">
              <a:lnSpc>
                <a:spcPct val="150000"/>
              </a:lnSpc>
              <a:buFont typeface="Arial" pitchFamily="34" charset="0"/>
              <a:buChar char="•"/>
              <a:defRPr/>
            </a:pPr>
            <a:r>
              <a:rPr lang="en-US" sz="1000" dirty="0">
                <a:latin typeface="Arial" charset="0"/>
                <a:sym typeface="Wingdings" pitchFamily="2" charset="2"/>
              </a:rPr>
              <a:t>If we simply added them, we would get </a:t>
            </a:r>
            <a:r>
              <a:rPr lang="en-US" sz="1000" u="sng" dirty="0">
                <a:latin typeface="Arial" charset="0"/>
                <a:sym typeface="Wingdings" pitchFamily="2" charset="2"/>
              </a:rPr>
              <a:t>17/52</a:t>
            </a:r>
            <a:r>
              <a:rPr lang="en-US" sz="1000" dirty="0">
                <a:latin typeface="Arial" charset="0"/>
                <a:sym typeface="Wingdings" pitchFamily="2" charset="2"/>
              </a:rPr>
              <a:t>.  This is NOT the correct result!</a:t>
            </a:r>
          </a:p>
          <a:p>
            <a:pPr marL="285750" indent="-285750" eaLnBrk="1" hangingPunct="1">
              <a:lnSpc>
                <a:spcPct val="150000"/>
              </a:lnSpc>
              <a:buFont typeface="Arial" pitchFamily="34" charset="0"/>
              <a:buChar char="•"/>
              <a:defRPr/>
            </a:pPr>
            <a:r>
              <a:rPr lang="en-US" sz="1000" b="1" dirty="0">
                <a:solidFill>
                  <a:srgbClr val="C00000"/>
                </a:solidFill>
                <a:latin typeface="Arial" charset="0"/>
                <a:sym typeface="Wingdings" pitchFamily="2" charset="2"/>
              </a:rPr>
              <a:t>P(Ace and Heart)	 1/52</a:t>
            </a:r>
          </a:p>
          <a:p>
            <a:pPr marL="285750" indent="-285750" eaLnBrk="1" hangingPunct="1">
              <a:lnSpc>
                <a:spcPct val="150000"/>
              </a:lnSpc>
              <a:buFont typeface="Arial" pitchFamily="34" charset="0"/>
              <a:buChar char="•"/>
              <a:defRPr/>
            </a:pPr>
            <a:r>
              <a:rPr lang="en-US" sz="1000" dirty="0">
                <a:latin typeface="Arial" charset="0"/>
                <a:sym typeface="Wingdings" pitchFamily="2" charset="2"/>
              </a:rPr>
              <a:t>There is one NON-disjoint event present. Notice how the Ace of Hearts has been counted twice. Therefore we must subtract this doubled  item. So the </a:t>
            </a:r>
            <a:r>
              <a:rPr lang="en-US" sz="1000" b="1" i="1" dirty="0">
                <a:latin typeface="Arial" charset="0"/>
                <a:sym typeface="Wingdings" pitchFamily="2" charset="2"/>
              </a:rPr>
              <a:t>correct</a:t>
            </a:r>
            <a:r>
              <a:rPr lang="en-US" sz="1000" dirty="0">
                <a:latin typeface="Arial" charset="0"/>
                <a:sym typeface="Wingdings" pitchFamily="2" charset="2"/>
              </a:rPr>
              <a:t> answer is:   (4/52 +  13/52  </a:t>
            </a:r>
            <a:r>
              <a:rPr lang="en-US" sz="1050" b="1" dirty="0">
                <a:solidFill>
                  <a:srgbClr val="C00000"/>
                </a:solidFill>
                <a:latin typeface="Arial" charset="0"/>
                <a:sym typeface="Wingdings" pitchFamily="2" charset="2"/>
              </a:rPr>
              <a:t>– 1/52</a:t>
            </a:r>
            <a:r>
              <a:rPr lang="en-US" sz="1000" dirty="0">
                <a:latin typeface="Arial" charset="0"/>
                <a:sym typeface="Wingdings" pitchFamily="2" charset="2"/>
              </a:rPr>
              <a:t>) =  </a:t>
            </a:r>
            <a:r>
              <a:rPr lang="en-US" sz="1000" u="sng" dirty="0">
                <a:latin typeface="Arial" charset="0"/>
                <a:sym typeface="Wingdings" pitchFamily="2" charset="2"/>
              </a:rPr>
              <a:t>16/52</a:t>
            </a:r>
            <a:r>
              <a:rPr lang="en-US" sz="1000" dirty="0">
                <a:latin typeface="Arial" charset="0"/>
                <a:sym typeface="Wingdings" pitchFamily="2" charset="2"/>
              </a:rPr>
              <a:t>.</a:t>
            </a:r>
          </a:p>
        </p:txBody>
      </p:sp>
      <p:sp>
        <p:nvSpPr>
          <p:cNvPr id="2" name="Rounded Rectangle 1">
            <a:extLst>
              <a:ext uri="{FF2B5EF4-FFF2-40B4-BE49-F238E27FC236}">
                <a16:creationId xmlns:a16="http://schemas.microsoft.com/office/drawing/2014/main" id="{6A5449F0-34B9-4B7C-AB89-B88CFCF2AD02}"/>
              </a:ext>
            </a:extLst>
          </p:cNvPr>
          <p:cNvSpPr/>
          <p:nvPr/>
        </p:nvSpPr>
        <p:spPr>
          <a:xfrm>
            <a:off x="61913" y="2066925"/>
            <a:ext cx="700087" cy="4721225"/>
          </a:xfrm>
          <a:prstGeom prst="roundRect">
            <a:avLst/>
          </a:prstGeom>
          <a:ln w="50800" cmpd="sng">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5" name="Rounded Rectangle 4">
            <a:extLst>
              <a:ext uri="{FF2B5EF4-FFF2-40B4-BE49-F238E27FC236}">
                <a16:creationId xmlns:a16="http://schemas.microsoft.com/office/drawing/2014/main" id="{83744054-0230-44A7-884C-94746FC677E9}"/>
              </a:ext>
            </a:extLst>
          </p:cNvPr>
          <p:cNvSpPr/>
          <p:nvPr/>
        </p:nvSpPr>
        <p:spPr>
          <a:xfrm>
            <a:off x="0" y="4440238"/>
            <a:ext cx="9144000" cy="1198562"/>
          </a:xfrm>
          <a:prstGeom prst="roundRect">
            <a:avLst/>
          </a:prstGeom>
          <a:ln w="635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6" name="Down Arrow 5">
            <a:extLst>
              <a:ext uri="{FF2B5EF4-FFF2-40B4-BE49-F238E27FC236}">
                <a16:creationId xmlns:a16="http://schemas.microsoft.com/office/drawing/2014/main" id="{5D9BF89F-1502-4CC5-8290-DFE6BE2A7CC1}"/>
              </a:ext>
            </a:extLst>
          </p:cNvPr>
          <p:cNvSpPr/>
          <p:nvPr/>
        </p:nvSpPr>
        <p:spPr>
          <a:xfrm rot="2573854">
            <a:off x="658813" y="3538538"/>
            <a:ext cx="590550" cy="1254125"/>
          </a:xfrm>
          <a:prstGeom prst="downArrow">
            <a:avLst/>
          </a:prstGeom>
          <a:gradFill>
            <a:gsLst>
              <a:gs pos="0">
                <a:srgbClr val="000082"/>
              </a:gs>
              <a:gs pos="30000">
                <a:srgbClr val="66008F"/>
              </a:gs>
              <a:gs pos="64999">
                <a:srgbClr val="BA0066"/>
              </a:gs>
              <a:gs pos="89999">
                <a:srgbClr val="FF0000"/>
              </a:gs>
              <a:gs pos="100000">
                <a:srgbClr val="FF8200"/>
              </a:gs>
            </a:gsLst>
            <a:lin ang="5400000" scaled="0"/>
          </a:grad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12296" name="Rectangle 6">
            <a:extLst>
              <a:ext uri="{FF2B5EF4-FFF2-40B4-BE49-F238E27FC236}">
                <a16:creationId xmlns:a16="http://schemas.microsoft.com/office/drawing/2014/main" id="{D51E30C4-6B5D-4FA8-AE9A-0F2CA6258589}"/>
              </a:ext>
            </a:extLst>
          </p:cNvPr>
          <p:cNvSpPr>
            <a:spLocks noChangeArrowheads="1"/>
          </p:cNvSpPr>
          <p:nvPr/>
        </p:nvSpPr>
        <p:spPr bwMode="auto">
          <a:xfrm>
            <a:off x="5537200" y="228600"/>
            <a:ext cx="34544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600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16002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16002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16002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16002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1600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60000"/>
              </a:lnSpc>
              <a:spcBef>
                <a:spcPct val="0"/>
              </a:spcBef>
              <a:buFont typeface="Wingdings" panose="05000000000000000000" pitchFamily="2" charset="2"/>
              <a:buNone/>
            </a:pPr>
            <a:r>
              <a:rPr lang="en-US" altLang="en-US" sz="1800" i="1" dirty="0"/>
              <a:t>P</a:t>
            </a:r>
            <a:r>
              <a:rPr lang="en-US" altLang="en-US" sz="1800" dirty="0"/>
              <a:t>(</a:t>
            </a:r>
            <a:r>
              <a:rPr lang="en-US" altLang="en-US" sz="1800" i="1" dirty="0"/>
              <a:t>A</a:t>
            </a:r>
            <a:r>
              <a:rPr lang="en-US" altLang="en-US" sz="1800" dirty="0"/>
              <a:t> or </a:t>
            </a:r>
            <a:r>
              <a:rPr lang="en-US" altLang="en-US" sz="1800" i="1" dirty="0"/>
              <a:t>B</a:t>
            </a:r>
            <a:r>
              <a:rPr lang="en-US" altLang="en-US" sz="1800" dirty="0"/>
              <a:t>) = </a:t>
            </a:r>
            <a:r>
              <a:rPr lang="en-US" altLang="en-US" sz="1800" i="1" dirty="0"/>
              <a:t>P</a:t>
            </a:r>
            <a:r>
              <a:rPr lang="en-US" altLang="en-US" sz="1800" dirty="0"/>
              <a:t>(</a:t>
            </a:r>
            <a:r>
              <a:rPr lang="en-US" altLang="en-US" sz="1800" i="1" dirty="0"/>
              <a:t>A</a:t>
            </a:r>
            <a:r>
              <a:rPr lang="en-US" altLang="en-US" sz="1800" dirty="0"/>
              <a:t>) + </a:t>
            </a:r>
            <a:r>
              <a:rPr lang="en-US" altLang="en-US" sz="1800" i="1" dirty="0"/>
              <a:t>P</a:t>
            </a:r>
            <a:r>
              <a:rPr lang="en-US" altLang="en-US" sz="1800" dirty="0"/>
              <a:t>(</a:t>
            </a:r>
            <a:r>
              <a:rPr lang="en-US" altLang="en-US" sz="1800" i="1" dirty="0"/>
              <a:t>B</a:t>
            </a:r>
            <a:r>
              <a:rPr lang="en-US" altLang="en-US" sz="1800" dirty="0"/>
              <a:t>) </a:t>
            </a:r>
            <a:r>
              <a:rPr lang="en-US" altLang="en-US" sz="1800" b="1" dirty="0">
                <a:solidFill>
                  <a:srgbClr val="C00000"/>
                </a:solidFill>
              </a:rPr>
              <a:t>– </a:t>
            </a:r>
            <a:r>
              <a:rPr lang="en-US" altLang="en-US" sz="1800" b="1" i="1" dirty="0">
                <a:solidFill>
                  <a:srgbClr val="C00000"/>
                </a:solidFill>
              </a:rPr>
              <a:t>P</a:t>
            </a:r>
            <a:r>
              <a:rPr lang="en-US" altLang="en-US" sz="1800" b="1" dirty="0">
                <a:solidFill>
                  <a:srgbClr val="C00000"/>
                </a:solidFill>
              </a:rPr>
              <a:t>(</a:t>
            </a:r>
            <a:r>
              <a:rPr lang="en-US" altLang="en-US" sz="1800" b="1" i="1" dirty="0">
                <a:solidFill>
                  <a:srgbClr val="C00000"/>
                </a:solidFill>
              </a:rPr>
              <a:t>A</a:t>
            </a:r>
            <a:r>
              <a:rPr lang="en-US" altLang="en-US" sz="1800" b="1" dirty="0">
                <a:solidFill>
                  <a:srgbClr val="C00000"/>
                </a:solidFill>
              </a:rPr>
              <a:t> and </a:t>
            </a:r>
            <a:r>
              <a:rPr lang="en-US" altLang="en-US" sz="1800" b="1" i="1" dirty="0">
                <a:solidFill>
                  <a:srgbClr val="C00000"/>
                </a:solidFill>
              </a:rPr>
              <a:t>B</a:t>
            </a:r>
            <a:r>
              <a:rPr lang="en-US" altLang="en-US" sz="1800" b="1" dirty="0">
                <a:solidFill>
                  <a:srgbClr val="C0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42"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fade">
                                      <p:cBhvr>
                                        <p:cTn id="9" dur="2000"/>
                                        <p:tgtEl>
                                          <p:spTgt spid="2"/>
                                        </p:tgtEl>
                                      </p:cBhvr>
                                    </p:animEffect>
                                    <p:anim calcmode="lin" valueType="num">
                                      <p:cBhvr>
                                        <p:cTn id="10" dur="2000" fill="hold"/>
                                        <p:tgtEl>
                                          <p:spTgt spid="2"/>
                                        </p:tgtEl>
                                        <p:attrNameLst>
                                          <p:attrName>ppt_x</p:attrName>
                                        </p:attrNameLst>
                                      </p:cBhvr>
                                      <p:tavLst>
                                        <p:tav tm="0">
                                          <p:val>
                                            <p:strVal val="#ppt_x"/>
                                          </p:val>
                                        </p:tav>
                                        <p:tav tm="100000">
                                          <p:val>
                                            <p:strVal val="#ppt_x"/>
                                          </p:val>
                                        </p:tav>
                                      </p:tavLst>
                                    </p:anim>
                                    <p:anim calcmode="lin" valueType="num">
                                      <p:cBhvr>
                                        <p:cTn id="11" dur="2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childTnLst>
                                </p:cTn>
                              </p:par>
                              <p:par>
                                <p:cTn id="16" presetID="42"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anim calcmode="lin" valueType="num">
                                      <p:cBhvr>
                                        <p:cTn id="19" dur="2000" fill="hold"/>
                                        <p:tgtEl>
                                          <p:spTgt spid="5"/>
                                        </p:tgtEl>
                                        <p:attrNameLst>
                                          <p:attrName>ppt_x</p:attrName>
                                        </p:attrNameLst>
                                      </p:cBhvr>
                                      <p:tavLst>
                                        <p:tav tm="0">
                                          <p:val>
                                            <p:strVal val="#ppt_x"/>
                                          </p:val>
                                        </p:tav>
                                        <p:tav tm="100000">
                                          <p:val>
                                            <p:strVal val="#ppt_x"/>
                                          </p:val>
                                        </p:tav>
                                      </p:tavLst>
                                    </p:anim>
                                    <p:anim calcmode="lin" valueType="num">
                                      <p:cBhvr>
                                        <p:cTn id="20"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42"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2000"/>
                                        <p:tgtEl>
                                          <p:spTgt spid="6"/>
                                        </p:tgtEl>
                                      </p:cBhvr>
                                    </p:animEffect>
                                    <p:anim calcmode="lin" valueType="num">
                                      <p:cBhvr>
                                        <p:cTn id="32" dur="2000" fill="hold"/>
                                        <p:tgtEl>
                                          <p:spTgt spid="6"/>
                                        </p:tgtEl>
                                        <p:attrNameLst>
                                          <p:attrName>ppt_x</p:attrName>
                                        </p:attrNameLst>
                                      </p:cBhvr>
                                      <p:tavLst>
                                        <p:tav tm="0">
                                          <p:val>
                                            <p:strVal val="#ppt_x"/>
                                          </p:val>
                                        </p:tav>
                                        <p:tav tm="100000">
                                          <p:val>
                                            <p:strVal val="#ppt_x"/>
                                          </p:val>
                                        </p:tav>
                                      </p:tavLst>
                                    </p:anim>
                                    <p:anim calcmode="lin" valueType="num">
                                      <p:cBhvr>
                                        <p:cTn id="33" dur="2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1838</Words>
  <Application>Microsoft Office PowerPoint</Application>
  <PresentationFormat>On-screen Show (4:3)</PresentationFormat>
  <Paragraphs>113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Probability, cont.  General Addition Rule General Multiplication Rule Conditional Probability</vt:lpstr>
      <vt:lpstr>Learning Objectives</vt:lpstr>
      <vt:lpstr>Example</vt:lpstr>
      <vt:lpstr>Example: If rolling a single die, determine the probability of rolling an even number, or a number greater than 2.</vt:lpstr>
      <vt:lpstr>General addition rule </vt:lpstr>
      <vt:lpstr>Example: If rolling a single die, determine the probability of rolling an even number, or a number greater than 2.</vt:lpstr>
      <vt:lpstr>Why do we call it the “general” addition rule?</vt:lpstr>
      <vt:lpstr>PowerPoint Presentation</vt:lpstr>
      <vt:lpstr>PowerPoint Presentation</vt:lpstr>
      <vt:lpstr>General addition rule </vt:lpstr>
      <vt:lpstr>PowerPoint Presentation</vt:lpstr>
      <vt:lpstr>Independence revisited</vt:lpstr>
      <vt:lpstr>Multiplication Rule revisited</vt:lpstr>
    </vt:vector>
  </TitlesOfParts>
  <Company>DePaul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Yosef Mendelsohn</dc:creator>
  <cp:lastModifiedBy>Calise, Anthony J.</cp:lastModifiedBy>
  <cp:revision>255</cp:revision>
  <dcterms:created xsi:type="dcterms:W3CDTF">2013-02-12T04:48:07Z</dcterms:created>
  <dcterms:modified xsi:type="dcterms:W3CDTF">2023-03-20T17:02:43Z</dcterms:modified>
</cp:coreProperties>
</file>