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9" r:id="rId3"/>
    <p:sldId id="306" r:id="rId4"/>
    <p:sldId id="266" r:id="rId5"/>
    <p:sldId id="309" r:id="rId6"/>
    <p:sldId id="274" r:id="rId7"/>
    <p:sldId id="282" r:id="rId8"/>
    <p:sldId id="296" r:id="rId9"/>
    <p:sldId id="310" r:id="rId10"/>
    <p:sldId id="312" r:id="rId11"/>
    <p:sldId id="281" r:id="rId12"/>
    <p:sldId id="268" r:id="rId13"/>
    <p:sldId id="311" r:id="rId14"/>
    <p:sldId id="305" r:id="rId15"/>
    <p:sldId id="298" r:id="rId16"/>
    <p:sldId id="307" r:id="rId17"/>
  </p:sldIdLst>
  <p:sldSz cx="9144000" cy="6858000" type="screen4x3"/>
  <p:notesSz cx="6858000" cy="92964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3366FF"/>
    <a:srgbClr val="FF3300"/>
    <a:srgbClr val="F3D8BB"/>
    <a:srgbClr val="FFFF00"/>
    <a:srgbClr val="FFEEDD"/>
    <a:srgbClr val="FF0000"/>
    <a:srgbClr val="00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3412" autoAdjust="0"/>
  </p:normalViewPr>
  <p:slideViewPr>
    <p:cSldViewPr>
      <p:cViewPr varScale="1">
        <p:scale>
          <a:sx n="67" d="100"/>
          <a:sy n="67" d="100"/>
        </p:scale>
        <p:origin x="1290" y="72"/>
      </p:cViewPr>
      <p:guideLst>
        <p:guide orient="horz" pos="5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EE83-4432-49D0-91EA-BE645685BFB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1EC5F-D054-45DA-8082-94713F10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3F1A775-900C-446B-8913-17DF817E9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24706-B577-464D-A273-4E77B799CBB3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3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1EA4-2214-44F3-848B-2E2AE643A8D4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6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B427-5C78-489D-A78C-67434231E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3C29-BCE2-4151-B69B-5581B597B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2E4B-A2F8-4E1E-B5D3-99158FCC3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129D-5A82-4516-B6F2-D38075CA0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1EC3-D37F-4521-B8CB-B54CCA510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1E299-AD88-41BF-A4B1-C587B3E9C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D732F-2FE4-4505-A55A-6CAC3B90F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D2E8-A2F1-48E1-A277-77DFF3064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55A6-D50D-41B2-8471-8794941EBD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6507-AA93-466D-B47B-6B18B154C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117A-E1D7-4DF7-A3AC-2DEC00363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78EA52-288F-456E-9FE0-CDD2613DA5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312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7" name="Picture 8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5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 descr="chater_screen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74" y="4128"/>
              <a:ext cx="3186" cy="192"/>
            </a:xfrm>
            <a:prstGeom prst="rect">
              <a:avLst/>
            </a:prstGeom>
            <a:noFill/>
          </p:spPr>
        </p:pic>
      </p:grp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52400" y="84138"/>
            <a:ext cx="862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5-7</a:t>
            </a:r>
            <a:endParaRPr lang="en-US" sz="800"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984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The Pythagorean Theorem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56785102" TargetMode="External"/><Relationship Id="rId2" Type="http://schemas.openxmlformats.org/officeDocument/2006/relationships/hyperlink" Target="http://www.math.harvard.edu/~knill/mathmovies/m4v/ozz.m4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rainpop.com/math/geometryandmeasurement/pythagoreantheore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bclearn.com/nfl/cuecard/512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ChangeArrowheads="1"/>
              </p:cNvSpPr>
              <p:nvPr/>
            </p:nvSpPr>
            <p:spPr bwMode="auto">
              <a:xfrm>
                <a:off x="152400" y="914400"/>
                <a:ext cx="8915400" cy="5562600"/>
              </a:xfrm>
              <a:prstGeom prst="rect">
                <a:avLst/>
              </a:prstGeom>
              <a:noFill/>
              <a:ln w="28575">
                <a:solidFill>
                  <a:srgbClr val="DBDBDB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tabLst>
                    <a:tab pos="457200" algn="l"/>
                  </a:tabLst>
                </a:pPr>
                <a:r>
                  <a:rPr lang="en-US" altLang="en-US" sz="2800" b="1" dirty="0" smtClean="0">
                    <a:solidFill>
                      <a:srgbClr val="3333CC"/>
                    </a:solidFill>
                  </a:rPr>
                  <a:t>Warm Up</a:t>
                </a:r>
                <a:endParaRPr lang="en-US" altLang="en-US" sz="2800" dirty="0"/>
              </a:p>
              <a:p>
                <a:pPr>
                  <a:tabLst>
                    <a:tab pos="457200" algn="l"/>
                  </a:tabLst>
                </a:pPr>
                <a:r>
                  <a:rPr lang="en-US" altLang="en-US" sz="2800" b="1" dirty="0" smtClean="0"/>
                  <a:t>Name </a:t>
                </a:r>
                <a:r>
                  <a:rPr lang="en-US" altLang="en-US" sz="2800" b="1" dirty="0"/>
                  <a:t>each triangle by its angle measures.</a:t>
                </a:r>
                <a:endParaRPr lang="en-US" altLang="en-US" sz="800" b="1" dirty="0"/>
              </a:p>
              <a:p>
                <a:pPr>
                  <a:tabLst>
                    <a:tab pos="457200" algn="l"/>
                  </a:tabLst>
                </a:pPr>
                <a:endParaRPr lang="en-US" altLang="en-US" sz="800" dirty="0"/>
              </a:p>
              <a:p>
                <a:pPr>
                  <a:lnSpc>
                    <a:spcPct val="140000"/>
                  </a:lnSpc>
                  <a:tabLst>
                    <a:tab pos="457200" algn="l"/>
                  </a:tabLst>
                </a:pPr>
                <a:r>
                  <a:rPr lang="en-US" altLang="en-US" sz="2800" b="1" dirty="0"/>
                  <a:t>1.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itchFamily="18" charset="2"/>
                  </a:rPr>
                  <a:t> 					</a:t>
                </a:r>
                <a:r>
                  <a:rPr lang="en-US" altLang="en-US" sz="2800" b="1" dirty="0">
                    <a:sym typeface="Symbol" pitchFamily="18" charset="2"/>
                  </a:rPr>
                  <a:t>2.</a:t>
                </a:r>
                <a:r>
                  <a:rPr lang="en-US" altLang="en-US" sz="2800" dirty="0">
                    <a:sym typeface="Symbol" pitchFamily="18" charset="2"/>
                  </a:rPr>
                  <a:t>  </a:t>
                </a:r>
              </a:p>
              <a:p>
                <a:pPr>
                  <a:lnSpc>
                    <a:spcPct val="140000"/>
                  </a:lnSpc>
                  <a:tabLst>
                    <a:tab pos="457200" algn="l"/>
                  </a:tabLst>
                </a:pPr>
                <a:endParaRPr lang="en-US" altLang="en-US" sz="2800" b="1" dirty="0">
                  <a:sym typeface="Symbol" pitchFamily="18" charset="2"/>
                </a:endParaRPr>
              </a:p>
              <a:p>
                <a:pPr>
                  <a:tabLst>
                    <a:tab pos="457200" algn="l"/>
                  </a:tabLst>
                </a:pPr>
                <a:endParaRPr lang="en-US" altLang="en-US" sz="2800" b="1" dirty="0">
                  <a:sym typeface="Symbol" pitchFamily="18" charset="2"/>
                </a:endParaRPr>
              </a:p>
              <a:p>
                <a:pPr>
                  <a:tabLst>
                    <a:tab pos="457200" algn="l"/>
                  </a:tabLst>
                </a:pPr>
                <a:r>
                  <a:rPr lang="en-US" altLang="en-US" sz="2800" b="1" dirty="0">
                    <a:sym typeface="Symbol" pitchFamily="18" charset="2"/>
                  </a:rPr>
                  <a:t>3</a:t>
                </a:r>
                <a:r>
                  <a:rPr lang="en-US" altLang="en-US" sz="2800" b="1" dirty="0" smtClean="0">
                    <a:sym typeface="Symbol" pitchFamily="18" charset="2"/>
                  </a:rPr>
                  <a:t>. </a:t>
                </a:r>
                <a:r>
                  <a:rPr lang="en-US" altLang="en-US" sz="2800" dirty="0">
                    <a:sym typeface="Symbol" pitchFamily="18" charset="2"/>
                  </a:rPr>
                  <a:t>If </a:t>
                </a:r>
                <a:r>
                  <a:rPr lang="en-US" altLang="en-US" sz="2800" i="1" dirty="0">
                    <a:sym typeface="Symbol" pitchFamily="18" charset="2"/>
                  </a:rPr>
                  <a:t>a</a:t>
                </a:r>
                <a:r>
                  <a:rPr lang="en-US" altLang="en-US" sz="2800" dirty="0">
                    <a:sym typeface="Symbol" pitchFamily="18" charset="2"/>
                  </a:rPr>
                  <a:t> = 6, </a:t>
                </a:r>
                <a:r>
                  <a:rPr lang="en-US" altLang="en-US" sz="2800" i="1" dirty="0">
                    <a:sym typeface="Symbol" pitchFamily="18" charset="2"/>
                  </a:rPr>
                  <a:t>b</a:t>
                </a:r>
                <a:r>
                  <a:rPr lang="en-US" altLang="en-US" sz="2800" dirty="0">
                    <a:sym typeface="Symbol" pitchFamily="18" charset="2"/>
                  </a:rPr>
                  <a:t> = 7, and </a:t>
                </a:r>
                <a:r>
                  <a:rPr lang="en-US" altLang="en-US" sz="2800" i="1" dirty="0">
                    <a:sym typeface="Symbol" pitchFamily="18" charset="2"/>
                  </a:rPr>
                  <a:t>c</a:t>
                </a:r>
                <a:r>
                  <a:rPr lang="en-US" altLang="en-US" sz="2800" dirty="0">
                    <a:sym typeface="Symbol" pitchFamily="18" charset="2"/>
                  </a:rPr>
                  <a:t> = 12, find </a:t>
                </a:r>
                <a:r>
                  <a:rPr lang="en-US" altLang="en-US" sz="2800" i="1" dirty="0">
                    <a:sym typeface="Symbol" pitchFamily="18" charset="2"/>
                  </a:rPr>
                  <a:t>a</a:t>
                </a:r>
                <a:r>
                  <a:rPr lang="en-US" altLang="en-US" sz="2800" baseline="30000" dirty="0">
                    <a:sym typeface="Symbol" pitchFamily="18" charset="2"/>
                  </a:rPr>
                  <a:t>2</a:t>
                </a:r>
                <a:r>
                  <a:rPr lang="en-US" altLang="en-US" sz="2800" dirty="0">
                    <a:sym typeface="Symbol" pitchFamily="18" charset="2"/>
                  </a:rPr>
                  <a:t> + </a:t>
                </a:r>
                <a:r>
                  <a:rPr lang="en-US" altLang="en-US" sz="2800" i="1" dirty="0">
                    <a:sym typeface="Symbol" pitchFamily="18" charset="2"/>
                  </a:rPr>
                  <a:t>b</a:t>
                </a:r>
                <a:r>
                  <a:rPr lang="en-US" altLang="en-US" sz="2800" baseline="30000" dirty="0">
                    <a:sym typeface="Symbol" pitchFamily="18" charset="2"/>
                  </a:rPr>
                  <a:t>2</a:t>
                </a:r>
                <a:r>
                  <a:rPr lang="en-US" altLang="en-US" sz="2800" dirty="0">
                    <a:sym typeface="Symbol" pitchFamily="18" charset="2"/>
                  </a:rPr>
                  <a:t> 	and find c</a:t>
                </a:r>
                <a:r>
                  <a:rPr lang="en-US" altLang="en-US" sz="2800" baseline="30000" dirty="0">
                    <a:sym typeface="Symbol" pitchFamily="18" charset="2"/>
                  </a:rPr>
                  <a:t>2</a:t>
                </a:r>
                <a:r>
                  <a:rPr lang="en-US" altLang="en-US" sz="2800" dirty="0">
                    <a:sym typeface="Symbol" pitchFamily="18" charset="2"/>
                  </a:rPr>
                  <a:t>. Which value is greater</a:t>
                </a:r>
                <a:r>
                  <a:rPr lang="en-US" altLang="en-US" sz="2800" dirty="0" smtClean="0">
                    <a:sym typeface="Symbol" pitchFamily="18" charset="2"/>
                  </a:rPr>
                  <a:t>?</a:t>
                </a:r>
              </a:p>
              <a:p>
                <a:pPr>
                  <a:tabLst>
                    <a:tab pos="457200" algn="l"/>
                  </a:tabLst>
                </a:pPr>
                <a:endParaRPr lang="en-US" altLang="en-US" sz="28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>
                  <a:tabLst>
                    <a:tab pos="457200" algn="l"/>
                  </a:tabLst>
                </a:pPr>
                <a:endParaRPr lang="en-US" altLang="en-US" sz="2800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>
                  <a:tabLst>
                    <a:tab pos="457200" algn="l"/>
                  </a:tabLst>
                </a:pPr>
                <a:r>
                  <a:rPr lang="en-US" altLang="en-US" sz="3000" dirty="0" smtClean="0">
                    <a:solidFill>
                      <a:schemeClr val="tx1"/>
                    </a:solidFill>
                    <a:sym typeface="Symbol" pitchFamily="18" charset="2"/>
                  </a:rPr>
                  <a:t>4. Simplify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en-US" sz="3000" dirty="0">
                    <a:solidFill>
                      <a:schemeClr val="tx1"/>
                    </a:solidFill>
                  </a:rPr>
                  <a:t>	</a:t>
                </a:r>
                <a:r>
                  <a:rPr lang="en-US" altLang="en-US" sz="3000" dirty="0"/>
                  <a:t> </a:t>
                </a:r>
                <a:r>
                  <a:rPr lang="en-US" altLang="en-US" sz="3000" dirty="0" smtClean="0"/>
                  <a:t>      </a:t>
                </a:r>
                <a:r>
                  <a:rPr lang="en-US" altLang="en-US" sz="3000" dirty="0" smtClean="0">
                    <a:solidFill>
                      <a:schemeClr val="tx1"/>
                    </a:solidFill>
                  </a:rPr>
                  <a:t>5.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alt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121</m:t>
                        </m:r>
                      </m:e>
                    </m:rad>
                  </m:oMath>
                </a14:m>
                <a:endParaRPr lang="en-US" alt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14400"/>
                <a:ext cx="8915400" cy="5562600"/>
              </a:xfrm>
              <a:prstGeom prst="rect">
                <a:avLst/>
              </a:prstGeom>
              <a:blipFill rotWithShape="0">
                <a:blip r:embed="rId2"/>
                <a:stretch>
                  <a:fillRect l="-1431" t="-871"/>
                </a:stretch>
              </a:blipFill>
              <a:ln w="28575">
                <a:solidFill>
                  <a:srgbClr val="DBDBDB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58974" y="2147887"/>
            <a:ext cx="1160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acute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639351" y="2176366"/>
            <a:ext cx="102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right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985889" y="4359019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85; 144; c</a:t>
            </a:r>
            <a:r>
              <a:rPr lang="en-US" altLang="en-US" sz="2800" baseline="30000" dirty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1857375"/>
            <a:ext cx="1249362" cy="149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93499"/>
            <a:ext cx="1305351" cy="13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05200" y="5181600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9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5364" y="5167745"/>
            <a:ext cx="7800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11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97" grpId="0" autoUpdateAnimBg="0"/>
      <p:bldP spid="7199" grpId="0" autoUpdateAnimBg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Practice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Complete the practice problems on the worksheet!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2895600" cy="3143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2588443" cy="25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 set of three </a:t>
            </a:r>
            <a:r>
              <a:rPr lang="en-US" sz="2800" dirty="0" smtClean="0"/>
              <a:t>counting numbers 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and </a:t>
            </a:r>
            <a:r>
              <a:rPr lang="en-US" sz="2800" i="1" dirty="0"/>
              <a:t>c</a:t>
            </a:r>
            <a:r>
              <a:rPr lang="en-US" sz="2800" dirty="0"/>
              <a:t> such that </a:t>
            </a:r>
            <a:r>
              <a:rPr lang="en-US" sz="2800" i="1" dirty="0"/>
              <a:t>a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i="1" dirty="0"/>
              <a:t>b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c</a:t>
            </a:r>
            <a:r>
              <a:rPr lang="en-US" sz="2800" baseline="30000" dirty="0"/>
              <a:t>2 </a:t>
            </a:r>
            <a:r>
              <a:rPr lang="en-US" sz="2800" dirty="0"/>
              <a:t>is called a </a:t>
            </a:r>
            <a:r>
              <a:rPr lang="en-US" sz="2800" b="1" u="sng" dirty="0"/>
              <a:t>Pythagorean triple</a:t>
            </a:r>
            <a:r>
              <a:rPr lang="en-US" sz="2800" dirty="0"/>
              <a:t>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10" y="2667000"/>
            <a:ext cx="85157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42900" y="952215"/>
            <a:ext cx="85725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00050" algn="l"/>
              </a:tabLst>
            </a:pPr>
            <a:endParaRPr lang="en-US" dirty="0"/>
          </a:p>
          <a:p>
            <a:pPr>
              <a:tabLst>
                <a:tab pos="400050" algn="l"/>
              </a:tabLst>
            </a:pPr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sz="2800" dirty="0"/>
              <a:t>An entertainment center is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in. wide</a:t>
            </a:r>
            <a:r>
              <a:rPr lang="en-US" sz="2800" dirty="0"/>
              <a:t> and </a:t>
            </a:r>
            <a:r>
              <a:rPr lang="en-US" sz="2800" b="1" u="sng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in. </a:t>
            </a:r>
            <a:r>
              <a:rPr lang="en-US" sz="2800" b="1" u="sng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2800" dirty="0"/>
              <a:t>. Will a TV with a 60 in. diagonal fit in it? </a:t>
            </a:r>
            <a:r>
              <a:rPr lang="en-US" sz="2800" dirty="0" smtClean="0"/>
              <a:t>Explain</a:t>
            </a:r>
            <a:r>
              <a:rPr lang="en-US" sz="2800" dirty="0"/>
              <a:t>.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00050" algn="l"/>
              </a:tabLst>
            </a:pPr>
            <a:endParaRPr lang="en-US" dirty="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00050" algn="l"/>
              </a:tabLst>
            </a:pPr>
            <a:r>
              <a:rPr lang="en-US" sz="800" dirty="0"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400050" algn="l"/>
              </a:tabLst>
            </a:pPr>
            <a:endParaRPr lang="en-US" sz="800" dirty="0">
              <a:latin typeface="Arial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Real World Example</a:t>
            </a:r>
            <a:endParaRPr lang="en-US" altLang="en-US" dirty="0">
              <a:solidFill>
                <a:srgbClr val="006699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www.220-electronics.com/media/catalog/product/cache/1/image/9df78eab33525d08d6e5fb8d27136e95/s/h/sharp_lc60le630m_multisystem_led_tv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982"/>
            <a:ext cx="3882483" cy="23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hiohardwoodfurniture.com/upload/images/products/Y_and_T/Entertainment_Centers/Modular_Entertainment_Center/Modular-Entertainment-op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200400"/>
            <a:ext cx="5413375" cy="29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4191000"/>
            <a:ext cx="1600200" cy="1143000"/>
          </a:xfrm>
          <a:prstGeom prst="rect">
            <a:avLst/>
          </a:prstGeom>
          <a:solidFill>
            <a:srgbClr val="F3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15000" y="5334000"/>
            <a:ext cx="1600200" cy="0"/>
          </a:xfrm>
          <a:prstGeom prst="straightConnector1">
            <a:avLst/>
          </a:prstGeom>
          <a:ln w="66675">
            <a:solidFill>
              <a:srgbClr val="FF3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4191000"/>
            <a:ext cx="0" cy="1143000"/>
          </a:xfrm>
          <a:prstGeom prst="straightConnector1">
            <a:avLst/>
          </a:prstGeom>
          <a:ln w="66675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" y="3810000"/>
            <a:ext cx="3429000" cy="2057400"/>
          </a:xfrm>
          <a:prstGeom prst="straightConnector1">
            <a:avLst/>
          </a:prstGeom>
          <a:ln w="920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817"/>
            <a:ext cx="9150130" cy="5287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25579"/>
            <a:ext cx="2781300" cy="1905000"/>
          </a:xfrm>
          <a:prstGeom prst="rect">
            <a:avLst/>
          </a:prstGeom>
        </p:spPr>
      </p:pic>
      <p:pic>
        <p:nvPicPr>
          <p:cNvPr id="7" name="Picture 2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76220"/>
            <a:ext cx="5916048" cy="666597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7542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28600" y="131064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 smtClean="0"/>
              <a:t>	Find </a:t>
            </a:r>
            <a:r>
              <a:rPr lang="en-US" dirty="0"/>
              <a:t>the missing side length. Tell if the side 	lengths form a Pythagorean triple. Explain.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endParaRPr lang="en-US" dirty="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endParaRPr lang="en-US" b="1" dirty="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endParaRPr lang="en-US" b="1" dirty="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endParaRPr lang="en-US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 sz="800" dirty="0"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endParaRPr lang="en-US" sz="800" dirty="0">
              <a:latin typeface="Arial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Extra Practice</a:t>
            </a:r>
            <a:endParaRPr lang="en-US" altLang="en-US" dirty="0">
              <a:solidFill>
                <a:srgbClr val="006699"/>
              </a:solidFill>
              <a:latin typeface="Arial Black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62400" y="22860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13; yes; the side lengths are nonzero whole numbers that satisfy Pythagorean’s Theorem.</a:t>
            </a:r>
            <a:endParaRPr lang="en-US" dirty="0">
              <a:latin typeface="Arial" charset="0"/>
            </a:endParaRPr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2657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14" y="1295400"/>
            <a:ext cx="4210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-34565" y="854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 Black" pitchFamily="34" charset="0"/>
              </a:rPr>
              <a:t>EXTRA PRACTICE</a:t>
            </a:r>
            <a:endParaRPr lang="en-US" altLang="en-US" sz="2600" dirty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1539875"/>
            <a:ext cx="510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missing side length. Tell if the side lengths form a Pythagorean triple. Explain.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57200" y="55626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Yes. The three side lengths are </a:t>
            </a:r>
            <a:r>
              <a:rPr lang="en-US" dirty="0" smtClean="0"/>
              <a:t>counting numbers </a:t>
            </a:r>
            <a:r>
              <a:rPr lang="en-US" dirty="0"/>
              <a:t>that satisfy Pythagorean's Theorem.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  <a:r>
              <a:rPr lang="en-US" baseline="30000"/>
              <a:t>2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124200" y="3276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Pythagorean Theorem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30</a:t>
            </a:r>
            <a:r>
              <a:rPr lang="en-US" baseline="30000"/>
              <a:t>2 </a:t>
            </a:r>
            <a:r>
              <a:rPr lang="en-US"/>
              <a:t>+ </a:t>
            </a:r>
            <a:r>
              <a:rPr lang="en-US">
                <a:solidFill>
                  <a:schemeClr val="accent2"/>
                </a:solidFill>
              </a:rPr>
              <a:t>16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i="1">
                <a:solidFill>
                  <a:srgbClr val="008000"/>
                </a:solidFill>
              </a:rPr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124200" y="3810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Substitute 30 for a and 16 for b.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295400" y="4343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</a:t>
            </a:r>
            <a:r>
              <a:rPr lang="en-US" baseline="30000"/>
              <a:t>2</a:t>
            </a:r>
            <a:r>
              <a:rPr lang="en-US"/>
              <a:t> = 1156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124200" y="4343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Multiply.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447800" y="4876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 </a:t>
            </a:r>
            <a:r>
              <a:rPr lang="en-US"/>
              <a:t>= 34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124200" y="4876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Find the positive square root.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2" grpId="0"/>
      <p:bldP spid="54283" grpId="0"/>
      <p:bldP spid="54284" grpId="0"/>
      <p:bldP spid="54285" grpId="0"/>
      <p:bldP spid="54286" grpId="0"/>
      <p:bldP spid="54287" grpId="0"/>
      <p:bldP spid="54288" grpId="0"/>
      <p:bldP spid="542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-228600" y="121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i="1" dirty="0" smtClean="0">
                <a:solidFill>
                  <a:srgbClr val="FF0000"/>
                </a:solidFill>
                <a:latin typeface="Arial Black" pitchFamily="34" charset="0"/>
              </a:rPr>
              <a:t>Related Video Reviews</a:t>
            </a:r>
            <a:endParaRPr lang="en-US" altLang="en-US" sz="36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4829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Math Mistakes in Movies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Goofy video explaining Pythagorean Theorem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  <a:hlinkClick r:id="rId4"/>
              </a:rPr>
              <a:t>Brainpop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 Pythagorean Theorem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Username: </a:t>
            </a:r>
            <a:r>
              <a:rPr lang="en-US" dirty="0" err="1" smtClean="0">
                <a:solidFill>
                  <a:srgbClr val="000000"/>
                </a:solidFill>
              </a:rPr>
              <a:t>baltcops</a:t>
            </a:r>
            <a:r>
              <a:rPr lang="en-US" dirty="0" smtClean="0">
                <a:solidFill>
                  <a:srgbClr val="000000"/>
                </a:solidFill>
              </a:rPr>
              <a:t>	   Password: </a:t>
            </a:r>
            <a:r>
              <a:rPr lang="en-US" dirty="0" err="1" smtClean="0">
                <a:solidFill>
                  <a:srgbClr val="000000"/>
                </a:solidFill>
              </a:rPr>
              <a:t>brainpop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1000" y="1600200"/>
            <a:ext cx="8382000" cy="2660566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dirty="0" smtClean="0"/>
              <a:t>Sum: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dirty="0" smtClean="0"/>
              <a:t>(Square) a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dirty="0" smtClean="0"/>
              <a:t>Right Triangle: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 dirty="0" smtClean="0">
                <a:latin typeface="Arial" charset="0"/>
              </a:rPr>
              <a:t>Hypotenuse: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92322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Vocabulary Review</a:t>
            </a:r>
            <a:endParaRPr lang="en-US" altLang="en-US" sz="3600" i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4495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en-US" sz="3200" u="sng" dirty="0" smtClean="0">
                <a:solidFill>
                  <a:srgbClr val="000000"/>
                </a:solidFill>
              </a:rPr>
              <a:t>Objective:</a:t>
            </a:r>
            <a:r>
              <a:rPr lang="en-US" altLang="en-US" sz="3200" dirty="0" smtClean="0">
                <a:solidFill>
                  <a:srgbClr val="000000"/>
                </a:solidFill>
              </a:rPr>
              <a:t>  Use </a:t>
            </a:r>
            <a:r>
              <a:rPr lang="en-US" altLang="en-US" sz="3200" dirty="0">
                <a:solidFill>
                  <a:srgbClr val="000000"/>
                </a:solidFill>
              </a:rPr>
              <a:t>the Pythagorean Theorem and its converse to solve real </a:t>
            </a:r>
            <a:r>
              <a:rPr lang="en-US" altLang="en-US" sz="3200" dirty="0" smtClean="0">
                <a:solidFill>
                  <a:srgbClr val="000000"/>
                </a:solidFill>
              </a:rPr>
              <a:t>world </a:t>
            </a:r>
            <a:r>
              <a:rPr lang="en-US" altLang="en-US" sz="3200" dirty="0">
                <a:solidFill>
                  <a:srgbClr val="000000"/>
                </a:solidFill>
              </a:rPr>
              <a:t>problems.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Value you get when adding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224726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Multiply by itself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819888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A triangle with a right angle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3414422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The side in a triangle across from the right angle 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3" y="929482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Math in Sports!</a:t>
            </a:r>
            <a:endParaRPr lang="en-US" dirty="0"/>
          </a:p>
        </p:txBody>
      </p:sp>
      <p:pic>
        <p:nvPicPr>
          <p:cNvPr id="1026" name="Picture 2" descr="M&amp;T Bank Stadium field design, 2003-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903608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532930" cy="868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0" y="5029200"/>
            <a:ext cx="1043390" cy="10677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410200" y="3124200"/>
            <a:ext cx="2819400" cy="0"/>
          </a:xfrm>
          <a:prstGeom prst="straightConnector1">
            <a:avLst/>
          </a:prstGeom>
          <a:ln w="825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3530" y="3124200"/>
            <a:ext cx="2896070" cy="2434970"/>
          </a:xfrm>
          <a:prstGeom prst="straightConnector1">
            <a:avLst/>
          </a:prstGeom>
          <a:ln w="825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81000" y="9017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States that </a:t>
            </a:r>
            <a:r>
              <a:rPr lang="en-US" dirty="0"/>
              <a:t>in a right triangle, the sum of the squares of the lengths of </a:t>
            </a:r>
            <a:r>
              <a:rPr lang="en-US" dirty="0" smtClean="0"/>
              <a:t>the two </a:t>
            </a:r>
            <a:r>
              <a:rPr lang="en-US" dirty="0"/>
              <a:t>legs equals the square of the length of the hypotenuse.</a:t>
            </a:r>
          </a:p>
        </p:txBody>
      </p:sp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7588"/>
            <a:ext cx="6153658" cy="39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200400" y="2314015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</a:rPr>
              <a:t>a</a:t>
            </a:r>
            <a:r>
              <a:rPr lang="en-US" sz="3200" b="1" baseline="30000" dirty="0"/>
              <a:t>2 </a:t>
            </a:r>
            <a:r>
              <a:rPr lang="en-US" sz="3200" b="1" dirty="0"/>
              <a:t>+ </a:t>
            </a:r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006699"/>
                </a:solidFill>
              </a:rPr>
              <a:t>b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  = </a:t>
            </a:r>
            <a:r>
              <a:rPr lang="en-US" sz="3200" b="1" i="1" dirty="0">
                <a:solidFill>
                  <a:srgbClr val="008000"/>
                </a:solidFill>
              </a:rPr>
              <a:t>c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819400" y="3105439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3300"/>
                </a:solidFill>
              </a:rPr>
              <a:t>leg</a:t>
            </a:r>
            <a:r>
              <a:rPr lang="en-US" sz="3200" b="1" baseline="30000" dirty="0" smtClean="0"/>
              <a:t>2 </a:t>
            </a:r>
            <a:r>
              <a:rPr lang="en-US" sz="3200" b="1" dirty="0"/>
              <a:t>+ </a:t>
            </a:r>
            <a:r>
              <a:rPr lang="en-US" sz="3200" b="1" i="1" dirty="0" smtClean="0">
                <a:solidFill>
                  <a:srgbClr val="006699"/>
                </a:solidFill>
              </a:rPr>
              <a:t>leg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</a:t>
            </a:r>
            <a:r>
              <a:rPr lang="en-US" sz="3200" b="1" dirty="0"/>
              <a:t>= </a:t>
            </a:r>
            <a:r>
              <a:rPr lang="en-US" sz="3200" b="1" i="1" dirty="0" smtClean="0">
                <a:solidFill>
                  <a:srgbClr val="008000"/>
                </a:solidFill>
              </a:rPr>
              <a:t>hypotenuse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Visual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8580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			     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b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09800" y="1901030"/>
            <a:ext cx="4648200" cy="4575969"/>
            <a:chOff x="2399" y="5475"/>
            <a:chExt cx="7753" cy="7741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392" y="5475"/>
              <a:ext cx="5760" cy="1987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 descr="Dashed horizontal"/>
            <p:cNvSpPr>
              <a:spLocks noChangeAspect="1" noChangeArrowheads="1"/>
            </p:cNvSpPr>
            <p:nvPr/>
          </p:nvSpPr>
          <p:spPr bwMode="auto">
            <a:xfrm>
              <a:off x="2399" y="5475"/>
              <a:ext cx="1987" cy="1987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392" y="7456"/>
              <a:ext cx="5760" cy="5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6" descr="Shingle"/>
            <p:cNvSpPr>
              <a:spLocks noChangeArrowheads="1"/>
            </p:cNvSpPr>
            <p:nvPr/>
          </p:nvSpPr>
          <p:spPr bwMode="auto">
            <a:xfrm>
              <a:off x="7272" y="10336"/>
              <a:ext cx="2880" cy="2880"/>
            </a:xfrm>
            <a:prstGeom prst="rtTriangle">
              <a:avLst/>
            </a:prstGeom>
            <a:pattFill prst="shingle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 descr="Diagonal brick"/>
            <p:cNvSpPr>
              <a:spLocks/>
            </p:cNvSpPr>
            <p:nvPr/>
          </p:nvSpPr>
          <p:spPr bwMode="auto">
            <a:xfrm>
              <a:off x="7272" y="7456"/>
              <a:ext cx="2880" cy="5760"/>
            </a:xfrm>
            <a:custGeom>
              <a:avLst/>
              <a:gdLst>
                <a:gd name="T0" fmla="*/ 0 w 2880"/>
                <a:gd name="T1" fmla="*/ 2880 h 5760"/>
                <a:gd name="T2" fmla="*/ 2880 w 2880"/>
                <a:gd name="T3" fmla="*/ 0 h 5760"/>
                <a:gd name="T4" fmla="*/ 2880 w 2880"/>
                <a:gd name="T5" fmla="*/ 5760 h 5760"/>
                <a:gd name="T6" fmla="*/ 0 w 2880"/>
                <a:gd name="T7" fmla="*/ 2880 h 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0" h="5760">
                  <a:moveTo>
                    <a:pt x="0" y="2880"/>
                  </a:moveTo>
                  <a:lnTo>
                    <a:pt x="2880" y="0"/>
                  </a:lnTo>
                  <a:lnTo>
                    <a:pt x="2880" y="5760"/>
                  </a:lnTo>
                  <a:lnTo>
                    <a:pt x="0" y="2880"/>
                  </a:lnTo>
                  <a:close/>
                </a:path>
              </a:pathLst>
            </a:custGeom>
            <a:pattFill prst="diagBrick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 descr="Large grid"/>
            <p:cNvSpPr>
              <a:spLocks/>
            </p:cNvSpPr>
            <p:nvPr/>
          </p:nvSpPr>
          <p:spPr bwMode="auto">
            <a:xfrm>
              <a:off x="4392" y="8888"/>
              <a:ext cx="2880" cy="4328"/>
            </a:xfrm>
            <a:custGeom>
              <a:avLst/>
              <a:gdLst>
                <a:gd name="T0" fmla="*/ 0 w 2880"/>
                <a:gd name="T1" fmla="*/ 4328 h 4328"/>
                <a:gd name="T2" fmla="*/ 0 w 2880"/>
                <a:gd name="T3" fmla="*/ 1448 h 4328"/>
                <a:gd name="T4" fmla="*/ 1444 w 2880"/>
                <a:gd name="T5" fmla="*/ 0 h 4328"/>
                <a:gd name="T6" fmla="*/ 2880 w 2880"/>
                <a:gd name="T7" fmla="*/ 1448 h 4328"/>
                <a:gd name="T8" fmla="*/ 2880 w 2880"/>
                <a:gd name="T9" fmla="*/ 4328 h 4328"/>
                <a:gd name="T10" fmla="*/ 0 w 2880"/>
                <a:gd name="T11" fmla="*/ 4328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4328">
                  <a:moveTo>
                    <a:pt x="0" y="4328"/>
                  </a:moveTo>
                  <a:lnTo>
                    <a:pt x="0" y="1448"/>
                  </a:lnTo>
                  <a:lnTo>
                    <a:pt x="1444" y="0"/>
                  </a:lnTo>
                  <a:lnTo>
                    <a:pt x="2880" y="1448"/>
                  </a:lnTo>
                  <a:lnTo>
                    <a:pt x="2880" y="4328"/>
                  </a:lnTo>
                  <a:lnTo>
                    <a:pt x="0" y="4328"/>
                  </a:lnTo>
                  <a:close/>
                </a:path>
              </a:pathLst>
            </a:custGeom>
            <a:pattFill prst="lgGrid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 descr="5%"/>
            <p:cNvSpPr>
              <a:spLocks/>
            </p:cNvSpPr>
            <p:nvPr/>
          </p:nvSpPr>
          <p:spPr bwMode="auto">
            <a:xfrm>
              <a:off x="4392" y="7462"/>
              <a:ext cx="5760" cy="2880"/>
            </a:xfrm>
            <a:custGeom>
              <a:avLst/>
              <a:gdLst>
                <a:gd name="T0" fmla="*/ 0 w 5760"/>
                <a:gd name="T1" fmla="*/ 2880 h 2880"/>
                <a:gd name="T2" fmla="*/ 0 w 5760"/>
                <a:gd name="T3" fmla="*/ 0 h 2880"/>
                <a:gd name="T4" fmla="*/ 5760 w 5760"/>
                <a:gd name="T5" fmla="*/ 0 h 2880"/>
                <a:gd name="T6" fmla="*/ 2880 w 5760"/>
                <a:gd name="T7" fmla="*/ 2880 h 2880"/>
                <a:gd name="T8" fmla="*/ 1470 w 5760"/>
                <a:gd name="T9" fmla="*/ 1470 h 2880"/>
                <a:gd name="T10" fmla="*/ 0 w 5760"/>
                <a:gd name="T11" fmla="*/ 28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2880">
                  <a:moveTo>
                    <a:pt x="0" y="2880"/>
                  </a:moveTo>
                  <a:lnTo>
                    <a:pt x="0" y="0"/>
                  </a:lnTo>
                  <a:lnTo>
                    <a:pt x="5760" y="0"/>
                  </a:lnTo>
                  <a:lnTo>
                    <a:pt x="2880" y="2880"/>
                  </a:lnTo>
                  <a:lnTo>
                    <a:pt x="1470" y="1470"/>
                  </a:lnTo>
                  <a:lnTo>
                    <a:pt x="0" y="2880"/>
                  </a:ln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Example </a:t>
            </a: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1: </a:t>
            </a: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Using the Pythagorean Theorem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3400" y="155575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Find the value of </a:t>
            </a:r>
            <a:r>
              <a:rPr lang="en-US" b="1" i="1" dirty="0"/>
              <a:t>x</a:t>
            </a:r>
            <a:r>
              <a:rPr lang="en-US" b="1" dirty="0"/>
              <a:t>. 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495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3400" y="3200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  <a:r>
              <a:rPr lang="en-US" baseline="30000"/>
              <a:t>2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971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Pythagorean Theorem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33400" y="3733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 smtClean="0"/>
              <a:t>2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4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971800" y="3733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Substitute </a:t>
            </a: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3 </a:t>
            </a:r>
            <a:r>
              <a:rPr lang="en-US" i="1" dirty="0">
                <a:solidFill>
                  <a:srgbClr val="3366FF"/>
                </a:solidFill>
                <a:latin typeface="Arial" charset="0"/>
              </a:rPr>
              <a:t>for a, </a:t>
            </a: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4 </a:t>
            </a:r>
            <a:r>
              <a:rPr lang="en-US" i="1" dirty="0">
                <a:solidFill>
                  <a:srgbClr val="3366FF"/>
                </a:solidFill>
                <a:latin typeface="Arial" charset="0"/>
              </a:rPr>
              <a:t>for b, and x for c.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219200" y="4267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25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971800" y="4267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Simplify.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971800" y="480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Find </a:t>
            </a: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the positive square </a:t>
            </a:r>
            <a:r>
              <a:rPr lang="en-US" i="1" dirty="0">
                <a:solidFill>
                  <a:srgbClr val="3366FF"/>
                </a:solidFill>
                <a:latin typeface="Arial" charset="0"/>
              </a:rPr>
              <a:t>root.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3523" y="2298412"/>
            <a:ext cx="463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2298" y="1460212"/>
            <a:ext cx="463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216152" y="4800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 </a:t>
            </a:r>
            <a:r>
              <a:rPr lang="en-US" dirty="0"/>
              <a:t>= </a:t>
            </a:r>
            <a:r>
              <a:rPr lang="en-US" i="1" dirty="0" smtClean="0"/>
              <a:t>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2" grpId="0"/>
      <p:bldP spid="29713" grpId="0"/>
      <p:bldP spid="29714" grpId="0"/>
      <p:bldP spid="29715" grpId="0"/>
      <p:bldP spid="29716" grpId="0"/>
      <p:bldP spid="2971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Example </a:t>
            </a: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3: </a:t>
            </a: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Using the Pythagorean Theorem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285" y="1310326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 dirty="0"/>
              <a:t>Find the missing side length. 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a</a:t>
            </a:r>
            <a:r>
              <a:rPr lang="en-US" baseline="30000"/>
              <a:t>2 </a:t>
            </a:r>
            <a:r>
              <a:rPr lang="en-US"/>
              <a:t>+ </a:t>
            </a:r>
            <a:r>
              <a:rPr lang="en-US" i="1"/>
              <a:t>b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124200" y="2971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Pythagorean Theorem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baseline="30000" dirty="0"/>
              <a:t>2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48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124200" y="3505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Substitute 14 for a and 48 for b.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71600" y="4038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2500 = </a:t>
            </a:r>
            <a:r>
              <a:rPr lang="en-US" i="1"/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124200" y="4038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Multiply and add.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752600" y="4572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 = </a:t>
            </a:r>
            <a:r>
              <a:rPr lang="en-US" i="1"/>
              <a:t>c</a:t>
            </a:r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124200" y="4572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Find the positive square root.</a:t>
            </a:r>
          </a:p>
        </p:txBody>
      </p:sp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346" y="1371600"/>
            <a:ext cx="397565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143000"/>
            <a:ext cx="336962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 Example 4</a:t>
            </a: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 </a:t>
            </a:r>
            <a:endParaRPr lang="en-US" altLang="en-US" sz="2600" dirty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1000" y="13716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Find the missing side length.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a</a:t>
            </a:r>
            <a:r>
              <a:rPr lang="en-US" baseline="30000" dirty="0"/>
              <a:t>2 </a:t>
            </a:r>
            <a:r>
              <a:rPr lang="en-US" dirty="0"/>
              <a:t>+ 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124200" y="2971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Pythagorean Theorem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24</a:t>
            </a:r>
            <a:r>
              <a:rPr lang="en-US" baseline="30000" dirty="0"/>
              <a:t>2 </a:t>
            </a:r>
            <a:r>
              <a:rPr lang="en-US" dirty="0"/>
              <a:t>+ </a:t>
            </a:r>
            <a:r>
              <a:rPr lang="en-US" i="1" dirty="0">
                <a:solidFill>
                  <a:schemeClr val="accent2"/>
                </a:solidFill>
              </a:rPr>
              <a:t>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008000"/>
                </a:solidFill>
              </a:rPr>
              <a:t>26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124200" y="3505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Substitute 24 for a and 26 for c.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551709" y="464373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 = 100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124200" y="4643735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S</a:t>
            </a: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ubtract</a:t>
            </a:r>
            <a:r>
              <a:rPr lang="en-US" i="1" dirty="0">
                <a:solidFill>
                  <a:srgbClr val="3366FF"/>
                </a:solidFill>
                <a:latin typeface="Arial" charset="0"/>
              </a:rPr>
              <a:t>.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704109" y="517713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b </a:t>
            </a:r>
            <a:r>
              <a:rPr lang="en-US"/>
              <a:t>= 10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999509" y="5177135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Find the positive square root.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5800" y="4074467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576</a:t>
            </a:r>
            <a:r>
              <a:rPr lang="en-US" baseline="30000" dirty="0" smtClean="0"/>
              <a:t> </a:t>
            </a:r>
            <a:r>
              <a:rPr lang="en-US" dirty="0"/>
              <a:t>+ </a:t>
            </a:r>
            <a:r>
              <a:rPr lang="en-US" i="1" dirty="0">
                <a:solidFill>
                  <a:schemeClr val="accent2"/>
                </a:solidFill>
              </a:rPr>
              <a:t>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8000"/>
                </a:solidFill>
              </a:rPr>
              <a:t>676</a:t>
            </a:r>
            <a:endParaRPr lang="en-US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332018" y="4092881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Multiply</a:t>
            </a:r>
            <a:endParaRPr lang="en-US" i="1" dirty="0">
              <a:solidFill>
                <a:srgbClr val="3366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5" grpId="0"/>
      <p:bldP spid="52236" grpId="0"/>
      <p:bldP spid="52237" grpId="0"/>
      <p:bldP spid="52238" grpId="0"/>
      <p:bldP spid="52239" grpId="0"/>
      <p:bldP spid="52240" grpId="0"/>
      <p:bldP spid="52241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Example </a:t>
            </a: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1: </a:t>
            </a: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Using the Pythagorean Theorem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3400" y="155575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Find the value of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495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3400" y="3200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</a:rPr>
              <a:t>a</a:t>
            </a:r>
            <a:r>
              <a:rPr lang="en-US" baseline="30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+ </a:t>
            </a:r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 i="1">
                <a:solidFill>
                  <a:srgbClr val="000000"/>
                </a:solidFill>
              </a:rPr>
              <a:t>c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971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Pythagorean Theorem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33400" y="3733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baseline="30000" dirty="0" smtClean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333399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971800" y="3733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Substitute 2 for a, 6 for b, and x for c.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219200" y="4267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52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971800" y="4267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66FF"/>
                </a:solidFill>
                <a:latin typeface="Arial" charset="0"/>
              </a:rPr>
              <a:t>Simplify.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971800" y="480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3366FF"/>
                </a:solidFill>
                <a:latin typeface="Arial" charset="0"/>
              </a:rPr>
              <a:t>Find </a:t>
            </a:r>
            <a:r>
              <a:rPr lang="en-US" i="1" dirty="0" smtClean="0">
                <a:solidFill>
                  <a:srgbClr val="3366FF"/>
                </a:solidFill>
                <a:latin typeface="Arial" charset="0"/>
              </a:rPr>
              <a:t>the positive square </a:t>
            </a:r>
            <a:r>
              <a:rPr lang="en-US" i="1" dirty="0">
                <a:solidFill>
                  <a:srgbClr val="3366FF"/>
                </a:solidFill>
                <a:latin typeface="Arial" charset="0"/>
              </a:rPr>
              <a:t>root.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3523" y="2298412"/>
            <a:ext cx="463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2298" y="1460212"/>
            <a:ext cx="463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6</a:t>
            </a:r>
            <a:endParaRPr lang="en-US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1216152" y="4800600"/>
                <a:ext cx="2286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7.2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x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152" y="4800600"/>
                <a:ext cx="2286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267" t="-12000" b="-28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0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2" grpId="0"/>
      <p:bldP spid="29713" grpId="0"/>
      <p:bldP spid="29714" grpId="0"/>
      <p:bldP spid="29715" grpId="0"/>
      <p:bldP spid="29716" grpId="0"/>
      <p:bldP spid="29717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511</Words>
  <Application>Microsoft Office PowerPoint</Application>
  <PresentationFormat>On-screen Show (4:3)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MT Bl</vt:lpstr>
      <vt:lpstr>Cambria Math</vt:lpstr>
      <vt:lpstr>Symbol</vt:lpstr>
      <vt:lpstr>Verdana</vt:lpstr>
      <vt:lpstr>Default Design</vt:lpstr>
      <vt:lpstr>PowerPoint Presentation</vt:lpstr>
      <vt:lpstr>PowerPoint Presentation</vt:lpstr>
      <vt:lpstr>Math in Sports!</vt:lpstr>
      <vt:lpstr>PowerPoint Presentation</vt:lpstr>
      <vt:lpstr>Visual Proof</vt:lpstr>
      <vt:lpstr>PowerPoint Presentation</vt:lpstr>
      <vt:lpstr>PowerPoint Presentation</vt:lpstr>
      <vt:lpstr>PowerPoint Presentation</vt:lpstr>
      <vt:lpstr>PowerPoint Presentation</vt:lpstr>
      <vt:lpstr>Student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Calise, Anthony J.</cp:lastModifiedBy>
  <cp:revision>156</cp:revision>
  <cp:lastPrinted>2015-12-02T13:09:55Z</cp:lastPrinted>
  <dcterms:created xsi:type="dcterms:W3CDTF">2002-10-14T18:20:28Z</dcterms:created>
  <dcterms:modified xsi:type="dcterms:W3CDTF">2015-12-03T15:11:02Z</dcterms:modified>
</cp:coreProperties>
</file>