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Relationship Id="rId6" Type="http://schemas.openxmlformats.org/officeDocument/2006/relationships/image" Target="../media/image29.emf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C471B18-DFF5-6C47-943A-C0ED17ACD09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A9A933-1C26-BF4E-909C-AAA071F36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8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e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7.emf"/><Relationship Id="rId4" Type="http://schemas.openxmlformats.org/officeDocument/2006/relationships/image" Target="../media/image24.e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7.3 Sum and Difference Identities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8600" y="914400"/>
            <a:ext cx="8226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/>
              <a:t>Find the exact value of  ( cos 80° cos 20° </a:t>
            </a:r>
            <a:r>
              <a:rPr lang="en-US">
                <a:latin typeface="Symbol" charset="2"/>
              </a:rPr>
              <a:t>+</a:t>
            </a:r>
            <a:r>
              <a:rPr lang="en-US"/>
              <a:t> sin 80° sin 20°) .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9050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defTabSz="455613">
              <a:lnSpc>
                <a:spcPct val="90000"/>
              </a:lnSpc>
            </a:pPr>
            <a:r>
              <a:rPr lang="en-US" sz="3000" b="1" dirty="0">
                <a:solidFill>
                  <a:srgbClr val="0000FF"/>
                </a:solidFill>
              </a:rPr>
              <a:t>Solution</a:t>
            </a:r>
            <a:r>
              <a:rPr lang="en-US" sz="3000" dirty="0"/>
              <a:t> 	The given expression is the right side of the formula for </a:t>
            </a:r>
            <a:r>
              <a:rPr lang="en-US" sz="3000" dirty="0" err="1"/>
              <a:t>cos(</a:t>
            </a:r>
            <a:r>
              <a:rPr lang="en-US" sz="3000" dirty="0" err="1">
                <a:sym typeface="Symbol" charset="2"/>
              </a:rPr>
              <a:t></a:t>
            </a:r>
            <a:r>
              <a:rPr lang="en-US" sz="3000" dirty="0"/>
              <a:t> - </a:t>
            </a:r>
            <a:r>
              <a:rPr lang="en-US" sz="3000" i="1" dirty="0" err="1">
                <a:sym typeface="Symbol" charset="2"/>
              </a:rPr>
              <a:t></a:t>
            </a:r>
            <a:r>
              <a:rPr lang="en-US" sz="3000" dirty="0"/>
              <a:t>) with </a:t>
            </a:r>
            <a:r>
              <a:rPr lang="en-US" sz="3000" dirty="0" err="1">
                <a:sym typeface="Symbol" charset="2"/>
              </a:rPr>
              <a:t></a:t>
            </a:r>
            <a:r>
              <a:rPr lang="en-US" sz="3000" dirty="0"/>
              <a:t> </a:t>
            </a:r>
            <a:r>
              <a:rPr lang="en-US" sz="3000" dirty="0">
                <a:latin typeface="Symbol" charset="2"/>
              </a:rPr>
              <a:t>=</a:t>
            </a:r>
            <a:r>
              <a:rPr lang="en-US" sz="3000" dirty="0"/>
              <a:t> 80° and </a:t>
            </a:r>
            <a:r>
              <a:rPr lang="en-US" sz="3000" i="1" dirty="0" err="1">
                <a:sym typeface="Symbol" charset="2"/>
              </a:rPr>
              <a:t></a:t>
            </a:r>
            <a:r>
              <a:rPr lang="en-US" sz="3000" dirty="0"/>
              <a:t> = 20°.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8600" y="4495800"/>
            <a:ext cx="86883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defTabSz="455613">
              <a:lnSpc>
                <a:spcPct val="90000"/>
              </a:lnSpc>
            </a:pPr>
            <a:r>
              <a:rPr lang="en-US" sz="2500" dirty="0" err="1"/>
              <a:t>cos</a:t>
            </a:r>
            <a:r>
              <a:rPr lang="en-US" sz="2500" dirty="0"/>
              <a:t> 80° </a:t>
            </a:r>
            <a:r>
              <a:rPr lang="en-US" sz="2500" dirty="0" err="1"/>
              <a:t>cos</a:t>
            </a:r>
            <a:r>
              <a:rPr lang="en-US" sz="2500" dirty="0"/>
              <a:t> 20° </a:t>
            </a:r>
            <a:r>
              <a:rPr lang="en-US" sz="2500" dirty="0">
                <a:latin typeface="Symbol" charset="2"/>
              </a:rPr>
              <a:t>+</a:t>
            </a:r>
            <a:r>
              <a:rPr lang="en-US" sz="2500" dirty="0"/>
              <a:t> sin 80° sin 20° </a:t>
            </a:r>
            <a:r>
              <a:rPr lang="en-US" sz="2500" dirty="0">
                <a:latin typeface="Symbol" charset="2"/>
              </a:rPr>
              <a:t>=</a:t>
            </a:r>
            <a:r>
              <a:rPr lang="en-US" sz="2500" dirty="0"/>
              <a:t> </a:t>
            </a:r>
            <a:r>
              <a:rPr lang="en-US" sz="2500" dirty="0" err="1"/>
              <a:t>cos</a:t>
            </a:r>
            <a:r>
              <a:rPr lang="en-US" sz="2500" dirty="0"/>
              <a:t> (80° </a:t>
            </a:r>
            <a:r>
              <a:rPr lang="en-US" sz="2500" dirty="0">
                <a:latin typeface="Symbol" charset="2"/>
              </a:rPr>
              <a:t>-</a:t>
            </a:r>
            <a:r>
              <a:rPr lang="en-US" sz="2500" dirty="0"/>
              <a:t> 20°)</a:t>
            </a:r>
            <a:r>
              <a:rPr lang="en-US" sz="2500" dirty="0" smtClean="0"/>
              <a:t> </a:t>
            </a:r>
          </a:p>
          <a:p>
            <a:pPr algn="ctr" defTabSz="455613">
              <a:lnSpc>
                <a:spcPct val="90000"/>
              </a:lnSpc>
            </a:pPr>
            <a:r>
              <a:rPr lang="en-US" sz="2500" dirty="0" smtClean="0">
                <a:latin typeface="Symbol" charset="2"/>
              </a:rPr>
              <a:t>  </a:t>
            </a:r>
          </a:p>
          <a:p>
            <a:pPr algn="ctr" defTabSz="455613">
              <a:lnSpc>
                <a:spcPct val="90000"/>
              </a:lnSpc>
            </a:pPr>
            <a:r>
              <a:rPr lang="en-US" sz="2500" dirty="0" smtClean="0">
                <a:latin typeface="Symbol" charset="2"/>
              </a:rPr>
              <a:t>  =</a:t>
            </a:r>
            <a:r>
              <a:rPr lang="en-US" sz="2500" dirty="0" smtClean="0"/>
              <a:t> </a:t>
            </a:r>
            <a:r>
              <a:rPr lang="en-US" sz="2500" dirty="0" err="1"/>
              <a:t>cos</a:t>
            </a:r>
            <a:r>
              <a:rPr lang="en-US" sz="2500" dirty="0"/>
              <a:t> 60° </a:t>
            </a:r>
            <a:r>
              <a:rPr lang="en-US" sz="2500" dirty="0">
                <a:latin typeface="Symbol" charset="2"/>
              </a:rPr>
              <a:t>= </a:t>
            </a:r>
            <a:r>
              <a:rPr lang="en-US" sz="2500" dirty="0"/>
              <a:t>1/2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914400" y="3352800"/>
            <a:ext cx="5715000" cy="454025"/>
          </a:xfrm>
          <a:prstGeom prst="roundRect">
            <a:avLst>
              <a:gd name="adj" fmla="val 16657"/>
            </a:avLst>
          </a:prstGeom>
          <a:solidFill>
            <a:srgbClr val="B1C09A"/>
          </a:solidFill>
          <a:ln w="12700">
            <a:solidFill>
              <a:srgbClr val="9BAE7E"/>
            </a:solidFill>
            <a:round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500" b="1">
                <a:solidFill>
                  <a:srgbClr val="000000"/>
                </a:solidFill>
                <a:latin typeface="Agency FB" pitchFamily="34" charset="0"/>
              </a:rPr>
              <a:t>cos(</a:t>
            </a:r>
            <a:r>
              <a:rPr lang="en-US" sz="2500" b="1">
                <a:solidFill>
                  <a:srgbClr val="000000"/>
                </a:solidFill>
                <a:latin typeface="Agency FB" pitchFamily="34" charset="0"/>
                <a:sym typeface="Symbol" charset="2"/>
              </a:rPr>
              <a:t></a:t>
            </a:r>
            <a:r>
              <a:rPr lang="en-US" sz="2500" b="1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500" b="1">
                <a:solidFill>
                  <a:srgbClr val="000000"/>
                </a:solidFill>
                <a:latin typeface="Symbol" charset="2"/>
              </a:rPr>
              <a:t>-</a:t>
            </a:r>
            <a:r>
              <a:rPr lang="en-US" sz="2500" b="1">
                <a:solidFill>
                  <a:srgbClr val="000000"/>
                </a:solidFill>
                <a:latin typeface="Agency FB" pitchFamily="34" charset="0"/>
                <a:sym typeface="Symbol" charset="2"/>
              </a:rPr>
              <a:t></a:t>
            </a:r>
            <a:r>
              <a:rPr lang="en-US" sz="2500" b="1">
                <a:solidFill>
                  <a:srgbClr val="000000"/>
                </a:solidFill>
                <a:latin typeface="Agency FB" pitchFamily="34" charset="0"/>
              </a:rPr>
              <a:t>) </a:t>
            </a:r>
            <a:r>
              <a:rPr lang="en-US" sz="2500" b="1">
                <a:solidFill>
                  <a:srgbClr val="000000"/>
                </a:solidFill>
                <a:latin typeface="Symbol" charset="2"/>
              </a:rPr>
              <a:t>=</a:t>
            </a:r>
            <a:r>
              <a:rPr lang="en-US" sz="2500" b="1">
                <a:solidFill>
                  <a:srgbClr val="000000"/>
                </a:solidFill>
                <a:latin typeface="Agency FB" pitchFamily="34" charset="0"/>
              </a:rPr>
              <a:t> cos </a:t>
            </a:r>
            <a:r>
              <a:rPr lang="en-US" sz="2500" b="1">
                <a:solidFill>
                  <a:srgbClr val="000000"/>
                </a:solidFill>
                <a:latin typeface="Agency FB" pitchFamily="34" charset="0"/>
                <a:sym typeface="Symbol" charset="2"/>
              </a:rPr>
              <a:t></a:t>
            </a:r>
            <a:r>
              <a:rPr lang="en-US" sz="2500" b="1">
                <a:solidFill>
                  <a:srgbClr val="000000"/>
                </a:solidFill>
                <a:latin typeface="Agency FB" pitchFamily="34" charset="0"/>
              </a:rPr>
              <a:t> cos </a:t>
            </a:r>
            <a:r>
              <a:rPr lang="en-US" sz="2500" b="1">
                <a:solidFill>
                  <a:srgbClr val="000000"/>
                </a:solidFill>
                <a:latin typeface="Agency FB" pitchFamily="34" charset="0"/>
                <a:sym typeface="Symbol" charset="2"/>
              </a:rPr>
              <a:t></a:t>
            </a:r>
            <a:r>
              <a:rPr lang="en-US" sz="2500" b="1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500" b="1">
                <a:solidFill>
                  <a:srgbClr val="000000"/>
                </a:solidFill>
                <a:latin typeface="Symbol" charset="2"/>
              </a:rPr>
              <a:t>+</a:t>
            </a:r>
            <a:r>
              <a:rPr lang="en-US" sz="2500" b="1">
                <a:solidFill>
                  <a:srgbClr val="000000"/>
                </a:solidFill>
                <a:latin typeface="Agency FB" pitchFamily="34" charset="0"/>
              </a:rPr>
              <a:t> sin </a:t>
            </a:r>
            <a:r>
              <a:rPr lang="en-US" sz="2500" b="1">
                <a:solidFill>
                  <a:srgbClr val="000000"/>
                </a:solidFill>
                <a:latin typeface="Agency FB" pitchFamily="34" charset="0"/>
                <a:sym typeface="Symbol" charset="2"/>
              </a:rPr>
              <a:t></a:t>
            </a:r>
            <a:r>
              <a:rPr lang="en-US" sz="2500" b="1">
                <a:solidFill>
                  <a:srgbClr val="000000"/>
                </a:solidFill>
                <a:latin typeface="Agency FB" pitchFamily="34" charset="0"/>
              </a:rPr>
              <a:t> sin </a:t>
            </a:r>
            <a:r>
              <a:rPr lang="en-US" sz="2500" b="1">
                <a:solidFill>
                  <a:srgbClr val="000000"/>
                </a:solidFill>
                <a:latin typeface="Agency FB" pitchFamily="34" charset="0"/>
                <a:sym typeface="Symbol" charset="2"/>
              </a:rPr>
              <a:t></a:t>
            </a:r>
            <a:r>
              <a:rPr lang="en-US" sz="2500" b="1">
                <a:solidFill>
                  <a:srgbClr val="0000FF"/>
                </a:solidFill>
                <a:latin typeface="Agency FB" pitchFamily="34" charset="0"/>
              </a:rPr>
              <a:t> </a:t>
            </a:r>
            <a:endParaRPr lang="en-US" sz="2500" b="1" i="1">
              <a:latin typeface="Agency FB" pitchFamily="34" charset="0"/>
            </a:endParaRPr>
          </a:p>
        </p:txBody>
      </p:sp>
      <p:sp>
        <p:nvSpPr>
          <p:cNvPr id="9" name="Rectangle 11"/>
          <p:cNvSpPr txBox="1">
            <a:spLocks noChangeArrowheads="1"/>
          </p:cNvSpPr>
          <p:nvPr/>
        </p:nvSpPr>
        <p:spPr bwMode="auto">
          <a:xfrm>
            <a:off x="381000" y="228600"/>
            <a:ext cx="77724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3500" b="1" kern="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 Example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1066800" y="3810000"/>
            <a:ext cx="19812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2057400" y="38100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3352800" y="38100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0"/>
          </p:cNvCxnSpPr>
          <p:nvPr/>
        </p:nvCxnSpPr>
        <p:spPr>
          <a:xfrm rot="10800000" flipV="1">
            <a:off x="4573588" y="3733800"/>
            <a:ext cx="1598612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build="p" autoUpdateAnimBg="0"/>
      <p:bldP spid="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09600" y="228600"/>
            <a:ext cx="7772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3500" b="1" kern="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Example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800" y="2507456"/>
          <a:ext cx="37338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2" name="Microsoft Equation 3.0" r:id="rId3" imgW="1777680" imgH="393480" progId="Equation.3">
                  <p:embed/>
                </p:oleObj>
              </mc:Choice>
              <mc:Fallback>
                <p:oleObj name="Microsoft Equation 3.0" r:id="rId3" imgW="1777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07456"/>
                        <a:ext cx="3733800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04800" y="914400"/>
            <a:ext cx="88392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109" charset="2"/>
              <a:buChar char="v"/>
              <a:defRPr/>
            </a:pPr>
            <a:r>
              <a:rPr lang="en-US" sz="3000" kern="0" dirty="0">
                <a:latin typeface="+mn-lt"/>
              </a:rPr>
              <a:t>Write the following expression as the sine, cosine, or tangent of an angle. Then find the exact value of the expression.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3810000"/>
            <a:ext cx="16811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0000FF"/>
                </a:solidFill>
              </a:rPr>
              <a:t>Solution: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657600" y="3733800"/>
          <a:ext cx="403860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3" name="Microsoft Equation 3.0" r:id="rId5" imgW="1777680" imgH="1244520" progId="Equation.3">
                  <p:embed/>
                </p:oleObj>
              </mc:Choice>
              <mc:Fallback>
                <p:oleObj name="Microsoft Equation 3.0" r:id="rId5" imgW="1777680" imgH="1244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733800"/>
                        <a:ext cx="4038600" cy="282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342900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Evaluating a Trigonometric Equation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28750"/>
            <a:ext cx="6508750" cy="469741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Find the exact value of :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57200" y="2590800"/>
          <a:ext cx="5973763" cy="385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5" name="Equation" r:id="rId3" imgW="1968500" imgH="1270000" progId="Equation.3">
                  <p:embed/>
                </p:oleObj>
              </mc:Choice>
              <mc:Fallback>
                <p:oleObj name="Equation" r:id="rId3" imgW="1968500" imgH="1270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90800"/>
                        <a:ext cx="5973763" cy="385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42875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 Application of a Sum Formula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071563"/>
            <a:ext cx="6508750" cy="50546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Write as an algebraic expression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14313" y="2000250"/>
          <a:ext cx="4548187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39" name="Equation" r:id="rId3" imgW="1498320" imgH="1117440" progId="Equation.3">
                  <p:embed/>
                </p:oleObj>
              </mc:Choice>
              <mc:Fallback>
                <p:oleObj name="Equation" r:id="rId3" imgW="1498320" imgH="1117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000250"/>
                        <a:ext cx="4548187" cy="339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00063" y="357188"/>
            <a:ext cx="81153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Proving a </a:t>
            </a:r>
            <a:r>
              <a:rPr lang="en-US" sz="44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Cofunction</a:t>
            </a: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Identity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00063" y="1500188"/>
          <a:ext cx="8283575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3" name="Equation" r:id="rId3" imgW="2730240" imgH="431640" progId="Equation.3">
                  <p:embed/>
                </p:oleObj>
              </mc:Choice>
              <mc:Fallback>
                <p:oleObj name="Equation" r:id="rId3" imgW="27302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1500188"/>
                        <a:ext cx="8283575" cy="1309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Line 14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7" name="Rectangl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Line 17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457325" y="101600"/>
            <a:ext cx="7481888" cy="49847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509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Previous Identities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236663"/>
            <a:ext cx="8077200" cy="5321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9250" marR="0" lvl="0" indent="-349250" algn="l" defTabSz="3397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Tx/>
              <a:buNone/>
              <a:tabLst>
                <a:tab pos="1544638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Reciprocal Identities</a:t>
            </a:r>
          </a:p>
          <a:p>
            <a:pPr marL="349250" marR="0" lvl="0" indent="-349250" algn="l" defTabSz="3397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Tx/>
              <a:buNone/>
              <a:tabLst>
                <a:tab pos="1544638" algn="l"/>
              </a:tabLst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3397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Tx/>
              <a:buNone/>
              <a:tabLst>
                <a:tab pos="1544638" algn="l"/>
              </a:tabLst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3397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Tx/>
              <a:buNone/>
              <a:tabLst>
                <a:tab pos="1544638" algn="l"/>
              </a:tabLst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3397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Tx/>
              <a:buNone/>
              <a:tabLst>
                <a:tab pos="1544638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Quotient Identities</a:t>
            </a:r>
          </a:p>
          <a:p>
            <a:pPr marL="349250" marR="0" lvl="0" indent="-349250" algn="l" defTabSz="3397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Tx/>
              <a:buNone/>
              <a:tabLst>
                <a:tab pos="1544638" algn="l"/>
              </a:tabLst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3397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Tx/>
              <a:buNone/>
              <a:tabLst>
                <a:tab pos="1544638" algn="l"/>
              </a:tabLst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3397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Tx/>
              <a:buNone/>
              <a:tabLst>
                <a:tab pos="1544638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Pythagorean Identities</a:t>
            </a:r>
          </a:p>
          <a:p>
            <a:pPr marL="349250" marR="0" lvl="0" indent="-349250" algn="l" defTabSz="3397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Tx/>
              <a:buNone/>
              <a:tabLst>
                <a:tab pos="1544638" algn="l"/>
              </a:tabLst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3397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Tx/>
              <a:buNone/>
              <a:tabLst>
                <a:tab pos="1544638" algn="l"/>
              </a:tabLst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3397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Tx/>
              <a:buNone/>
              <a:tabLst>
                <a:tab pos="1544638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Negative-Number Identities</a:t>
            </a:r>
          </a:p>
          <a:p>
            <a:pPr marL="349250" marR="0" lvl="0" indent="-349250" algn="l" defTabSz="3397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Tx/>
              <a:buNone/>
              <a:tabLst>
                <a:tab pos="1544638" algn="l"/>
              </a:tabLst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3397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Tx/>
              <a:buNone/>
              <a:tabLst>
                <a:tab pos="1544638" algn="l"/>
              </a:tabLst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3397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Tx/>
              <a:buNone/>
              <a:tabLst>
                <a:tab pos="1544638" algn="l"/>
              </a:tabLst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It will be necessary to recognize alternative forms of the identities </a:t>
            </a:r>
          </a:p>
          <a:p>
            <a:pPr marL="349250" marR="0" lvl="0" indent="-349250" algn="l" defTabSz="3397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Tx/>
              <a:buNone/>
              <a:tabLst>
                <a:tab pos="1544638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above, such as sin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</a:rPr>
              <a:t>²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  <a:sym typeface="Symbol" charset="2"/>
              </a:rPr>
              <a:t>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  <a:sym typeface="Symbol" charset="2"/>
              </a:rPr>
              <a:t>=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  <a:sym typeface="Symbol" charset="2"/>
              </a:rPr>
              <a:t>1 – cos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</a:rPr>
              <a:t>²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  <a:sym typeface="Symbol" charset="2"/>
              </a:rPr>
              <a:t>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  <a:sym typeface="Symbol" charset="2"/>
              </a:rPr>
              <a:t>  and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</a:rPr>
              <a:t>²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  <a:sym typeface="Symbol" charset="2"/>
              </a:rPr>
              <a:t>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  <a:sym typeface="Symbol" charset="2"/>
              </a:rPr>
              <a:t>=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  <a:sym typeface="Symbol" charset="2"/>
              </a:rPr>
              <a:t>1 – sin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</a:rPr>
              <a:t>²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  <a:sym typeface="Symbol" charset="2"/>
              </a:rPr>
              <a:t>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  <a:sym typeface="Symbol" charset="2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imes New Roman" charset="0"/>
              <a:cs typeface="Times New Roman" charset="0"/>
              <a:sym typeface="Symbol" charset="2"/>
            </a:endParaRPr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1936750" y="1670050"/>
          <a:ext cx="5270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5270400" imgH="723600" progId="Equation.3">
                  <p:embed/>
                </p:oleObj>
              </mc:Choice>
              <mc:Fallback>
                <p:oleObj name="Equation" r:id="rId3" imgW="5270400" imgH="723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1670050"/>
                        <a:ext cx="52705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2825750" y="2841625"/>
          <a:ext cx="3479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3479760" imgH="723600" progId="Equation.3">
                  <p:embed/>
                </p:oleObj>
              </mc:Choice>
              <mc:Fallback>
                <p:oleObj name="Equation" r:id="rId5" imgW="3479760" imgH="723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2841625"/>
                        <a:ext cx="34798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985838" y="4183063"/>
          <a:ext cx="7162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7162560" imgH="406080" progId="Equation.3">
                  <p:embed/>
                </p:oleObj>
              </mc:Choice>
              <mc:Fallback>
                <p:oleObj name="Equation" r:id="rId7" imgW="716256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4183063"/>
                        <a:ext cx="7162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1076325" y="5238750"/>
          <a:ext cx="6997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9" imgW="6997680" imgH="342720" progId="Equation.3">
                  <p:embed/>
                </p:oleObj>
              </mc:Choice>
              <mc:Fallback>
                <p:oleObj name="Equation" r:id="rId9" imgW="6997680" imgH="342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5238750"/>
                        <a:ext cx="6997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395288" y="260350"/>
            <a:ext cx="5126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800080"/>
                </a:solidFill>
                <a:latin typeface="Arial" charset="0"/>
              </a:rPr>
              <a:t>Combined Sum and Difference Formulas</a:t>
            </a:r>
          </a:p>
        </p:txBody>
      </p:sp>
      <p:graphicFrame>
        <p:nvGraphicFramePr>
          <p:cNvPr id="48" name="Object 5"/>
          <p:cNvGraphicFramePr>
            <a:graphicFrameLocks/>
          </p:cNvGraphicFramePr>
          <p:nvPr/>
        </p:nvGraphicFramePr>
        <p:xfrm>
          <a:off x="395288" y="2060575"/>
          <a:ext cx="81375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2273040" imgH="215640" progId="Equation.3">
                  <p:embed/>
                </p:oleObj>
              </mc:Choice>
              <mc:Fallback>
                <p:oleObj name="Equation" r:id="rId3" imgW="2273040" imgH="21564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060575"/>
                        <a:ext cx="8137525" cy="86360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/>
          </p:cNvGraphicFramePr>
          <p:nvPr/>
        </p:nvGraphicFramePr>
        <p:xfrm>
          <a:off x="554038" y="908050"/>
          <a:ext cx="781843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2171700" imgH="215900" progId="Equation.3">
                  <p:embed/>
                </p:oleObj>
              </mc:Choice>
              <mc:Fallback>
                <p:oleObj name="Equation" r:id="rId5" imgW="2171700" imgH="2159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908050"/>
                        <a:ext cx="7818437" cy="865188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" name="Group 29"/>
          <p:cNvGrpSpPr>
            <a:grpSpLocks/>
          </p:cNvGrpSpPr>
          <p:nvPr/>
        </p:nvGrpSpPr>
        <p:grpSpPr bwMode="auto">
          <a:xfrm>
            <a:off x="395288" y="3213100"/>
            <a:ext cx="8208962" cy="2160588"/>
            <a:chOff x="249" y="2024"/>
            <a:chExt cx="5171" cy="1361"/>
          </a:xfrm>
        </p:grpSpPr>
        <p:graphicFrame>
          <p:nvGraphicFramePr>
            <p:cNvPr id="51" name="Object 8"/>
            <p:cNvGraphicFramePr>
              <a:graphicFrameLocks/>
            </p:cNvGraphicFramePr>
            <p:nvPr/>
          </p:nvGraphicFramePr>
          <p:xfrm>
            <a:off x="567" y="2160"/>
            <a:ext cx="4219" cy="10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7" imgW="1701720" imgH="419040" progId="Equation.3">
                    <p:embed/>
                  </p:oleObj>
                </mc:Choice>
                <mc:Fallback>
                  <p:oleObj name="Equation" r:id="rId7" imgW="1701720" imgH="419040" progId="Equation.3">
                    <p:embed/>
                    <p:pic>
                      <p:nvPicPr>
                        <p:cNvPr id="0" name="Object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2160"/>
                          <a:ext cx="4219" cy="10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Rectangle 10"/>
            <p:cNvSpPr>
              <a:spLocks noChangeArrowheads="1"/>
            </p:cNvSpPr>
            <p:nvPr/>
          </p:nvSpPr>
          <p:spPr bwMode="auto">
            <a:xfrm>
              <a:off x="249" y="2024"/>
              <a:ext cx="5171" cy="1361"/>
            </a:xfrm>
            <a:prstGeom prst="rect">
              <a:avLst/>
            </a:prstGeom>
            <a:noFill/>
            <a:ln w="381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37"/>
          <p:cNvGrpSpPr>
            <a:grpSpLocks/>
          </p:cNvGrpSpPr>
          <p:nvPr/>
        </p:nvGrpSpPr>
        <p:grpSpPr bwMode="auto">
          <a:xfrm>
            <a:off x="1692275" y="1016000"/>
            <a:ext cx="4535488" cy="3924300"/>
            <a:chOff x="1066" y="640"/>
            <a:chExt cx="2857" cy="2472"/>
          </a:xfrm>
        </p:grpSpPr>
        <p:sp>
          <p:nvSpPr>
            <p:cNvPr id="54" name="Oval 30"/>
            <p:cNvSpPr>
              <a:spLocks noChangeArrowheads="1"/>
            </p:cNvSpPr>
            <p:nvPr/>
          </p:nvSpPr>
          <p:spPr bwMode="auto">
            <a:xfrm>
              <a:off x="3515" y="640"/>
              <a:ext cx="317" cy="40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31"/>
            <p:cNvSpPr>
              <a:spLocks noChangeArrowheads="1"/>
            </p:cNvSpPr>
            <p:nvPr/>
          </p:nvSpPr>
          <p:spPr bwMode="auto">
            <a:xfrm>
              <a:off x="1066" y="641"/>
              <a:ext cx="317" cy="40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32"/>
            <p:cNvSpPr>
              <a:spLocks noChangeArrowheads="1"/>
            </p:cNvSpPr>
            <p:nvPr/>
          </p:nvSpPr>
          <p:spPr bwMode="auto">
            <a:xfrm>
              <a:off x="1111" y="1389"/>
              <a:ext cx="317" cy="40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33"/>
            <p:cNvSpPr>
              <a:spLocks noChangeArrowheads="1"/>
            </p:cNvSpPr>
            <p:nvPr/>
          </p:nvSpPr>
          <p:spPr bwMode="auto">
            <a:xfrm>
              <a:off x="3606" y="1366"/>
              <a:ext cx="317" cy="40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34"/>
            <p:cNvSpPr>
              <a:spLocks noChangeArrowheads="1"/>
            </p:cNvSpPr>
            <p:nvPr/>
          </p:nvSpPr>
          <p:spPr bwMode="auto">
            <a:xfrm>
              <a:off x="1474" y="2432"/>
              <a:ext cx="317" cy="40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35"/>
            <p:cNvSpPr>
              <a:spLocks noChangeArrowheads="1"/>
            </p:cNvSpPr>
            <p:nvPr/>
          </p:nvSpPr>
          <p:spPr bwMode="auto">
            <a:xfrm>
              <a:off x="3470" y="2205"/>
              <a:ext cx="317" cy="40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36"/>
            <p:cNvSpPr>
              <a:spLocks noChangeArrowheads="1"/>
            </p:cNvSpPr>
            <p:nvPr/>
          </p:nvSpPr>
          <p:spPr bwMode="auto">
            <a:xfrm>
              <a:off x="2744" y="2704"/>
              <a:ext cx="317" cy="40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236663"/>
            <a:ext cx="8077200" cy="507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Find the exact value of the following.</a:t>
            </a: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>
                <a:tab pos="1544638" algn="l"/>
              </a:tabLst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15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</a:rPr>
              <a:t>°</a:t>
            </a: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>
                <a:tab pos="1544638" algn="l"/>
              </a:tabLst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>
                <a:tab pos="1544638" algn="l"/>
              </a:tabLst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>
                <a:tab pos="1544638" algn="l"/>
              </a:tabLst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>
                <a:tab pos="1544638" algn="l"/>
              </a:tabLst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>
                <a:tab pos="1544638" algn="l"/>
              </a:tabLst>
              <a:defRPr/>
            </a:pP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>
                <a:tab pos="1544638" algn="l"/>
              </a:tabLst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>
                <a:tab pos="1544638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>
                <a:tab pos="1544638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782763" y="3965575"/>
          <a:ext cx="406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5" name="Equation" r:id="rId3" imgW="406080" imgH="723600" progId="Equation.3">
                  <p:embed/>
                </p:oleObj>
              </mc:Choice>
              <mc:Fallback>
                <p:oleObj name="Equation" r:id="rId3" imgW="406080" imgH="723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3965575"/>
                        <a:ext cx="4064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849563" y="1836738"/>
          <a:ext cx="3963987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6" name="Equation" r:id="rId5" imgW="3429000" imgH="1231560" progId="">
                  <p:embed/>
                </p:oleObj>
              </mc:Choice>
              <mc:Fallback>
                <p:oleObj name="Equation" r:id="rId5" imgW="3429000" imgH="12315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1836738"/>
                        <a:ext cx="3963987" cy="1423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2874962" y="4251324"/>
          <a:ext cx="5487987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7" name="Equation" r:id="rId7" imgW="4584700" imgH="1803400" progId="Equation.3">
                  <p:embed/>
                </p:oleObj>
              </mc:Choice>
              <mc:Fallback>
                <p:oleObj name="Equation" r:id="rId7" imgW="4584700" imgH="1803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962" y="4251324"/>
                        <a:ext cx="5487987" cy="206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762750" y="1700213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(or 60</a:t>
            </a:r>
            <a:r>
              <a:rPr lang="en-US" dirty="0">
                <a:ea typeface="Times New Roman" charset="0"/>
                <a:cs typeface="Times New Roman" charset="0"/>
              </a:rPr>
              <a:t>° – 45°)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09600" y="1236663"/>
            <a:ext cx="8077200" cy="507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Find the exact value of the following.</a:t>
            </a: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>
                <a:tab pos="1544638" algn="l"/>
              </a:tabLst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 75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</a:rPr>
              <a:t>°</a:t>
            </a: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>
                <a:tab pos="1544638" algn="l"/>
              </a:tabLst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 </a:t>
            </a: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>
                <a:tab pos="1544638" algn="l"/>
              </a:tabLst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 40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</a:rPr>
              <a:t>° cos 160° – cos 40° sin 160°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>
                <a:tab pos="1544638" algn="l"/>
              </a:tabLst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(a)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835150" y="2259013"/>
          <a:ext cx="419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8" name="Equation" r:id="rId3" imgW="419040" imgH="596880" progId="Equation.3">
                  <p:embed/>
                </p:oleObj>
              </mc:Choice>
              <mc:Fallback>
                <p:oleObj name="Equation" r:id="rId3" imgW="419040" imgH="596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259013"/>
                        <a:ext cx="419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181225" y="4364038"/>
          <a:ext cx="4570413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9" name="Equation" r:id="rId5" imgW="2425680" imgH="927000" progId="">
                  <p:embed/>
                </p:oleObj>
              </mc:Choice>
              <mc:Fallback>
                <p:oleObj name="Equation" r:id="rId5" imgW="2425680" imgH="9270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5" y="4364038"/>
                        <a:ext cx="4570413" cy="174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77825" y="1236663"/>
            <a:ext cx="8310563" cy="507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sin 40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</a:rPr>
              <a:t>°cos 160° –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</a:rPr>
              <a:t>cos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</a:rPr>
              <a:t> 40°sin 160°</a:t>
            </a: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r>
              <a:rPr lang="en-US" sz="2800" kern="0" dirty="0" smtClean="0">
                <a:ea typeface="Times New Roman" charset="0"/>
                <a:cs typeface="Times New Roman" charset="0"/>
              </a:rPr>
              <a:t>        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=sin(40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</a:rPr>
              <a:t>°-160°)</a:t>
            </a:r>
          </a:p>
          <a:p>
            <a:pPr marL="609600" marR="0" lvl="0" indent="-609600" algn="l" defTabSz="3397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r>
              <a:rPr lang="en-US" sz="2800" kern="0" dirty="0" smtClean="0">
                <a:ea typeface="Times New Roman" charset="0"/>
                <a:cs typeface="Times New Roman" charset="0"/>
              </a:rPr>
              <a:t>        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</a:rPr>
              <a:t>= sin(–120°)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979488" y="1209675"/>
          <a:ext cx="5308600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2" name="Equation" r:id="rId3" imgW="5308560" imgH="3162240" progId="Equation.3">
                  <p:embed/>
                </p:oleObj>
              </mc:Choice>
              <mc:Fallback>
                <p:oleObj name="Equation" r:id="rId3" imgW="5308560" imgH="3162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1209675"/>
                        <a:ext cx="5308600" cy="316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4393098" y="5448300"/>
          <a:ext cx="990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3" name="Equation" r:id="rId5" imgW="990360" imgH="863280" progId="Equation.3">
                  <p:embed/>
                </p:oleObj>
              </mc:Choice>
              <mc:Fallback>
                <p:oleObj name="Equation" r:id="rId5" imgW="990360" imgH="863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3098" y="5448300"/>
                        <a:ext cx="9906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968188"/>
            <a:ext cx="564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Find the exact value of each expression: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44750" y="1349188"/>
          <a:ext cx="3225800" cy="389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7" name="Equation" r:id="rId3" imgW="3225800" imgH="3898900" progId="Equation.3">
                  <p:embed/>
                </p:oleObj>
              </mc:Choice>
              <mc:Fallback>
                <p:oleObj name="Equation" r:id="rId3" imgW="3225800" imgH="3898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1349188"/>
                        <a:ext cx="3225800" cy="389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45412" y="1598706"/>
            <a:ext cx="21175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=1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Undefined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1618" name="Object 2"/>
          <p:cNvGraphicFramePr>
            <a:graphicFrameLocks/>
          </p:cNvGraphicFramePr>
          <p:nvPr/>
        </p:nvGraphicFramePr>
        <p:xfrm>
          <a:off x="228600" y="228600"/>
          <a:ext cx="581977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4" name="Equation" r:id="rId3" imgW="6257880" imgH="1104840" progId="Equation.3">
                  <p:embed/>
                </p:oleObj>
              </mc:Choice>
              <mc:Fallback>
                <p:oleObj name="Equation" r:id="rId3" imgW="6257880" imgH="110484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5819775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/>
          </p:cNvGraphicFramePr>
          <p:nvPr/>
        </p:nvGraphicFramePr>
        <p:xfrm>
          <a:off x="533400" y="1447800"/>
          <a:ext cx="44577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5" name="Equation" r:id="rId5" imgW="4305240" imgH="1104840" progId="Equation.3">
                  <p:embed/>
                </p:oleObj>
              </mc:Choice>
              <mc:Fallback>
                <p:oleObj name="Equation" r:id="rId5" imgW="4305240" imgH="110484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47800"/>
                        <a:ext cx="445770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/>
          </p:cNvGraphicFramePr>
          <p:nvPr/>
        </p:nvGraphicFramePr>
        <p:xfrm>
          <a:off x="685800" y="2895600"/>
          <a:ext cx="458787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6" name="Equation" r:id="rId7" imgW="4587840" imgH="1031760" progId="Equation.3">
                  <p:embed/>
                </p:oleObj>
              </mc:Choice>
              <mc:Fallback>
                <p:oleObj name="Equation" r:id="rId7" imgW="4587840" imgH="103176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5600"/>
                        <a:ext cx="4587875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/>
          </p:cNvGraphicFramePr>
          <p:nvPr/>
        </p:nvGraphicFramePr>
        <p:xfrm>
          <a:off x="1219200" y="4114800"/>
          <a:ext cx="3627438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7" name="Equation" r:id="rId9" imgW="3247920" imgH="1076040" progId="Equation.3">
                  <p:embed/>
                </p:oleObj>
              </mc:Choice>
              <mc:Fallback>
                <p:oleObj name="Equation" r:id="rId9" imgW="3247920" imgH="107604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14800"/>
                        <a:ext cx="3627438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/>
          </p:cNvGraphicFramePr>
          <p:nvPr/>
        </p:nvGraphicFramePr>
        <p:xfrm>
          <a:off x="1371600" y="5486400"/>
          <a:ext cx="195421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8" name="Equation" r:id="rId11" imgW="1954080" imgH="1060200" progId="Equation.3">
                  <p:embed/>
                </p:oleObj>
              </mc:Choice>
              <mc:Fallback>
                <p:oleObj name="Equation" r:id="rId11" imgW="1954080" imgH="10602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86400"/>
                        <a:ext cx="1954213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/>
          </p:cNvGraphicFramePr>
          <p:nvPr/>
        </p:nvGraphicFramePr>
        <p:xfrm>
          <a:off x="3810000" y="5486400"/>
          <a:ext cx="193357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9" name="Equation" r:id="rId13" imgW="1933560" imgH="1069920" progId="Equation.3">
                  <p:embed/>
                </p:oleObj>
              </mc:Choice>
              <mc:Fallback>
                <p:oleObj name="Equation" r:id="rId13" imgW="1933560" imgH="106992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486400"/>
                        <a:ext cx="1933575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143000" y="1219200"/>
          <a:ext cx="6126163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3" name="Equation" r:id="rId3" imgW="2438400" imgH="2032000" progId="Equation.3">
                  <p:embed/>
                </p:oleObj>
              </mc:Choice>
              <mc:Fallback>
                <p:oleObj name="Equation" r:id="rId3" imgW="2438400" imgH="2032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6126163" cy="51054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457200" y="381000"/>
            <a:ext cx="518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rgbClr val="800080"/>
                </a:solidFill>
              </a:rPr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377</TotalTime>
  <Words>222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Agency FB</vt:lpstr>
      <vt:lpstr>Arial</vt:lpstr>
      <vt:lpstr>Monotype Sorts</vt:lpstr>
      <vt:lpstr>Symbol</vt:lpstr>
      <vt:lpstr>Times New Roman</vt:lpstr>
      <vt:lpstr>Trebuchet MS</vt:lpstr>
      <vt:lpstr>Wingdings 2</vt:lpstr>
      <vt:lpstr>Revolution</vt:lpstr>
      <vt:lpstr>Equation</vt:lpstr>
      <vt:lpstr>Microsoft Equation 3.0</vt:lpstr>
      <vt:lpstr>7.3 Sum and Difference Identities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Nutley Board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NBoE</dc:creator>
  <cp:lastModifiedBy>E-ADMN-SMART</cp:lastModifiedBy>
  <cp:revision>7</cp:revision>
  <dcterms:created xsi:type="dcterms:W3CDTF">2012-02-14T14:32:06Z</dcterms:created>
  <dcterms:modified xsi:type="dcterms:W3CDTF">2017-08-09T00:09:02Z</dcterms:modified>
</cp:coreProperties>
</file>