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73" r:id="rId2"/>
    <p:sldId id="256" r:id="rId3"/>
    <p:sldId id="258" r:id="rId4"/>
    <p:sldId id="275" r:id="rId5"/>
    <p:sldId id="276" r:id="rId6"/>
    <p:sldId id="279" r:id="rId7"/>
    <p:sldId id="281" r:id="rId8"/>
    <p:sldId id="265" r:id="rId9"/>
    <p:sldId id="280" r:id="rId10"/>
    <p:sldId id="266" r:id="rId11"/>
    <p:sldId id="267" r:id="rId12"/>
    <p:sldId id="263" r:id="rId13"/>
    <p:sldId id="274" r:id="rId14"/>
    <p:sldId id="277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3F918"/>
    <a:srgbClr val="2090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734D9A-8C79-4130-9836-13BB34054A3C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F66229-C6AC-40E3-B715-C45AD94BA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17B066E-CB25-429E-B51C-387DD88BCD0D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02612E8-AE1A-4ABC-B1BA-EF41A74B8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Copy: C1 CN, (RS C1</a:t>
            </a:r>
            <a:r>
              <a:rPr lang="en-US" baseline="0" dirty="0" smtClean="0"/>
              <a:t> is on back of notes)</a:t>
            </a:r>
            <a:r>
              <a:rPr lang="en-US" dirty="0" smtClean="0"/>
              <a:t>, C1</a:t>
            </a:r>
            <a:r>
              <a:rPr lang="en-US" baseline="0" dirty="0" smtClean="0"/>
              <a:t> CW</a:t>
            </a:r>
            <a:r>
              <a:rPr lang="en-US" dirty="0" smtClean="0"/>
              <a:t>, Practice A can be used for HW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612E8-AE1A-4ABC-B1BA-EF41A74B814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Prove it…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612E8-AE1A-4ABC-B1BA-EF41A74B814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this a true statement?  Why or why</a:t>
            </a:r>
            <a:r>
              <a:rPr lang="en-US" baseline="0" dirty="0" smtClean="0"/>
              <a:t> not?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612E8-AE1A-4ABC-B1BA-EF41A74B814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938573-F1E0-4CE1-A36E-BFD45605FCCB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10/6/2014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10/6/2014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10/6/2014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10/6/2014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omhs0452-fs1\users$\acalise2\CALISE\Geometry\New%20Geometry\Unit%20C\C1%20Inductive%20Reasoning\Algebra%20man%20counter%20example%20song%20-%20YouTube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z="66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Drill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4800600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lphaLcParenR"/>
            </a:pPr>
            <a:r>
              <a:rPr lang="en-US" sz="6000" dirty="0"/>
              <a:t> 1, 3, 5, 7, 9, __, __</a:t>
            </a:r>
          </a:p>
          <a:p>
            <a:pPr marL="609600" indent="-609600">
              <a:buFontTx/>
              <a:buAutoNum type="alphaLcParenR"/>
            </a:pPr>
            <a:r>
              <a:rPr lang="en-US" sz="6000" dirty="0"/>
              <a:t> 2, 5, 8, 11, 14, </a:t>
            </a:r>
            <a:r>
              <a:rPr lang="en-US" sz="6000" dirty="0" smtClean="0"/>
              <a:t>__, __</a:t>
            </a:r>
            <a:endParaRPr lang="en-US" sz="6000" dirty="0"/>
          </a:p>
          <a:p>
            <a:pPr marL="609600" indent="-609600">
              <a:buFontTx/>
              <a:buAutoNum type="alphaLcParenR"/>
            </a:pPr>
            <a:r>
              <a:rPr lang="en-US" sz="6000" dirty="0"/>
              <a:t> -3, -6, -10, -15, </a:t>
            </a:r>
            <a:r>
              <a:rPr lang="en-US" sz="6000" dirty="0" smtClean="0"/>
              <a:t>__</a:t>
            </a:r>
            <a:endParaRPr lang="en-US" sz="6000" dirty="0"/>
          </a:p>
          <a:p>
            <a:pPr marL="609600" indent="-609600">
              <a:buFontTx/>
              <a:buAutoNum type="alphaLcParenR"/>
            </a:pPr>
            <a:r>
              <a:rPr lang="en-US" sz="6000" dirty="0"/>
              <a:t>        </a:t>
            </a:r>
            <a:r>
              <a:rPr lang="en-US" sz="6000" dirty="0" smtClean="0"/>
              <a:t>,         ,       , __</a:t>
            </a:r>
            <a:endParaRPr lang="en-US" sz="6000" dirty="0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838200" y="4267200"/>
            <a:ext cx="1676400" cy="1143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048000" y="43434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5105400" y="4267200"/>
            <a:ext cx="1219200" cy="1143000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5626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OBJ: SWBAT use inductive reasoning in order to identify patterns and make conjectures.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838200"/>
          </a:xfrm>
        </p:spPr>
        <p:txBody>
          <a:bodyPr>
            <a:normAutofit/>
          </a:bodyPr>
          <a:lstStyle/>
          <a:p>
            <a:r>
              <a:rPr lang="en-US" sz="44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Messages</a:t>
            </a:r>
            <a:endParaRPr lang="en-US" sz="4400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54864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On average, how many                text messages do you                send in a month?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Based on our data, high         school students send at least ______ text messages  a month.</a:t>
            </a:r>
          </a:p>
          <a:p>
            <a:endParaRPr lang="en-US" sz="3200" dirty="0" smtClean="0"/>
          </a:p>
          <a:p>
            <a:r>
              <a:rPr lang="en-US" sz="3200" dirty="0" smtClean="0"/>
              <a:t>Is this a true statement?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What could be a counterexample?  </a:t>
            </a:r>
          </a:p>
        </p:txBody>
      </p:sp>
      <p:pic>
        <p:nvPicPr>
          <p:cNvPr id="18434" name="Picture 2" descr="https://www.billshrink.com/assets/phones/large/iPhone_3G_S_32GB_AT&amp;T_Bl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143000"/>
            <a:ext cx="36576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2375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/>
              <a:t>Show that the conjecture is false by finding a counterexample.</a:t>
            </a:r>
            <a:endParaRPr lang="en-US" altLang="en-US" sz="2400" dirty="0">
              <a:latin typeface="Times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4800" y="1600200"/>
            <a:ext cx="868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Two complementary angles </a:t>
            </a:r>
            <a:r>
              <a:rPr lang="en-US" sz="2800" b="1" i="1" u="sng" dirty="0" smtClean="0">
                <a:solidFill>
                  <a:srgbClr val="FF0000"/>
                </a:solidFill>
              </a:rPr>
              <a:t>cannot</a:t>
            </a:r>
            <a:r>
              <a:rPr lang="en-US" sz="2800" b="1" dirty="0" smtClean="0"/>
              <a:t> be congruent</a:t>
            </a:r>
            <a:r>
              <a:rPr lang="en-US" sz="2800" b="1" dirty="0"/>
              <a:t>.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685800" y="4572000"/>
            <a:ext cx="2590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81200" y="5867400"/>
            <a:ext cx="32004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981200" y="3733800"/>
            <a:ext cx="2514600" cy="2133600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57400" y="41910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45</a:t>
            </a:r>
            <a:r>
              <a:rPr lang="en-US" sz="4000" baseline="60000" dirty="0" smtClean="0"/>
              <a:t>0</a:t>
            </a:r>
            <a:endParaRPr lang="en-US" sz="4000" baseline="60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0" y="51054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45</a:t>
            </a:r>
            <a:r>
              <a:rPr lang="en-US" sz="4000" baseline="60000" dirty="0" smtClean="0"/>
              <a:t>0</a:t>
            </a:r>
            <a:endParaRPr lang="en-US" sz="4000" baseline="6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6699"/>
                </a:solidFill>
                <a:latin typeface="Arial Black" pitchFamily="34" charset="0"/>
              </a:rPr>
              <a:t>Lesson Quiz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792480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Find the next item in each pattern.</a:t>
            </a:r>
            <a:endParaRPr lang="en-US" sz="24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Verdana" pitchFamily="34" charset="0"/>
              </a:rPr>
              <a:t>1.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</a:rPr>
              <a:t> 0.7, 0.07, 0.007, …</a:t>
            </a: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Verdana" pitchFamily="34" charset="0"/>
              </a:rPr>
              <a:t>2.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</a:p>
          <a:p>
            <a:pPr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800" dirty="0" smtClean="0">
              <a:solidFill>
                <a:srgbClr val="000000"/>
              </a:solidFill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685800" y="1908175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F3300"/>
                </a:solidFill>
                <a:latin typeface="Verdana" pitchFamily="34" charset="0"/>
              </a:rPr>
              <a:t>0.0007</a:t>
            </a:r>
            <a:endParaRPr lang="en-US" sz="2400" smtClean="0">
              <a:solidFill>
                <a:srgbClr val="000000"/>
              </a:solidFill>
            </a:endParaRPr>
          </a:p>
        </p:txBody>
      </p:sp>
      <p:pic>
        <p:nvPicPr>
          <p:cNvPr id="522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222375"/>
            <a:ext cx="33861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234" name="AutoShape 10"/>
          <p:cNvSpPr>
            <a:spLocks noChangeArrowheads="1"/>
          </p:cNvSpPr>
          <p:nvPr/>
        </p:nvSpPr>
        <p:spPr bwMode="auto">
          <a:xfrm>
            <a:off x="8001000" y="1374775"/>
            <a:ext cx="533400" cy="1066800"/>
          </a:xfrm>
          <a:prstGeom prst="upArrow">
            <a:avLst>
              <a:gd name="adj1" fmla="val 50000"/>
              <a:gd name="adj2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152400" y="2743200"/>
            <a:ext cx="8610600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Determine if each conjecture is true. If false, give a counterexample.</a:t>
            </a:r>
            <a:endParaRPr lang="en-US" sz="24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Verdana" pitchFamily="34" charset="0"/>
              </a:rPr>
              <a:t>3.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</a:rPr>
              <a:t> The quotient of two negative numbers is a positive number.	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Verdana" pitchFamily="34" charset="0"/>
              </a:rPr>
              <a:t>4.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</a:rPr>
              <a:t> Every prime number is odd.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Verdana" pitchFamily="34" charset="0"/>
              </a:rPr>
              <a:t>5.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</a:rPr>
              <a:t> Two supplementary angles are not congruent.</a:t>
            </a:r>
            <a:endParaRPr lang="en-US" sz="24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Verdana" pitchFamily="34" charset="0"/>
              </a:rPr>
              <a:t>6.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</a:rPr>
              <a:t> The square of an odd integer is odd.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5029200" y="4495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3300"/>
                </a:solidFill>
                <a:latin typeface="Verdana" pitchFamily="34" charset="0"/>
              </a:rPr>
              <a:t>false; 2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1828800" y="3889375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F3300"/>
                </a:solidFill>
                <a:latin typeface="Verdana" pitchFamily="34" charset="0"/>
              </a:rPr>
              <a:t>true</a:t>
            </a: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7696200" y="4495800"/>
            <a:ext cx="1676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3300"/>
                </a:solidFill>
                <a:latin typeface="Verdana" pitchFamily="34" charset="0"/>
              </a:rPr>
              <a:t>fals</a:t>
            </a:r>
            <a:r>
              <a:rPr lang="en-US" sz="2400" b="1" dirty="0" smtClean="0">
                <a:solidFill>
                  <a:srgbClr val="FF3300"/>
                </a:solidFill>
                <a:latin typeface="Verdana" pitchFamily="34" charset="0"/>
              </a:rPr>
              <a:t>e</a:t>
            </a:r>
            <a:r>
              <a:rPr lang="en-US" sz="2400" dirty="0" smtClean="0">
                <a:solidFill>
                  <a:srgbClr val="FF3300"/>
                </a:solidFill>
                <a:latin typeface="Verdana" pitchFamily="34" charset="0"/>
              </a:rPr>
              <a:t>; 90° and 90°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6400800" y="5410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3300"/>
                </a:solidFill>
                <a:latin typeface="Verdana" pitchFamily="34" charset="0"/>
              </a:rPr>
              <a:t>true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 autoUpdateAnimBg="0"/>
      <p:bldP spid="52234" grpId="0" animBg="1"/>
      <p:bldP spid="52236" grpId="0" autoUpdateAnimBg="0"/>
      <p:bldP spid="52237" grpId="0" autoUpdateAnimBg="0"/>
      <p:bldP spid="52238" grpId="0" autoUpdateAnimBg="0"/>
      <p:bldP spid="5223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39762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 This Pattern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696200" cy="5791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1.   0, 2, 4, 6, 8, _____, _____	</a:t>
            </a:r>
          </a:p>
          <a:p>
            <a:r>
              <a:rPr lang="en-US" sz="3200" dirty="0" smtClean="0"/>
              <a:t>2. 	1, 2, 4, 7, 11, _____, _____</a:t>
            </a:r>
          </a:p>
          <a:p>
            <a:r>
              <a:rPr lang="en-US" sz="3200" dirty="0" smtClean="0"/>
              <a:t>3. 	16, 8, 4, 2, 1,  _____, _____ </a:t>
            </a:r>
          </a:p>
          <a:p>
            <a:r>
              <a:rPr lang="en-US" sz="3200" dirty="0" smtClean="0"/>
              <a:t>4. 	1, 1, 2, 3, 5, 8, _____, _____</a:t>
            </a:r>
          </a:p>
          <a:p>
            <a:r>
              <a:rPr lang="en-US" sz="3200" dirty="0" smtClean="0"/>
              <a:t>5. 	4, –4, 4, –4, 4, _____, _____ </a:t>
            </a:r>
          </a:p>
          <a:p>
            <a:r>
              <a:rPr lang="en-US" sz="3200" dirty="0" smtClean="0"/>
              <a:t>6.	1, ½ , ¼ , ⅛,  _____, _____</a:t>
            </a:r>
          </a:p>
          <a:p>
            <a:r>
              <a:rPr lang="en-US" sz="3200" dirty="0" smtClean="0"/>
              <a:t>7.	1, 10, 100, 1000, 10000, ____, ____</a:t>
            </a:r>
          </a:p>
          <a:p>
            <a:r>
              <a:rPr lang="en-US" sz="3200" dirty="0" smtClean="0"/>
              <a:t>8.	1, 8, 27, 64, 125, _____, _____</a:t>
            </a:r>
          </a:p>
          <a:p>
            <a:r>
              <a:rPr lang="en-US" sz="3200" dirty="0" smtClean="0"/>
              <a:t>9.	1, 3, 6, 10, _____, _____</a:t>
            </a:r>
          </a:p>
          <a:p>
            <a:r>
              <a:rPr lang="en-US" sz="3200" dirty="0" smtClean="0"/>
              <a:t>10.	27, 9, 3, 1, _____, _____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39762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 This Pattern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696200" cy="5715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11.  49, 36, 25, 16, _____, _____</a:t>
            </a:r>
          </a:p>
          <a:p>
            <a:r>
              <a:rPr lang="en-US" sz="3200" dirty="0" smtClean="0"/>
              <a:t>12.  a, c, e, g, </a:t>
            </a:r>
            <a:r>
              <a:rPr lang="en-US" sz="3200" dirty="0" err="1" smtClean="0"/>
              <a:t>i</a:t>
            </a:r>
            <a:r>
              <a:rPr lang="en-US" sz="3200" dirty="0" smtClean="0"/>
              <a:t>, _____, _____</a:t>
            </a:r>
          </a:p>
          <a:p>
            <a:r>
              <a:rPr lang="en-US" sz="3200" dirty="0" smtClean="0"/>
              <a:t>13.  3, 5, 7, 9, 11, _____, _____</a:t>
            </a:r>
          </a:p>
          <a:p>
            <a:r>
              <a:rPr lang="en-US" sz="3200" dirty="0" smtClean="0"/>
              <a:t>14.  11, _____, 5, 2, _____, –4, –7</a:t>
            </a:r>
          </a:p>
          <a:p>
            <a:r>
              <a:rPr lang="en-US" sz="3200" dirty="0" smtClean="0"/>
              <a:t>15.  1, 3, 9, 27, 81, _____, _____</a:t>
            </a:r>
          </a:p>
          <a:p>
            <a:r>
              <a:rPr lang="en-US" sz="3200" dirty="0" smtClean="0"/>
              <a:t>16.  J, F, M, A, _____, _____</a:t>
            </a:r>
          </a:p>
          <a:p>
            <a:r>
              <a:rPr lang="en-US" sz="3200" dirty="0" smtClean="0"/>
              <a:t>17.  3, –6, 12, –24, 48, _____, _____</a:t>
            </a:r>
          </a:p>
          <a:p>
            <a:r>
              <a:rPr lang="en-US" sz="3200" dirty="0" smtClean="0"/>
              <a:t>18.  8, 7, 5, 4, 2, _____, _____</a:t>
            </a:r>
          </a:p>
          <a:p>
            <a:r>
              <a:rPr lang="en-US" sz="3200" dirty="0" smtClean="0"/>
              <a:t>19.  1/2, 2/4, 3/6, 4/8,  _____, _____</a:t>
            </a:r>
          </a:p>
          <a:p>
            <a:r>
              <a:rPr lang="en-US" sz="3200" dirty="0" smtClean="0"/>
              <a:t>20.  1, 6, 11, 16, 21, _____, _____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447800"/>
            <a:ext cx="6172200" cy="75136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C</a:t>
            </a:r>
            <a:b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Inductive Reasoning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76800"/>
            <a:ext cx="6172200" cy="1371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Mr. </a:t>
            </a:r>
            <a:r>
              <a:rPr lang="en-US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Calise</a:t>
            </a:r>
            <a:endParaRPr lang="en-US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Geometry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382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</a:t>
            </a:r>
            <a:endParaRPr lang="en-US" sz="40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305800" cy="4873752"/>
          </a:xfrm>
        </p:spPr>
        <p:txBody>
          <a:bodyPr/>
          <a:lstStyle/>
          <a:p>
            <a:r>
              <a:rPr lang="en-US" sz="3600" dirty="0" smtClean="0"/>
              <a:t>How quickly can you add the odd numbers from  1 – 20?</a:t>
            </a:r>
          </a:p>
          <a:p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2286000"/>
            <a:ext cx="91440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1					</a:t>
            </a:r>
            <a:r>
              <a:rPr lang="en-US" sz="4800" noProof="0" dirty="0" smtClean="0"/>
              <a:t>  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en-US" sz="4800" b="0" i="0" u="none" strike="noStrike" kern="1200" cap="none" spc="0" normalizeH="0" baseline="5000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1 + 3				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en-US" sz="4800" b="0" i="0" u="none" strike="noStrike" kern="1200" cap="none" spc="0" normalizeH="0" baseline="5000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1 + 3 + 5			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endParaRPr kumimoji="0" lang="en-US" sz="4800" b="0" i="0" u="none" strike="noStrike" kern="1200" cap="none" spc="0" normalizeH="0" baseline="5000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1 + 3 + 5 + 7	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</a:t>
            </a:r>
            <a:endParaRPr kumimoji="0" lang="en-US" sz="4800" b="0" i="0" u="none" strike="noStrike" kern="1200" cap="none" spc="0" normalizeH="0" baseline="5000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1 + 3 + 5 + 7 + 9 =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</a:t>
            </a:r>
            <a:endParaRPr kumimoji="0" lang="en-US" sz="4800" b="0" i="0" u="none" strike="noStrike" kern="1200" cap="none" spc="0" normalizeH="0" baseline="50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2209800"/>
            <a:ext cx="152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= 1</a:t>
            </a:r>
            <a:r>
              <a:rPr lang="en-US" sz="4800" baseline="50000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= 2</a:t>
            </a:r>
            <a:r>
              <a:rPr lang="en-US" sz="4800" baseline="50000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= 3</a:t>
            </a:r>
            <a:r>
              <a:rPr lang="en-US" sz="4800" baseline="50000" dirty="0" smtClean="0">
                <a:solidFill>
                  <a:srgbClr val="FF0000"/>
                </a:solidFill>
              </a:rPr>
              <a:t>2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= 4</a:t>
            </a:r>
            <a:r>
              <a:rPr lang="en-US" sz="4800" baseline="50000" dirty="0" smtClean="0">
                <a:solidFill>
                  <a:srgbClr val="FF0000"/>
                </a:solidFill>
              </a:rPr>
              <a:t>2 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= 5</a:t>
            </a:r>
            <a:r>
              <a:rPr lang="en-US" sz="4800" baseline="50000" dirty="0" smtClean="0">
                <a:solidFill>
                  <a:srgbClr val="FF0000"/>
                </a:solidFill>
              </a:rPr>
              <a:t>2</a:t>
            </a:r>
          </a:p>
          <a:p>
            <a:endParaRPr lang="en-US" sz="1050" baseline="50000" dirty="0" smtClean="0"/>
          </a:p>
          <a:p>
            <a:endParaRPr lang="en-US" sz="1050" baseline="50000" dirty="0" smtClean="0"/>
          </a:p>
          <a:p>
            <a:endParaRPr lang="en-US" sz="1200" baseline="50000" dirty="0" smtClean="0"/>
          </a:p>
          <a:p>
            <a:endParaRPr lang="en-US" sz="1200" baseline="50000" dirty="0" smtClean="0"/>
          </a:p>
          <a:p>
            <a:endParaRPr lang="en-US" sz="1600" baseline="50000" dirty="0" smtClean="0"/>
          </a:p>
          <a:p>
            <a:endParaRPr lang="en-US" sz="1400" baseline="50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609600"/>
          </a:xfrm>
        </p:spPr>
        <p:txBody>
          <a:bodyPr>
            <a:noAutofit/>
          </a:bodyPr>
          <a:lstStyle/>
          <a:p>
            <a:r>
              <a:rPr lang="en-US" sz="4800" b="1" i="1" u="sng" dirty="0">
                <a:solidFill>
                  <a:srgbClr val="00B0F0"/>
                </a:solidFill>
              </a:rPr>
              <a:t>Notes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534400" cy="5791200"/>
          </a:xfrm>
        </p:spPr>
        <p:txBody>
          <a:bodyPr>
            <a:normAutofit fontScale="25000" lnSpcReduction="20000"/>
          </a:bodyPr>
          <a:lstStyle/>
          <a:p>
            <a:pPr>
              <a:buFontTx/>
              <a:buNone/>
            </a:pPr>
            <a:r>
              <a:rPr lang="en-US" sz="12800" dirty="0"/>
              <a:t>  </a:t>
            </a:r>
            <a:r>
              <a:rPr lang="en-US" sz="12800" u="sng" dirty="0"/>
              <a:t>Inductive Reasoning:</a:t>
            </a:r>
            <a:r>
              <a:rPr lang="en-US" sz="12800" dirty="0"/>
              <a:t>  Allows you to reach conclusions based on a pattern of specific examples.</a:t>
            </a:r>
          </a:p>
          <a:p>
            <a:pPr>
              <a:buFontTx/>
              <a:buNone/>
            </a:pPr>
            <a:r>
              <a:rPr lang="en-US" sz="12800" dirty="0"/>
              <a:t>	</a:t>
            </a:r>
            <a:endParaRPr lang="en-US" sz="12800" dirty="0" smtClean="0"/>
          </a:p>
          <a:p>
            <a:pPr>
              <a:buFontTx/>
              <a:buNone/>
            </a:pPr>
            <a:r>
              <a:rPr lang="en-US" sz="12800" dirty="0" smtClean="0">
                <a:solidFill>
                  <a:srgbClr val="FF0000"/>
                </a:solidFill>
              </a:rPr>
              <a:t>  Ex</a:t>
            </a:r>
            <a:r>
              <a:rPr lang="en-US" sz="12800" dirty="0">
                <a:solidFill>
                  <a:srgbClr val="FF0000"/>
                </a:solidFill>
              </a:rPr>
              <a:t>:</a:t>
            </a:r>
            <a:r>
              <a:rPr lang="en-US" sz="12800" dirty="0"/>
              <a:t> </a:t>
            </a:r>
            <a:r>
              <a:rPr lang="en-US" sz="12800" dirty="0" smtClean="0"/>
              <a:t>Each morning you see your friend </a:t>
            </a:r>
            <a:r>
              <a:rPr lang="en-US" sz="12800" dirty="0"/>
              <a:t>eating </a:t>
            </a:r>
            <a:r>
              <a:rPr lang="en-US" sz="12800" dirty="0" smtClean="0"/>
              <a:t>Cheerio’s for breakfast.  You see this everyday for 3 weeks.  </a:t>
            </a:r>
          </a:p>
          <a:p>
            <a:pPr>
              <a:buFontTx/>
              <a:buNone/>
            </a:pPr>
            <a:r>
              <a:rPr lang="en-US" sz="12800" dirty="0" smtClean="0"/>
              <a:t>	The next day what do you </a:t>
            </a:r>
          </a:p>
          <a:p>
            <a:pPr>
              <a:buFontTx/>
              <a:buNone/>
            </a:pPr>
            <a:r>
              <a:rPr lang="en-US" sz="12800" dirty="0" smtClean="0"/>
              <a:t>	expect to see when you </a:t>
            </a:r>
          </a:p>
          <a:p>
            <a:pPr>
              <a:buFontTx/>
              <a:buNone/>
            </a:pPr>
            <a:r>
              <a:rPr lang="en-US" sz="12800" dirty="0" smtClean="0"/>
              <a:t>	see your friend?</a:t>
            </a:r>
          </a:p>
          <a:p>
            <a:pPr>
              <a:buFontTx/>
              <a:buNone/>
            </a:pPr>
            <a:endParaRPr lang="en-US" sz="12800" dirty="0" smtClean="0"/>
          </a:p>
          <a:p>
            <a:pPr>
              <a:buFontTx/>
              <a:buNone/>
            </a:pPr>
            <a:endParaRPr lang="en-US" sz="12800" dirty="0" smtClean="0"/>
          </a:p>
          <a:p>
            <a:pPr>
              <a:buFontTx/>
              <a:buNone/>
            </a:pPr>
            <a:r>
              <a:rPr lang="en-US" sz="12800" dirty="0" smtClean="0"/>
              <a:t>	*Does that mean it will definitely happen?</a:t>
            </a:r>
          </a:p>
          <a:p>
            <a:pPr>
              <a:buFontTx/>
              <a:buNone/>
            </a:pPr>
            <a:r>
              <a:rPr lang="en-US" sz="5400" dirty="0" smtClean="0"/>
              <a:t> </a:t>
            </a:r>
            <a:endParaRPr lang="en-US" sz="5400" dirty="0"/>
          </a:p>
        </p:txBody>
      </p:sp>
      <p:pic>
        <p:nvPicPr>
          <p:cNvPr id="14338" name="Picture 2" descr="http://t2.gstatic.com/images?q=tbn:ANd9GcSHyZ5F0kY6d19iQq8fwTQ8dAShMbrzcFuGspTOPAR1rcdDTZIW:upload.wikimedia.org/wikipedia/en/thumb/6/65/Wiki_cheerios.jpg/250px-Wiki_cheeri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428999"/>
            <a:ext cx="2438400" cy="2743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534400" cy="6324600"/>
          </a:xfrm>
        </p:spPr>
        <p:txBody>
          <a:bodyPr/>
          <a:lstStyle/>
          <a:p>
            <a:pPr>
              <a:buFontTx/>
              <a:buNone/>
            </a:pPr>
            <a:r>
              <a:rPr lang="en-US" sz="5400" dirty="0"/>
              <a:t> </a:t>
            </a:r>
            <a:r>
              <a:rPr lang="en-US" sz="5400" dirty="0" smtClean="0"/>
              <a:t> </a:t>
            </a:r>
            <a:r>
              <a:rPr lang="en-US" sz="5400" u="sng" dirty="0" smtClean="0"/>
              <a:t>Conjecture</a:t>
            </a:r>
            <a:r>
              <a:rPr lang="en-US" sz="5400" u="sng" dirty="0"/>
              <a:t>:</a:t>
            </a:r>
            <a:r>
              <a:rPr lang="en-US" sz="5400" dirty="0"/>
              <a:t>  A conclusion reached using inductive reasoning.</a:t>
            </a:r>
          </a:p>
          <a:p>
            <a:pPr>
              <a:buFontTx/>
              <a:buNone/>
            </a:pPr>
            <a:r>
              <a:rPr lang="en-US" sz="5400" dirty="0">
                <a:solidFill>
                  <a:srgbClr val="FF0000"/>
                </a:solidFill>
              </a:rPr>
              <a:t>	</a:t>
            </a:r>
            <a:r>
              <a:rPr lang="en-US" sz="4400" u="sng" dirty="0">
                <a:solidFill>
                  <a:srgbClr val="FF0000"/>
                </a:solidFill>
              </a:rPr>
              <a:t>Example:</a:t>
            </a:r>
            <a:r>
              <a:rPr lang="en-US" sz="4400" dirty="0">
                <a:solidFill>
                  <a:srgbClr val="FF0000"/>
                </a:solidFill>
              </a:rPr>
              <a:t>  Make a conjecture about the shapes.</a:t>
            </a:r>
            <a:endParaRPr lang="en-US" sz="4400" u="sng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 sz="4400" u="sng" dirty="0">
              <a:solidFill>
                <a:srgbClr val="FF0000"/>
              </a:solidFill>
            </a:endParaRP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457200" y="4419600"/>
            <a:ext cx="2438400" cy="2438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6324600" y="4419600"/>
            <a:ext cx="2438400" cy="2438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3276600" y="4419600"/>
            <a:ext cx="2438400" cy="2438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 flipH="1">
            <a:off x="3581400" y="4419600"/>
            <a:ext cx="914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3581400" y="6400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H="1" flipV="1">
            <a:off x="4495800" y="4419600"/>
            <a:ext cx="914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6629400" y="4419600"/>
            <a:ext cx="914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6629400" y="6477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 flipV="1">
            <a:off x="7543800" y="4419600"/>
            <a:ext cx="914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4" name="Oval 16"/>
          <p:cNvSpPr>
            <a:spLocks noChangeArrowheads="1"/>
          </p:cNvSpPr>
          <p:nvPr/>
        </p:nvSpPr>
        <p:spPr bwMode="auto">
          <a:xfrm>
            <a:off x="6934200" y="5334000"/>
            <a:ext cx="12192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0" y="0"/>
            <a:ext cx="2438400" cy="2209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2057400" y="1447800"/>
            <a:ext cx="2438400" cy="22098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2057400" y="4267200"/>
            <a:ext cx="2438400" cy="2286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0" y="2895600"/>
            <a:ext cx="2362200" cy="22860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79" name="Group 87"/>
          <p:cNvGraphicFramePr>
            <a:graphicFrameLocks noGrp="1"/>
          </p:cNvGraphicFramePr>
          <p:nvPr/>
        </p:nvGraphicFramePr>
        <p:xfrm>
          <a:off x="4724400" y="228600"/>
          <a:ext cx="4191000" cy="5734736"/>
        </p:xfrm>
        <a:graphic>
          <a:graphicData uri="http://schemas.openxmlformats.org/drawingml/2006/table">
            <a:tbl>
              <a:tblPr/>
              <a:tblGrid>
                <a:gridCol w="1878724"/>
                <a:gridCol w="2312276"/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Points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Regions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0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6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6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8" name="Line 36"/>
          <p:cNvSpPr>
            <a:spLocks noChangeShapeType="1"/>
          </p:cNvSpPr>
          <p:nvPr/>
        </p:nvSpPr>
        <p:spPr bwMode="auto">
          <a:xfrm>
            <a:off x="457200" y="228600"/>
            <a:ext cx="1524000" cy="17526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 flipH="1">
            <a:off x="2286000" y="1447800"/>
            <a:ext cx="1066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>
            <a:off x="3352800" y="1447800"/>
            <a:ext cx="914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 flipH="1">
            <a:off x="2286000" y="3200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 flipH="1">
            <a:off x="0" y="2971800"/>
            <a:ext cx="838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>
            <a:off x="0" y="4267200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4" name="Line 42"/>
          <p:cNvSpPr>
            <a:spLocks noChangeShapeType="1"/>
          </p:cNvSpPr>
          <p:nvPr/>
        </p:nvSpPr>
        <p:spPr bwMode="auto">
          <a:xfrm flipV="1">
            <a:off x="1447800" y="3733800"/>
            <a:ext cx="838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 flipH="1" flipV="1">
            <a:off x="838200" y="2971800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>
            <a:off x="838200" y="2971800"/>
            <a:ext cx="6096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 flipV="1">
            <a:off x="0" y="3733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 flipH="1">
            <a:off x="2057400" y="42672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9" name="Line 47"/>
          <p:cNvSpPr>
            <a:spLocks noChangeShapeType="1"/>
          </p:cNvSpPr>
          <p:nvPr/>
        </p:nvSpPr>
        <p:spPr bwMode="auto">
          <a:xfrm flipH="1">
            <a:off x="2362200" y="4267200"/>
            <a:ext cx="914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>
            <a:off x="3276600" y="4267200"/>
            <a:ext cx="2286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1" name="Line 49"/>
          <p:cNvSpPr>
            <a:spLocks noChangeShapeType="1"/>
          </p:cNvSpPr>
          <p:nvPr/>
        </p:nvSpPr>
        <p:spPr bwMode="auto">
          <a:xfrm>
            <a:off x="3276600" y="4267200"/>
            <a:ext cx="1143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>
            <a:off x="2057400" y="5181600"/>
            <a:ext cx="304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3" name="Line 51"/>
          <p:cNvSpPr>
            <a:spLocks noChangeShapeType="1"/>
          </p:cNvSpPr>
          <p:nvPr/>
        </p:nvSpPr>
        <p:spPr bwMode="auto">
          <a:xfrm>
            <a:off x="2057400" y="5181600"/>
            <a:ext cx="1447800" cy="1371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4" name="Line 52"/>
          <p:cNvSpPr>
            <a:spLocks noChangeShapeType="1"/>
          </p:cNvSpPr>
          <p:nvPr/>
        </p:nvSpPr>
        <p:spPr bwMode="auto">
          <a:xfrm>
            <a:off x="2057400" y="5181600"/>
            <a:ext cx="2362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5" name="Line 53"/>
          <p:cNvSpPr>
            <a:spLocks noChangeShapeType="1"/>
          </p:cNvSpPr>
          <p:nvPr/>
        </p:nvSpPr>
        <p:spPr bwMode="auto">
          <a:xfrm>
            <a:off x="2362200" y="61722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6" name="Line 54"/>
          <p:cNvSpPr>
            <a:spLocks noChangeShapeType="1"/>
          </p:cNvSpPr>
          <p:nvPr/>
        </p:nvSpPr>
        <p:spPr bwMode="auto">
          <a:xfrm flipV="1">
            <a:off x="3505200" y="58674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80" name="Line 88"/>
          <p:cNvSpPr>
            <a:spLocks noChangeShapeType="1"/>
          </p:cNvSpPr>
          <p:nvPr/>
        </p:nvSpPr>
        <p:spPr bwMode="auto">
          <a:xfrm flipV="1">
            <a:off x="2362200" y="5867400"/>
            <a:ext cx="2057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6"/>
          <p:cNvSpPr>
            <a:spLocks noChangeArrowheads="1"/>
          </p:cNvSpPr>
          <p:nvPr/>
        </p:nvSpPr>
        <p:spPr bwMode="auto">
          <a:xfrm>
            <a:off x="685800" y="0"/>
            <a:ext cx="7239000" cy="6629400"/>
          </a:xfrm>
          <a:prstGeom prst="ellipse">
            <a:avLst/>
          </a:prstGeom>
          <a:solidFill>
            <a:srgbClr val="13F918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" name="Line 47"/>
          <p:cNvSpPr>
            <a:spLocks noChangeShapeType="1"/>
          </p:cNvSpPr>
          <p:nvPr/>
        </p:nvSpPr>
        <p:spPr bwMode="auto">
          <a:xfrm flipH="1">
            <a:off x="1142998" y="0"/>
            <a:ext cx="2819401" cy="495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" name="Line 48"/>
          <p:cNvSpPr>
            <a:spLocks noChangeShapeType="1"/>
          </p:cNvSpPr>
          <p:nvPr/>
        </p:nvSpPr>
        <p:spPr bwMode="auto">
          <a:xfrm>
            <a:off x="3962400" y="0"/>
            <a:ext cx="3886200" cy="396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49"/>
          <p:cNvSpPr>
            <a:spLocks noChangeShapeType="1"/>
          </p:cNvSpPr>
          <p:nvPr/>
        </p:nvSpPr>
        <p:spPr bwMode="auto">
          <a:xfrm>
            <a:off x="3962400" y="0"/>
            <a:ext cx="1981200" cy="624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50"/>
          <p:cNvSpPr>
            <a:spLocks noChangeShapeType="1"/>
          </p:cNvSpPr>
          <p:nvPr/>
        </p:nvSpPr>
        <p:spPr bwMode="auto">
          <a:xfrm flipH="1">
            <a:off x="1143001" y="1447800"/>
            <a:ext cx="15240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52"/>
          <p:cNvSpPr>
            <a:spLocks noChangeShapeType="1"/>
          </p:cNvSpPr>
          <p:nvPr/>
        </p:nvSpPr>
        <p:spPr bwMode="auto">
          <a:xfrm>
            <a:off x="1295400" y="1447800"/>
            <a:ext cx="655320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53"/>
          <p:cNvSpPr>
            <a:spLocks noChangeShapeType="1"/>
          </p:cNvSpPr>
          <p:nvPr/>
        </p:nvSpPr>
        <p:spPr bwMode="auto">
          <a:xfrm>
            <a:off x="1143000" y="4953000"/>
            <a:ext cx="480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88"/>
          <p:cNvSpPr>
            <a:spLocks noChangeShapeType="1"/>
          </p:cNvSpPr>
          <p:nvPr/>
        </p:nvSpPr>
        <p:spPr bwMode="auto">
          <a:xfrm flipV="1">
            <a:off x="1143000" y="3962400"/>
            <a:ext cx="6705600" cy="9601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1" name="Straight Connector 10"/>
          <p:cNvCxnSpPr>
            <a:stCxn id="6" idx="0"/>
            <a:endCxn id="5" idx="0"/>
          </p:cNvCxnSpPr>
          <p:nvPr/>
        </p:nvCxnSpPr>
        <p:spPr>
          <a:xfrm rot="5400000" flipH="1" flipV="1">
            <a:off x="1905000" y="-609600"/>
            <a:ext cx="1447800" cy="2666999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" name="Straight Connector 12"/>
          <p:cNvCxnSpPr>
            <a:stCxn id="3" idx="0"/>
          </p:cNvCxnSpPr>
          <p:nvPr/>
        </p:nvCxnSpPr>
        <p:spPr>
          <a:xfrm rot="16200000" flipH="1">
            <a:off x="4914899" y="-952501"/>
            <a:ext cx="1219200" cy="312420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" name="Straight Connector 14"/>
          <p:cNvCxnSpPr>
            <a:endCxn id="9" idx="1"/>
          </p:cNvCxnSpPr>
          <p:nvPr/>
        </p:nvCxnSpPr>
        <p:spPr>
          <a:xfrm rot="16200000" flipH="1">
            <a:off x="6096000" y="2209800"/>
            <a:ext cx="2743200" cy="76200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7" name="Straight Connector 16"/>
          <p:cNvCxnSpPr>
            <a:endCxn id="8" idx="1"/>
          </p:cNvCxnSpPr>
          <p:nvPr/>
        </p:nvCxnSpPr>
        <p:spPr>
          <a:xfrm rot="5400000">
            <a:off x="4000500" y="3162300"/>
            <a:ext cx="5029200" cy="114300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" name="Straight Connector 18"/>
          <p:cNvCxnSpPr>
            <a:stCxn id="8" idx="1"/>
            <a:endCxn id="7" idx="0"/>
          </p:cNvCxnSpPr>
          <p:nvPr/>
        </p:nvCxnSpPr>
        <p:spPr>
          <a:xfrm rot="16200000" flipV="1">
            <a:off x="1219200" y="1524000"/>
            <a:ext cx="4800600" cy="464820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1" name="Straight Connector 20"/>
          <p:cNvCxnSpPr>
            <a:stCxn id="6" idx="1"/>
          </p:cNvCxnSpPr>
          <p:nvPr/>
        </p:nvCxnSpPr>
        <p:spPr>
          <a:xfrm rot="5400000" flipH="1" flipV="1">
            <a:off x="2247900" y="114301"/>
            <a:ext cx="3733800" cy="5943599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Straight Connector 22"/>
          <p:cNvCxnSpPr>
            <a:stCxn id="9" idx="1"/>
            <a:endCxn id="8" idx="1"/>
          </p:cNvCxnSpPr>
          <p:nvPr/>
        </p:nvCxnSpPr>
        <p:spPr>
          <a:xfrm rot="5400000">
            <a:off x="5753100" y="4152900"/>
            <a:ext cx="2286000" cy="1905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7" idx="0"/>
          </p:cNvCxnSpPr>
          <p:nvPr/>
        </p:nvCxnSpPr>
        <p:spPr>
          <a:xfrm rot="10800000" flipV="1">
            <a:off x="1295400" y="1219200"/>
            <a:ext cx="5791200" cy="22860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6" name="TextBox 25"/>
          <p:cNvSpPr txBox="1"/>
          <p:nvPr/>
        </p:nvSpPr>
        <p:spPr>
          <a:xfrm>
            <a:off x="2286000" y="457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010400" y="2438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524000" y="236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438400" y="144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209800" y="3429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62000" y="2819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419600" y="762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200400" y="2438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26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505200" y="167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27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657600" y="685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257800" y="762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895600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495800" y="236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876800" y="167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28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562600" y="304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352800" y="5867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581400" y="4953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486400" y="251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29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038600" y="327660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31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62600" y="3429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800600" y="4648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400800" y="1828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7056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791200" y="144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638800" y="449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629400" y="3657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477000" y="4419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934200" y="4953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590800" y="762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467600" y="220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1336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 rot="16200000" flipH="1">
            <a:off x="4648200" y="2590800"/>
            <a:ext cx="152400" cy="152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True or False?</a:t>
            </a:r>
            <a:endParaRPr lang="en-US" sz="36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7467600" cy="4873752"/>
          </a:xfrm>
        </p:spPr>
        <p:txBody>
          <a:bodyPr/>
          <a:lstStyle/>
          <a:p>
            <a:r>
              <a:rPr lang="en-US" sz="3200" dirty="0" smtClean="0"/>
              <a:t>All teachers are taller than students.</a:t>
            </a:r>
          </a:p>
          <a:p>
            <a:endParaRPr lang="en-US" sz="3200" dirty="0" smtClean="0"/>
          </a:p>
          <a:p>
            <a:r>
              <a:rPr lang="en-US" sz="3200" dirty="0" smtClean="0"/>
              <a:t>Can anyone prove this?</a:t>
            </a:r>
          </a:p>
          <a:p>
            <a:endParaRPr lang="en-US" sz="3200" dirty="0" smtClean="0"/>
          </a:p>
          <a:p>
            <a:r>
              <a:rPr lang="en-US" sz="3200" b="1" i="1" u="sng" dirty="0" smtClean="0">
                <a:solidFill>
                  <a:schemeClr val="accent2">
                    <a:lumMod val="75000"/>
                  </a:schemeClr>
                </a:solidFill>
              </a:rPr>
              <a:t>Counterexample:</a:t>
            </a:r>
            <a:r>
              <a:rPr lang="en-US" sz="3200" dirty="0" smtClean="0"/>
              <a:t>  is something </a:t>
            </a:r>
          </a:p>
          <a:p>
            <a:pPr>
              <a:buNone/>
            </a:pPr>
            <a:r>
              <a:rPr lang="en-US" sz="3200" dirty="0" smtClean="0"/>
              <a:t>   that disproves a conjecture.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acalise2\AppData\Local\Microsoft\Windows\Temporary Internet Files\Content.IE5\NA97UXW9\MC9000787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657600"/>
            <a:ext cx="1752600" cy="29718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4800" y="4724400"/>
            <a:ext cx="6553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7030A0"/>
                </a:solidFill>
                <a:latin typeface="Verdana" pitchFamily="34" charset="0"/>
              </a:rPr>
              <a:t>A counterexample can be a drawing, a statement, or a number.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</a:rPr>
              <a:t>-</a:t>
            </a:r>
            <a:r>
              <a:rPr lang="en-US" sz="2400" dirty="0" smtClean="0">
                <a:solidFill>
                  <a:srgbClr val="20904D"/>
                </a:solidFill>
                <a:latin typeface="Verdana" pitchFamily="34" charset="0"/>
              </a:rPr>
              <a:t>Only one counterexample is needed to disprove a statement.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Autofit/>
          </a:bodyPr>
          <a:lstStyle/>
          <a:p>
            <a:r>
              <a:rPr lang="en-US" sz="44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Counter Example Song</a:t>
            </a:r>
            <a:endParaRPr lang="en-US" sz="44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Algebra man counter example song - YouTube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8200" y="1295400"/>
            <a:ext cx="7008284" cy="52562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538</TotalTime>
  <Words>535</Words>
  <Application>Microsoft Office PowerPoint</Application>
  <PresentationFormat>On-screen Show (4:3)</PresentationFormat>
  <Paragraphs>149</Paragraphs>
  <Slides>14</Slides>
  <Notes>4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Drill</vt:lpstr>
      <vt:lpstr>Unit C Inductive Reasoning</vt:lpstr>
      <vt:lpstr>Motivation</vt:lpstr>
      <vt:lpstr>Notes</vt:lpstr>
      <vt:lpstr>Slide 5</vt:lpstr>
      <vt:lpstr>Slide 6</vt:lpstr>
      <vt:lpstr>Slide 7</vt:lpstr>
      <vt:lpstr>True or False?</vt:lpstr>
      <vt:lpstr>Counter Example Song</vt:lpstr>
      <vt:lpstr>Text Messages</vt:lpstr>
      <vt:lpstr>Slide 11</vt:lpstr>
      <vt:lpstr>Slide 12</vt:lpstr>
      <vt:lpstr>Follow This Pattern</vt:lpstr>
      <vt:lpstr>Follow This Pattern</vt:lpstr>
    </vt:vector>
  </TitlesOfParts>
  <Company>BCPS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C1 Inductive Reasoning</dc:title>
  <dc:creator>mstauffer</dc:creator>
  <cp:lastModifiedBy>acalise2</cp:lastModifiedBy>
  <cp:revision>62</cp:revision>
  <dcterms:created xsi:type="dcterms:W3CDTF">2010-10-06T14:25:36Z</dcterms:created>
  <dcterms:modified xsi:type="dcterms:W3CDTF">2014-10-06T12:07:28Z</dcterms:modified>
</cp:coreProperties>
</file>