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3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4" r:id="rId2"/>
    <p:sldMasterId id="2147483694" r:id="rId3"/>
    <p:sldMasterId id="2147483703" r:id="rId4"/>
  </p:sldMasterIdLst>
  <p:sldIdLst>
    <p:sldId id="256" r:id="rId5"/>
    <p:sldId id="275" r:id="rId6"/>
    <p:sldId id="276" r:id="rId7"/>
    <p:sldId id="277" r:id="rId8"/>
    <p:sldId id="278" r:id="rId9"/>
    <p:sldId id="279" r:id="rId10"/>
    <p:sldId id="280" r:id="rId11"/>
    <p:sldId id="281" r:id="rId12"/>
    <p:sldId id="309" r:id="rId13"/>
    <p:sldId id="282" r:id="rId14"/>
    <p:sldId id="283" r:id="rId15"/>
    <p:sldId id="284" r:id="rId16"/>
    <p:sldId id="285" r:id="rId17"/>
    <p:sldId id="286" r:id="rId18"/>
    <p:sldId id="287" r:id="rId19"/>
    <p:sldId id="288" r:id="rId20"/>
    <p:sldId id="289" r:id="rId21"/>
    <p:sldId id="290" r:id="rId22"/>
    <p:sldId id="291" r:id="rId23"/>
    <p:sldId id="292" r:id="rId24"/>
    <p:sldId id="293" r:id="rId25"/>
    <p:sldId id="294" r:id="rId26"/>
    <p:sldId id="295" r:id="rId27"/>
    <p:sldId id="296" r:id="rId28"/>
    <p:sldId id="297" r:id="rId29"/>
    <p:sldId id="298" r:id="rId30"/>
    <p:sldId id="299" r:id="rId31"/>
    <p:sldId id="300" r:id="rId32"/>
    <p:sldId id="301" r:id="rId33"/>
    <p:sldId id="302" r:id="rId34"/>
    <p:sldId id="303" r:id="rId35"/>
    <p:sldId id="304" r:id="rId36"/>
    <p:sldId id="305" r:id="rId37"/>
    <p:sldId id="306" r:id="rId38"/>
    <p:sldId id="307" r:id="rId39"/>
    <p:sldId id="308" r:id="rId4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77" d="100"/>
          <a:sy n="77" d="100"/>
        </p:scale>
        <p:origin x="12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CA74B-BCE3-476B-AF73-7030E31AC63B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E36B7-F009-4212-829B-00EC1F50C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292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CA74B-BCE3-476B-AF73-7030E31AC63B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E36B7-F009-4212-829B-00EC1F50C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648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CA74B-BCE3-476B-AF73-7030E31AC63B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E36B7-F009-4212-829B-00EC1F50C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9223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52322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2013, 2010,  and 2007, Pearson Education, Inc. </a:t>
            </a:r>
          </a:p>
        </p:txBody>
      </p:sp>
    </p:spTree>
    <p:extLst>
      <p:ext uri="{BB962C8B-B14F-4D97-AF65-F5344CB8AC3E}">
        <p14:creationId xmlns:p14="http://schemas.microsoft.com/office/powerpoint/2010/main" val="18615394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11059584" cy="2222147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2013, 2010,  and 2007, Pearson Education, Inc. </a:t>
            </a:r>
          </a:p>
        </p:txBody>
      </p:sp>
    </p:spTree>
    <p:extLst>
      <p:ext uri="{BB962C8B-B14F-4D97-AF65-F5344CB8AC3E}">
        <p14:creationId xmlns:p14="http://schemas.microsoft.com/office/powerpoint/2010/main" val="16554718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4006790"/>
            <a:ext cx="10363200" cy="40011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2013, 2010,  and 2007, Pearson Education, Inc. </a:t>
            </a:r>
          </a:p>
        </p:txBody>
      </p:sp>
    </p:spTree>
    <p:extLst>
      <p:ext uri="{BB962C8B-B14F-4D97-AF65-F5344CB8AC3E}">
        <p14:creationId xmlns:p14="http://schemas.microsoft.com/office/powerpoint/2010/main" val="22413814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 txBox="1">
            <a:spLocks/>
          </p:cNvSpPr>
          <p:nvPr userDrawn="1"/>
        </p:nvSpPr>
        <p:spPr>
          <a:xfrm>
            <a:off x="2201333" y="6492875"/>
            <a:ext cx="8011584" cy="401638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 smtClean="0">
                <a:solidFill>
                  <a:srgbClr val="FFFFFF"/>
                </a:solidFill>
              </a:rPr>
              <a:t>Copyright © 2013, 2010,  and 2007, Pearson Education, Inc. </a:t>
            </a:r>
            <a:endParaRPr lang="en-US" sz="1000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20005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20005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8396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13210"/>
            <a:ext cx="5386917" cy="46166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175432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713210"/>
            <a:ext cx="5389033" cy="46166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175432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2013, 2010,  and 2007, Pearson Education, Inc. </a:t>
            </a:r>
          </a:p>
        </p:txBody>
      </p:sp>
    </p:spTree>
    <p:extLst>
      <p:ext uri="{BB962C8B-B14F-4D97-AF65-F5344CB8AC3E}">
        <p14:creationId xmlns:p14="http://schemas.microsoft.com/office/powerpoint/2010/main" val="39223085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2013, 2010,  and 2007, Pearson Education, Inc. </a:t>
            </a:r>
          </a:p>
        </p:txBody>
      </p:sp>
    </p:spTree>
    <p:extLst>
      <p:ext uri="{BB962C8B-B14F-4D97-AF65-F5344CB8AC3E}">
        <p14:creationId xmlns:p14="http://schemas.microsoft.com/office/powerpoint/2010/main" val="33670844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2013, 2010,  and 2007, Pearson Education, Inc. </a:t>
            </a:r>
          </a:p>
        </p:txBody>
      </p:sp>
    </p:spTree>
    <p:extLst>
      <p:ext uri="{BB962C8B-B14F-4D97-AF65-F5344CB8AC3E}">
        <p14:creationId xmlns:p14="http://schemas.microsoft.com/office/powerpoint/2010/main" val="349778417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222214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222214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2013, 2010,  and 2007, Pearson Education, Inc. </a:t>
            </a:r>
          </a:p>
        </p:txBody>
      </p:sp>
    </p:spTree>
    <p:extLst>
      <p:ext uri="{BB962C8B-B14F-4D97-AF65-F5344CB8AC3E}">
        <p14:creationId xmlns:p14="http://schemas.microsoft.com/office/powerpoint/2010/main" val="2318456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CA74B-BCE3-476B-AF73-7030E31AC63B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E36B7-F009-4212-829B-00EC1F50C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91714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52322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2013, 2010,  and 2007, Pearson Education, Inc. </a:t>
            </a:r>
          </a:p>
        </p:txBody>
      </p:sp>
    </p:spTree>
    <p:extLst>
      <p:ext uri="{BB962C8B-B14F-4D97-AF65-F5344CB8AC3E}">
        <p14:creationId xmlns:p14="http://schemas.microsoft.com/office/powerpoint/2010/main" val="78892433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11059584" cy="2222147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2013, 2010,  and 2007, Pearson Education, Inc. </a:t>
            </a:r>
          </a:p>
        </p:txBody>
      </p:sp>
    </p:spTree>
    <p:extLst>
      <p:ext uri="{BB962C8B-B14F-4D97-AF65-F5344CB8AC3E}">
        <p14:creationId xmlns:p14="http://schemas.microsoft.com/office/powerpoint/2010/main" val="11938647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4006790"/>
            <a:ext cx="10363200" cy="40011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2013, 2010,  and 2007, Pearson Education, Inc. </a:t>
            </a:r>
          </a:p>
        </p:txBody>
      </p:sp>
    </p:spTree>
    <p:extLst>
      <p:ext uri="{BB962C8B-B14F-4D97-AF65-F5344CB8AC3E}">
        <p14:creationId xmlns:p14="http://schemas.microsoft.com/office/powerpoint/2010/main" val="325556051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 txBox="1">
            <a:spLocks/>
          </p:cNvSpPr>
          <p:nvPr userDrawn="1"/>
        </p:nvSpPr>
        <p:spPr>
          <a:xfrm>
            <a:off x="2201333" y="6492875"/>
            <a:ext cx="8011584" cy="401638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 smtClean="0">
                <a:solidFill>
                  <a:srgbClr val="FFFFFF"/>
                </a:solidFill>
              </a:rPr>
              <a:t>Copyright © 2013, 2010,  and 2007, Pearson Education, Inc. </a:t>
            </a:r>
            <a:endParaRPr lang="en-US" sz="1000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20005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20005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34136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13210"/>
            <a:ext cx="5386917" cy="46166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175432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713210"/>
            <a:ext cx="5389033" cy="46166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175432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2013, 2010,  and 2007, Pearson Education, Inc. </a:t>
            </a:r>
          </a:p>
        </p:txBody>
      </p:sp>
    </p:spTree>
    <p:extLst>
      <p:ext uri="{BB962C8B-B14F-4D97-AF65-F5344CB8AC3E}">
        <p14:creationId xmlns:p14="http://schemas.microsoft.com/office/powerpoint/2010/main" val="312960296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2013, 2010,  and 2007, Pearson Education, Inc. </a:t>
            </a:r>
          </a:p>
        </p:txBody>
      </p:sp>
    </p:spTree>
    <p:extLst>
      <p:ext uri="{BB962C8B-B14F-4D97-AF65-F5344CB8AC3E}">
        <p14:creationId xmlns:p14="http://schemas.microsoft.com/office/powerpoint/2010/main" val="177521683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2013, 2010,  and 2007, Pearson Education, Inc. </a:t>
            </a:r>
          </a:p>
        </p:txBody>
      </p:sp>
    </p:spTree>
    <p:extLst>
      <p:ext uri="{BB962C8B-B14F-4D97-AF65-F5344CB8AC3E}">
        <p14:creationId xmlns:p14="http://schemas.microsoft.com/office/powerpoint/2010/main" val="250465461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222214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222214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2013, 2010,  and 2007, Pearson Education, Inc. </a:t>
            </a:r>
          </a:p>
        </p:txBody>
      </p:sp>
    </p:spTree>
    <p:extLst>
      <p:ext uri="{BB962C8B-B14F-4D97-AF65-F5344CB8AC3E}">
        <p14:creationId xmlns:p14="http://schemas.microsoft.com/office/powerpoint/2010/main" val="54871163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52322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2013, 2010,  and 2007, Pearson Education, Inc. </a:t>
            </a:r>
          </a:p>
        </p:txBody>
      </p:sp>
    </p:spTree>
    <p:extLst>
      <p:ext uri="{BB962C8B-B14F-4D97-AF65-F5344CB8AC3E}">
        <p14:creationId xmlns:p14="http://schemas.microsoft.com/office/powerpoint/2010/main" val="414756241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11059584" cy="2222147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2013, 2010,  and 2007, Pearson Education, Inc. </a:t>
            </a:r>
          </a:p>
        </p:txBody>
      </p:sp>
    </p:spTree>
    <p:extLst>
      <p:ext uri="{BB962C8B-B14F-4D97-AF65-F5344CB8AC3E}">
        <p14:creationId xmlns:p14="http://schemas.microsoft.com/office/powerpoint/2010/main" val="1573784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CA74B-BCE3-476B-AF73-7030E31AC63B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E36B7-F009-4212-829B-00EC1F50C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74351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4006790"/>
            <a:ext cx="10363200" cy="40011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2013, 2010,  and 2007, Pearson Education, Inc. </a:t>
            </a:r>
          </a:p>
        </p:txBody>
      </p:sp>
    </p:spTree>
    <p:extLst>
      <p:ext uri="{BB962C8B-B14F-4D97-AF65-F5344CB8AC3E}">
        <p14:creationId xmlns:p14="http://schemas.microsoft.com/office/powerpoint/2010/main" val="68015761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 txBox="1">
            <a:spLocks/>
          </p:cNvSpPr>
          <p:nvPr userDrawn="1"/>
        </p:nvSpPr>
        <p:spPr>
          <a:xfrm>
            <a:off x="2201333" y="6492875"/>
            <a:ext cx="8011584" cy="401638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 smtClean="0">
                <a:solidFill>
                  <a:srgbClr val="FFFFFF"/>
                </a:solidFill>
              </a:rPr>
              <a:t>Copyright © 2013, 2010,  and 2007, Pearson Education, Inc. </a:t>
            </a:r>
            <a:endParaRPr lang="en-US" sz="1000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20005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20005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71929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13210"/>
            <a:ext cx="5386917" cy="46166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175432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713210"/>
            <a:ext cx="5389033" cy="46166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175432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2013, 2010,  and 2007, Pearson Education, Inc. </a:t>
            </a:r>
          </a:p>
        </p:txBody>
      </p:sp>
    </p:spTree>
    <p:extLst>
      <p:ext uri="{BB962C8B-B14F-4D97-AF65-F5344CB8AC3E}">
        <p14:creationId xmlns:p14="http://schemas.microsoft.com/office/powerpoint/2010/main" val="266281677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2013, 2010,  and 2007, Pearson Education, Inc. </a:t>
            </a:r>
          </a:p>
        </p:txBody>
      </p:sp>
    </p:spTree>
    <p:extLst>
      <p:ext uri="{BB962C8B-B14F-4D97-AF65-F5344CB8AC3E}">
        <p14:creationId xmlns:p14="http://schemas.microsoft.com/office/powerpoint/2010/main" val="185495536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2013, 2010,  and 2007, Pearson Education, Inc. </a:t>
            </a:r>
          </a:p>
        </p:txBody>
      </p:sp>
    </p:spTree>
    <p:extLst>
      <p:ext uri="{BB962C8B-B14F-4D97-AF65-F5344CB8AC3E}">
        <p14:creationId xmlns:p14="http://schemas.microsoft.com/office/powerpoint/2010/main" val="160579160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222214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222214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2013, 2010,  and 2007, Pearson Education, Inc. </a:t>
            </a:r>
          </a:p>
        </p:txBody>
      </p:sp>
    </p:spTree>
    <p:extLst>
      <p:ext uri="{BB962C8B-B14F-4D97-AF65-F5344CB8AC3E}">
        <p14:creationId xmlns:p14="http://schemas.microsoft.com/office/powerpoint/2010/main" val="260465447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51911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030818" y="6397625"/>
            <a:ext cx="8011583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2010 Pearson Education, Inc. 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9652000" y="6400800"/>
            <a:ext cx="2540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smtClean="0">
                <a:solidFill>
                  <a:srgbClr val="000000"/>
                </a:solidFill>
              </a:rPr>
              <a:t>Slide 11.1- </a:t>
            </a:r>
            <a:fld id="{E9C23C94-2E2D-416E-88AA-C5D8D9F28A96}" type="slidenum">
              <a:rPr lang="en-US" altLang="en-US" sz="2400" smtClean="0">
                <a:solidFill>
                  <a:srgbClr val="000000"/>
                </a:solidFill>
              </a:rPr>
              <a:pPr algn="ctr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CA" altLang="en-US" sz="240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6219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CA74B-BCE3-476B-AF73-7030E31AC63B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E36B7-F009-4212-829B-00EC1F50C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352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CA74B-BCE3-476B-AF73-7030E31AC63B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E36B7-F009-4212-829B-00EC1F50C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607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CA74B-BCE3-476B-AF73-7030E31AC63B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E36B7-F009-4212-829B-00EC1F50C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938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CA74B-BCE3-476B-AF73-7030E31AC63B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E36B7-F009-4212-829B-00EC1F50C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756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CA74B-BCE3-476B-AF73-7030E31AC63B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E36B7-F009-4212-829B-00EC1F50C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086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CA74B-BCE3-476B-AF73-7030E31AC63B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E36B7-F009-4212-829B-00EC1F50C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638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image" Target="../media/image2.emf"/><Relationship Id="rId5" Type="http://schemas.openxmlformats.org/officeDocument/2006/relationships/slideLayout" Target="../slideLayouts/slideLayout16.xml"/><Relationship Id="rId10" Type="http://schemas.openxmlformats.org/officeDocument/2006/relationships/image" Target="../media/image1.emf"/><Relationship Id="rId4" Type="http://schemas.openxmlformats.org/officeDocument/2006/relationships/slideLayout" Target="../slideLayouts/slideLayout15.xml"/><Relationship Id="rId9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image" Target="../media/image2.emf"/><Relationship Id="rId5" Type="http://schemas.openxmlformats.org/officeDocument/2006/relationships/slideLayout" Target="../slideLayouts/slideLayout24.xml"/><Relationship Id="rId10" Type="http://schemas.openxmlformats.org/officeDocument/2006/relationships/image" Target="../media/image1.emf"/><Relationship Id="rId4" Type="http://schemas.openxmlformats.org/officeDocument/2006/relationships/slideLayout" Target="../slideLayouts/slideLayout23.xml"/><Relationship Id="rId9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12" Type="http://schemas.openxmlformats.org/officeDocument/2006/relationships/image" Target="../media/image2.emf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image" Target="../media/image1.emf"/><Relationship Id="rId5" Type="http://schemas.openxmlformats.org/officeDocument/2006/relationships/slideLayout" Target="../slideLayouts/slideLayout32.xml"/><Relationship Id="rId10" Type="http://schemas.openxmlformats.org/officeDocument/2006/relationships/theme" Target="../theme/theme4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4CA74B-BCE3-476B-AF73-7030E31AC63B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5E36B7-F009-4212-829B-00EC1F50C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712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11059584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 smtClean="0"/>
              <a:t>Click to edit Master text styles</a:t>
            </a:r>
          </a:p>
        </p:txBody>
      </p:sp>
      <p:sp>
        <p:nvSpPr>
          <p:cNvPr id="1028" name="Text Box 11"/>
          <p:cNvSpPr txBox="1">
            <a:spLocks noChangeArrowheads="1"/>
          </p:cNvSpPr>
          <p:nvPr userDrawn="1"/>
        </p:nvSpPr>
        <p:spPr bwMode="auto">
          <a:xfrm>
            <a:off x="1181100" y="3005138"/>
            <a:ext cx="874606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endParaRPr lang="en-US" altLang="en-US" sz="2800" smtClean="0">
              <a:solidFill>
                <a:srgbClr val="000000"/>
              </a:solidFill>
            </a:endParaRPr>
          </a:p>
        </p:txBody>
      </p:sp>
      <p:sp>
        <p:nvSpPr>
          <p:cNvPr id="1029" name="Rectangle 2"/>
          <p:cNvSpPr>
            <a:spLocks noChangeArrowheads="1"/>
          </p:cNvSpPr>
          <p:nvPr userDrawn="1"/>
        </p:nvSpPr>
        <p:spPr bwMode="gray">
          <a:xfrm>
            <a:off x="0" y="6411914"/>
            <a:ext cx="12192000" cy="446087"/>
          </a:xfrm>
          <a:prstGeom prst="rect">
            <a:avLst/>
          </a:prstGeom>
          <a:solidFill>
            <a:srgbClr val="364395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800" smtClean="0">
              <a:solidFill>
                <a:srgbClr val="000000"/>
              </a:solidFill>
            </a:endParaRPr>
          </a:p>
        </p:txBody>
      </p:sp>
      <p:pic>
        <p:nvPicPr>
          <p:cNvPr id="1030" name="Picture 16" descr="Pearson_Bound_White"/>
          <p:cNvPicPr>
            <a:picLocks noChangeAspect="1" noChangeArrowheads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4984" y="6356351"/>
            <a:ext cx="2207683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17" descr="Pearson_Strap_Bound_White"/>
          <p:cNvPicPr>
            <a:picLocks noChangeAspect="1" noChangeArrowheads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356351"/>
            <a:ext cx="2544233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Rectangle 2"/>
          <p:cNvSpPr>
            <a:spLocks noChangeArrowheads="1"/>
          </p:cNvSpPr>
          <p:nvPr userDrawn="1"/>
        </p:nvSpPr>
        <p:spPr bwMode="gray">
          <a:xfrm>
            <a:off x="-10583" y="1476376"/>
            <a:ext cx="12192001" cy="47625"/>
          </a:xfrm>
          <a:prstGeom prst="rect">
            <a:avLst/>
          </a:prstGeom>
          <a:solidFill>
            <a:srgbClr val="364395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800" smtClean="0">
              <a:solidFill>
                <a:srgbClr val="000000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98133" y="6456364"/>
            <a:ext cx="8011584" cy="401637"/>
          </a:xfrm>
          <a:prstGeom prst="rect">
            <a:avLst/>
          </a:prstGeom>
        </p:spPr>
        <p:txBody>
          <a:bodyPr/>
          <a:lstStyle>
            <a:lvl1pPr algn="ctr" eaLnBrk="1" hangingPunct="1">
              <a:defRPr sz="1000">
                <a:solidFill>
                  <a:srgbClr val="FFFFFF"/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/>
              <a:t>Copyright © 2013, 2010,  and 2007, Pearson Education, Inc. </a:t>
            </a:r>
          </a:p>
        </p:txBody>
      </p:sp>
    </p:spTree>
    <p:extLst>
      <p:ext uri="{BB962C8B-B14F-4D97-AF65-F5344CB8AC3E}">
        <p14:creationId xmlns:p14="http://schemas.microsoft.com/office/powerpoint/2010/main" val="398752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 Narrow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 Narrow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 Narrow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 Narrow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 Narrow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 Narrow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 Narrow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11059584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 smtClean="0"/>
              <a:t>Click to edit Master text styles</a:t>
            </a:r>
          </a:p>
        </p:txBody>
      </p:sp>
      <p:sp>
        <p:nvSpPr>
          <p:cNvPr id="1028" name="Text Box 11"/>
          <p:cNvSpPr txBox="1">
            <a:spLocks noChangeArrowheads="1"/>
          </p:cNvSpPr>
          <p:nvPr userDrawn="1"/>
        </p:nvSpPr>
        <p:spPr bwMode="auto">
          <a:xfrm>
            <a:off x="1181100" y="3005138"/>
            <a:ext cx="874606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US" altLang="en-US" sz="2800" smtClean="0">
              <a:solidFill>
                <a:srgbClr val="000000"/>
              </a:solidFill>
            </a:endParaRPr>
          </a:p>
        </p:txBody>
      </p:sp>
      <p:sp>
        <p:nvSpPr>
          <p:cNvPr id="1029" name="Rectangle 2"/>
          <p:cNvSpPr>
            <a:spLocks noChangeArrowheads="1"/>
          </p:cNvSpPr>
          <p:nvPr userDrawn="1"/>
        </p:nvSpPr>
        <p:spPr bwMode="gray">
          <a:xfrm>
            <a:off x="0" y="6411914"/>
            <a:ext cx="12192000" cy="446087"/>
          </a:xfrm>
          <a:prstGeom prst="rect">
            <a:avLst/>
          </a:prstGeom>
          <a:solidFill>
            <a:srgbClr val="364395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z="1800" smtClean="0">
              <a:solidFill>
                <a:srgbClr val="000000"/>
              </a:solidFill>
            </a:endParaRPr>
          </a:p>
        </p:txBody>
      </p:sp>
      <p:pic>
        <p:nvPicPr>
          <p:cNvPr id="1030" name="Picture 16" descr="Pearson_Bound_White"/>
          <p:cNvPicPr>
            <a:picLocks noChangeAspect="1" noChangeArrowheads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4984" y="6356351"/>
            <a:ext cx="2207683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17" descr="Pearson_Strap_Bound_White"/>
          <p:cNvPicPr>
            <a:picLocks noChangeAspect="1" noChangeArrowheads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356351"/>
            <a:ext cx="2544233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Rectangle 2"/>
          <p:cNvSpPr>
            <a:spLocks noChangeArrowheads="1"/>
          </p:cNvSpPr>
          <p:nvPr userDrawn="1"/>
        </p:nvSpPr>
        <p:spPr bwMode="gray">
          <a:xfrm>
            <a:off x="-10583" y="1476376"/>
            <a:ext cx="12192001" cy="47625"/>
          </a:xfrm>
          <a:prstGeom prst="rect">
            <a:avLst/>
          </a:prstGeom>
          <a:solidFill>
            <a:srgbClr val="364395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z="1800" smtClean="0">
              <a:solidFill>
                <a:srgbClr val="000000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98133" y="6456364"/>
            <a:ext cx="8011584" cy="401637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rgbClr val="FFFFFF"/>
                </a:solidFill>
                <a:latin typeface="Arial" charset="0"/>
              </a:defRPr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/>
              <a:t>Copyright © 2013, 2010,  and 2007, Pearson Education, Inc. </a:t>
            </a:r>
          </a:p>
        </p:txBody>
      </p:sp>
    </p:spTree>
    <p:extLst>
      <p:ext uri="{BB962C8B-B14F-4D97-AF65-F5344CB8AC3E}">
        <p14:creationId xmlns:p14="http://schemas.microsoft.com/office/powerpoint/2010/main" val="337153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 Narrow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 Narrow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 Narrow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 Narrow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 Narrow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 Narrow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 Narrow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11059584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 smtClean="0"/>
              <a:t>Click to edit Master text styles</a:t>
            </a:r>
          </a:p>
        </p:txBody>
      </p:sp>
      <p:sp>
        <p:nvSpPr>
          <p:cNvPr id="1402891" name="Text Box 11"/>
          <p:cNvSpPr txBox="1">
            <a:spLocks noChangeArrowheads="1"/>
          </p:cNvSpPr>
          <p:nvPr userDrawn="1"/>
        </p:nvSpPr>
        <p:spPr bwMode="auto">
          <a:xfrm>
            <a:off x="1181100" y="3005138"/>
            <a:ext cx="8746067" cy="519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endParaRPr lang="en-US" sz="2800">
              <a:solidFill>
                <a:srgbClr val="000000"/>
              </a:solidFill>
            </a:endParaRPr>
          </a:p>
        </p:txBody>
      </p:sp>
      <p:sp>
        <p:nvSpPr>
          <p:cNvPr id="8" name="Rectangle 2"/>
          <p:cNvSpPr>
            <a:spLocks noChangeArrowheads="1"/>
          </p:cNvSpPr>
          <p:nvPr userDrawn="1"/>
        </p:nvSpPr>
        <p:spPr bwMode="gray">
          <a:xfrm>
            <a:off x="0" y="6411914"/>
            <a:ext cx="12192000" cy="446087"/>
          </a:xfrm>
          <a:prstGeom prst="rect">
            <a:avLst/>
          </a:prstGeom>
          <a:solidFill>
            <a:srgbClr val="364395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>
              <a:defRPr/>
            </a:pPr>
            <a:endParaRPr lang="en-US" sz="1800" kern="0">
              <a:solidFill>
                <a:sysClr val="windowText" lastClr="000000"/>
              </a:solidFill>
            </a:endParaRPr>
          </a:p>
        </p:txBody>
      </p:sp>
      <p:pic>
        <p:nvPicPr>
          <p:cNvPr id="1030" name="Picture 16" descr="Pearson_Bound_White"/>
          <p:cNvPicPr>
            <a:picLocks noChangeAspect="1" noChangeArrowheads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4984" y="6356351"/>
            <a:ext cx="2207683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17" descr="Pearson_Strap_Bound_White"/>
          <p:cNvPicPr>
            <a:picLocks noChangeAspect="1" noChangeArrowheads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356351"/>
            <a:ext cx="2544233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2"/>
          <p:cNvSpPr>
            <a:spLocks noChangeArrowheads="1"/>
          </p:cNvSpPr>
          <p:nvPr userDrawn="1"/>
        </p:nvSpPr>
        <p:spPr bwMode="gray">
          <a:xfrm>
            <a:off x="-10583" y="1476376"/>
            <a:ext cx="12192001" cy="47625"/>
          </a:xfrm>
          <a:prstGeom prst="rect">
            <a:avLst/>
          </a:prstGeom>
          <a:solidFill>
            <a:srgbClr val="364395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>
              <a:defRPr/>
            </a:pPr>
            <a:endParaRPr lang="en-US" sz="1800" kern="0">
              <a:solidFill>
                <a:sysClr val="windowText" lastClr="000000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98133" y="6456364"/>
            <a:ext cx="8011584" cy="401637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rgbClr val="FFFFFF"/>
                </a:solidFill>
                <a:latin typeface="Arial" charset="0"/>
              </a:defRPr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/>
              <a:t>Copyright © 2013, 2010,  and 2007, Pearson Education, Inc. </a:t>
            </a:r>
          </a:p>
        </p:txBody>
      </p:sp>
    </p:spTree>
    <p:extLst>
      <p:ext uri="{BB962C8B-B14F-4D97-AF65-F5344CB8AC3E}">
        <p14:creationId xmlns:p14="http://schemas.microsoft.com/office/powerpoint/2010/main" val="523724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 Narrow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 Narrow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 Narrow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 Narrow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 Narrow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 Narrow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 Narrow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 Narrow" pitchFamily="34" charset="0"/>
        </a:defRPr>
      </a:lvl9pPr>
    </p:titleStyle>
    <p:bodyStyle>
      <a:lvl1pPr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3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3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9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24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27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9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32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9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3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9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9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9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42.png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9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21.xml"/><Relationship Id="rId1" Type="http://schemas.openxmlformats.org/officeDocument/2006/relationships/video" Target="https://www.youtube.com/embed/M4o3s_2Yk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Math 132 </a:t>
            </a:r>
            <a:br>
              <a:rPr lang="en-US" dirty="0" smtClean="0"/>
            </a:br>
            <a:r>
              <a:rPr lang="en-US" dirty="0" smtClean="0"/>
              <a:t>Day </a:t>
            </a:r>
            <a:r>
              <a:rPr lang="en-US" dirty="0" smtClean="0"/>
              <a:t>3 </a:t>
            </a:r>
            <a:r>
              <a:rPr lang="en-US" dirty="0" smtClean="0"/>
              <a:t>(</a:t>
            </a:r>
            <a:r>
              <a:rPr lang="en-US" dirty="0" smtClean="0"/>
              <a:t>2/6/18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CCBC </a:t>
            </a:r>
            <a:r>
              <a:rPr lang="en-US" sz="4000" dirty="0" err="1" smtClean="0"/>
              <a:t>Dundalk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9189190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Arc Length</a:t>
            </a:r>
            <a:endParaRPr lang="en-US" altLang="en-US" sz="4000"/>
          </a:p>
        </p:txBody>
      </p:sp>
      <p:pic>
        <p:nvPicPr>
          <p:cNvPr id="13315" name="Picture 6" descr="arc-lengt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8989" y="1639888"/>
            <a:ext cx="3463925" cy="391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6" name="Picture 9" descr="eq-slide13-22-0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7300" y="3300413"/>
            <a:ext cx="1252538" cy="760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7" name="Footer Placeholder 4"/>
          <p:cNvSpPr>
            <a:spLocks noGrp="1"/>
          </p:cNvSpPr>
          <p:nvPr>
            <p:ph type="ftr" sz="quarter" idx="10"/>
          </p:nvPr>
        </p:nvSpPr>
        <p:spPr bwMode="auto">
          <a:xfrm>
            <a:off x="3022600" y="6557964"/>
            <a:ext cx="6008688" cy="4016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>
                <a:solidFill>
                  <a:srgbClr val="FFFFFF"/>
                </a:solidFill>
              </a:rPr>
              <a:t>Copyright © 2013, 2010,  and 2007, Pearson Education, Inc. </a:t>
            </a:r>
          </a:p>
        </p:txBody>
      </p:sp>
    </p:spTree>
    <p:extLst>
      <p:ext uri="{BB962C8B-B14F-4D97-AF65-F5344CB8AC3E}">
        <p14:creationId xmlns:p14="http://schemas.microsoft.com/office/powerpoint/2010/main" val="33596559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86351" y="1574466"/>
            <a:ext cx="8278812" cy="4192588"/>
          </a:xfrm>
        </p:spPr>
        <p:txBody>
          <a:bodyPr/>
          <a:lstStyle/>
          <a:p>
            <a:pPr marL="533400" indent="-533400">
              <a:spcBef>
                <a:spcPct val="120000"/>
              </a:spcBef>
              <a:buClr>
                <a:schemeClr val="tx1"/>
              </a:buClr>
              <a:buFontTx/>
              <a:buAutoNum type="alphaLcPeriod"/>
            </a:pPr>
            <a:r>
              <a:rPr lang="en-US" altLang="en-US" smtClean="0"/>
              <a:t>The circumference of a circle with radius 2 m</a:t>
            </a:r>
          </a:p>
          <a:p>
            <a:pPr marL="533400" indent="-533400">
              <a:spcBef>
                <a:spcPct val="120000"/>
              </a:spcBef>
              <a:buFont typeface="Wingdings" panose="05000000000000000000" pitchFamily="2" charset="2"/>
              <a:buAutoNum type="alphaLcPeriod"/>
            </a:pPr>
            <a:r>
              <a:rPr lang="en-US" altLang="en-US" smtClean="0"/>
              <a:t>The radius of a circle with circumference 15</a:t>
            </a:r>
            <a:r>
              <a:rPr lang="el-GR" altLang="en-US" smtClean="0">
                <a:cs typeface="Times New Roman" panose="02020603050405020304" pitchFamily="18" charset="0"/>
              </a:rPr>
              <a:t>π</a:t>
            </a:r>
            <a:r>
              <a:rPr lang="en-US" altLang="en-US" smtClean="0">
                <a:cs typeface="Times New Roman" panose="02020603050405020304" pitchFamily="18" charset="0"/>
              </a:rPr>
              <a:t> m</a:t>
            </a:r>
          </a:p>
          <a:p>
            <a:pPr marL="533400" indent="-533400">
              <a:spcBef>
                <a:spcPct val="120000"/>
              </a:spcBef>
              <a:buFont typeface="Wingdings" panose="05000000000000000000" pitchFamily="2" charset="2"/>
              <a:buAutoNum type="alphaLcPeriod"/>
            </a:pPr>
            <a:r>
              <a:rPr lang="en-US" altLang="en-US" smtClean="0">
                <a:cs typeface="Times New Roman" panose="02020603050405020304" pitchFamily="18" charset="0"/>
              </a:rPr>
              <a:t>The length of a 25° arc of a circle with diameter 10 cm.</a:t>
            </a:r>
          </a:p>
          <a:p>
            <a:pPr marL="533400" indent="-533400">
              <a:spcBef>
                <a:spcPct val="120000"/>
              </a:spcBef>
              <a:buFont typeface="Wingdings" panose="05000000000000000000" pitchFamily="2" charset="2"/>
              <a:buAutoNum type="alphaLcPeriod"/>
            </a:pPr>
            <a:r>
              <a:rPr lang="en-US" altLang="en-US" smtClean="0">
                <a:cs typeface="Times New Roman" panose="02020603050405020304" pitchFamily="18" charset="0"/>
              </a:rPr>
              <a:t>The radius of an arc whose central angle is 87° and whose arc length is 154 cm.</a:t>
            </a:r>
          </a:p>
        </p:txBody>
      </p:sp>
      <p:sp>
        <p:nvSpPr>
          <p:cNvPr id="1554437" name="Text Box 5"/>
          <p:cNvSpPr txBox="1">
            <a:spLocks noChangeArrowheads="1"/>
          </p:cNvSpPr>
          <p:nvPr/>
        </p:nvSpPr>
        <p:spPr bwMode="auto">
          <a:xfrm>
            <a:off x="7101139" y="2060242"/>
            <a:ext cx="13636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FF0000"/>
                </a:solidFill>
              </a:rPr>
              <a:t>4</a:t>
            </a:r>
            <a:r>
              <a:rPr lang="el-GR" altLang="en-US" sz="2800" i="1">
                <a:solidFill>
                  <a:srgbClr val="FF0000"/>
                </a:solidFill>
                <a:cs typeface="Times New Roman" panose="02020603050405020304" pitchFamily="18" charset="0"/>
              </a:rPr>
              <a:t>π</a:t>
            </a:r>
            <a:r>
              <a:rPr lang="en-US" altLang="en-US" sz="2800">
                <a:solidFill>
                  <a:srgbClr val="FF0000"/>
                </a:solidFill>
                <a:cs typeface="Times New Roman" panose="02020603050405020304" pitchFamily="18" charset="0"/>
              </a:rPr>
              <a:t> m</a:t>
            </a:r>
          </a:p>
        </p:txBody>
      </p:sp>
      <p:sp>
        <p:nvSpPr>
          <p:cNvPr id="1554441" name="Text Box 9"/>
          <p:cNvSpPr txBox="1">
            <a:spLocks noChangeArrowheads="1"/>
          </p:cNvSpPr>
          <p:nvPr/>
        </p:nvSpPr>
        <p:spPr bwMode="auto">
          <a:xfrm>
            <a:off x="7078914" y="2985754"/>
            <a:ext cx="136366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FF0000"/>
                </a:solidFill>
              </a:rPr>
              <a:t>7.5 m</a:t>
            </a:r>
            <a:endParaRPr lang="en-US" altLang="en-US" sz="280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  <p:sp>
        <p:nvSpPr>
          <p:cNvPr id="1554447" name="Text Box 15"/>
          <p:cNvSpPr txBox="1">
            <a:spLocks noChangeArrowheads="1"/>
          </p:cNvSpPr>
          <p:nvPr/>
        </p:nvSpPr>
        <p:spPr bwMode="auto">
          <a:xfrm>
            <a:off x="9022014" y="5247942"/>
            <a:ext cx="199231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FF0000"/>
                </a:solidFill>
                <a:cs typeface="Times New Roman" panose="02020603050405020304" pitchFamily="18" charset="0"/>
              </a:rPr>
              <a:t>≈ </a:t>
            </a:r>
            <a:r>
              <a:rPr lang="en-US" altLang="en-US" sz="2800">
                <a:solidFill>
                  <a:srgbClr val="FF0000"/>
                </a:solidFill>
              </a:rPr>
              <a:t>101.4 cm</a:t>
            </a:r>
            <a:endParaRPr lang="en-US" altLang="en-US" sz="280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  <p:sp>
        <p:nvSpPr>
          <p:cNvPr id="14342" name="Rectangle 16"/>
          <p:cNvSpPr>
            <a:spLocks noGrp="1" noChangeArrowheads="1"/>
          </p:cNvSpPr>
          <p:nvPr>
            <p:ph type="title"/>
          </p:nvPr>
        </p:nvSpPr>
        <p:spPr>
          <a:xfrm>
            <a:off x="609600" y="45245"/>
            <a:ext cx="10972800" cy="788986"/>
          </a:xfrm>
        </p:spPr>
        <p:txBody>
          <a:bodyPr/>
          <a:lstStyle/>
          <a:p>
            <a:r>
              <a:rPr lang="en-US" altLang="en-US" dirty="0" smtClean="0">
                <a:solidFill>
                  <a:srgbClr val="0070C0"/>
                </a:solidFill>
              </a:rPr>
              <a:t>Examples</a:t>
            </a:r>
          </a:p>
        </p:txBody>
      </p:sp>
      <p:sp>
        <p:nvSpPr>
          <p:cNvPr id="14343" name="Text Box 19"/>
          <p:cNvSpPr txBox="1">
            <a:spLocks noChangeArrowheads="1"/>
          </p:cNvSpPr>
          <p:nvPr/>
        </p:nvSpPr>
        <p:spPr bwMode="auto">
          <a:xfrm>
            <a:off x="3086351" y="969629"/>
            <a:ext cx="82296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000000"/>
                </a:solidFill>
              </a:rPr>
              <a:t>Find each of the following:</a:t>
            </a:r>
          </a:p>
        </p:txBody>
      </p:sp>
      <p:graphicFrame>
        <p:nvGraphicFramePr>
          <p:cNvPr id="1434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9749378"/>
              </p:ext>
            </p:extLst>
          </p:nvPr>
        </p:nvGraphicFramePr>
        <p:xfrm>
          <a:off x="6170863" y="2419017"/>
          <a:ext cx="914400" cy="180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Equation" r:id="rId3" imgW="438364" imgH="657546" progId="Equation.DSMT4">
                  <p:embed/>
                </p:oleObj>
              </mc:Choice>
              <mc:Fallback>
                <p:oleObj name="Equation" r:id="rId3" imgW="438364" imgH="657546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0863" y="2419017"/>
                        <a:ext cx="914400" cy="180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554454" name="Picture 22" descr="eq-slide13-23-0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6863" y="4052555"/>
            <a:ext cx="3035300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6" name="Footer Placeholder 4"/>
          <p:cNvSpPr>
            <a:spLocks noGrp="1"/>
          </p:cNvSpPr>
          <p:nvPr>
            <p:ph type="ftr" sz="quarter" idx="10"/>
          </p:nvPr>
        </p:nvSpPr>
        <p:spPr bwMode="auto">
          <a:xfrm>
            <a:off x="4113463" y="5916280"/>
            <a:ext cx="6008688" cy="4016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>
                <a:solidFill>
                  <a:srgbClr val="FFFFFF"/>
                </a:solidFill>
              </a:rPr>
              <a:t>Copyright © 2013, 2010,  and 2007, Pearson Education, Inc. </a:t>
            </a:r>
          </a:p>
        </p:txBody>
      </p:sp>
      <p:pic>
        <p:nvPicPr>
          <p:cNvPr id="2" name="Picture 1" descr="Clipart - Wallpaper &lt;strong&gt;Circles&lt;/strong&gt;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600555" y="1162519"/>
            <a:ext cx="4289299" cy="268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086669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4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54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4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54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4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554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4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54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4437" grpId="0"/>
      <p:bldP spid="1554441" grpId="0"/>
      <p:bldP spid="155444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solidFill>
                  <a:srgbClr val="FF0000"/>
                </a:solidFill>
              </a:rPr>
              <a:t>11-3 Curves, Polygons, and Symmetry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600201"/>
            <a:ext cx="8294688" cy="4333875"/>
          </a:xfrm>
        </p:spPr>
        <p:txBody>
          <a:bodyPr/>
          <a:lstStyle/>
          <a:p>
            <a:pPr marL="1265238" lvl="2" indent="-350838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altLang="en-US" sz="2600"/>
              <a:t>More About Polygons</a:t>
            </a:r>
          </a:p>
          <a:p>
            <a:pPr marL="1265238" lvl="2" indent="-350838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altLang="en-US" sz="2600"/>
              <a:t>Congruent Segments and Angles</a:t>
            </a:r>
          </a:p>
          <a:p>
            <a:pPr marL="1265238" lvl="2" indent="-350838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altLang="en-US" sz="2600"/>
              <a:t>Regular Polygons</a:t>
            </a:r>
          </a:p>
          <a:p>
            <a:pPr marL="1265238" lvl="2" indent="-350838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altLang="en-US" sz="2600"/>
              <a:t>Triangles and Quadrilaterals</a:t>
            </a:r>
          </a:p>
          <a:p>
            <a:pPr marL="1265238" lvl="2" indent="-350838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altLang="en-US" sz="2600"/>
              <a:t>Hierarchy Among Polygons</a:t>
            </a:r>
          </a:p>
          <a:p>
            <a:pPr marL="1265238" lvl="2" indent="-350838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altLang="en-US" sz="2600"/>
              <a:t>Line Symmetries</a:t>
            </a:r>
          </a:p>
          <a:p>
            <a:pPr marL="1265238" lvl="2" indent="-350838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altLang="en-US" sz="2600"/>
              <a:t>Rotational (Turn) Symmetries</a:t>
            </a:r>
          </a:p>
          <a:p>
            <a:pPr marL="1265238" lvl="2" indent="-350838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altLang="en-US" sz="2600"/>
              <a:t>Point Symmetry</a:t>
            </a:r>
          </a:p>
          <a:p>
            <a:pPr marL="1265238" lvl="2" indent="-350838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altLang="en-US" sz="2600"/>
              <a:t>Classification of Figures by Their Symmetries</a:t>
            </a:r>
          </a:p>
        </p:txBody>
      </p:sp>
      <p:sp>
        <p:nvSpPr>
          <p:cNvPr id="7172" name="Footer Placeholder 4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>
                <a:solidFill>
                  <a:srgbClr val="FFFFFF"/>
                </a:solidFill>
              </a:rPr>
              <a:t>Copyright © 2013, 2010,  and 2007, Pearson Education, Inc. </a:t>
            </a:r>
          </a:p>
        </p:txBody>
      </p:sp>
    </p:spTree>
    <p:extLst>
      <p:ext uri="{BB962C8B-B14F-4D97-AF65-F5344CB8AC3E}">
        <p14:creationId xmlns:p14="http://schemas.microsoft.com/office/powerpoint/2010/main" val="8828589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Curves and Polygons</a:t>
            </a:r>
          </a:p>
        </p:txBody>
      </p:sp>
      <p:sp>
        <p:nvSpPr>
          <p:cNvPr id="1662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600201"/>
            <a:ext cx="8229600" cy="4194175"/>
          </a:xfrm>
        </p:spPr>
        <p:txBody>
          <a:bodyPr/>
          <a:lstStyle/>
          <a:p>
            <a:pPr marL="465138" indent="-465138"/>
            <a:r>
              <a:rPr lang="en-US" altLang="en-US" b="1" i="1" smtClean="0">
                <a:solidFill>
                  <a:srgbClr val="3333FF"/>
                </a:solidFill>
              </a:rPr>
              <a:t>Simple curve</a:t>
            </a:r>
          </a:p>
          <a:p>
            <a:pPr marL="465138" indent="-465138"/>
            <a:r>
              <a:rPr lang="en-US" altLang="en-US" smtClean="0"/>
              <a:t> 	a curve that does not cross itself; starting and stopping points may be the same.</a:t>
            </a:r>
          </a:p>
          <a:p>
            <a:pPr marL="465138" indent="-465138">
              <a:spcBef>
                <a:spcPct val="50000"/>
              </a:spcBef>
            </a:pPr>
            <a:r>
              <a:rPr lang="en-US" altLang="en-US" b="1" i="1" smtClean="0">
                <a:solidFill>
                  <a:srgbClr val="3333FF"/>
                </a:solidFill>
              </a:rPr>
              <a:t>Closed curve</a:t>
            </a:r>
            <a:endParaRPr lang="en-US" altLang="en-US" i="1" smtClean="0"/>
          </a:p>
          <a:p>
            <a:pPr marL="465138" indent="-465138"/>
            <a:r>
              <a:rPr lang="en-US" altLang="en-US" smtClean="0"/>
              <a:t> 	a curve that starts and stops at the same point.</a:t>
            </a:r>
          </a:p>
          <a:p>
            <a:pPr marL="465138" indent="-465138">
              <a:spcBef>
                <a:spcPct val="50000"/>
              </a:spcBef>
            </a:pPr>
            <a:r>
              <a:rPr lang="en-US" altLang="en-US" b="1" i="1" smtClean="0">
                <a:solidFill>
                  <a:srgbClr val="3333FF"/>
                </a:solidFill>
              </a:rPr>
              <a:t>Polygon</a:t>
            </a:r>
            <a:endParaRPr lang="en-US" altLang="en-US" i="1" smtClean="0"/>
          </a:p>
          <a:p>
            <a:pPr marL="465138" indent="-465138"/>
            <a:r>
              <a:rPr lang="en-US" altLang="en-US" smtClean="0"/>
              <a:t>	a simple, closed curve with sides that are line segments.</a:t>
            </a:r>
          </a:p>
        </p:txBody>
      </p:sp>
      <p:sp>
        <p:nvSpPr>
          <p:cNvPr id="8196" name="Footer Placeholder 4"/>
          <p:cNvSpPr>
            <a:spLocks noGrp="1"/>
          </p:cNvSpPr>
          <p:nvPr>
            <p:ph type="ftr" sz="quarter" idx="10"/>
          </p:nvPr>
        </p:nvSpPr>
        <p:spPr bwMode="auto">
          <a:xfrm>
            <a:off x="3022600" y="6557964"/>
            <a:ext cx="6008688" cy="4016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>
                <a:solidFill>
                  <a:srgbClr val="FFFFFF"/>
                </a:solidFill>
              </a:rPr>
              <a:t>Copyright © 2013, 2010,  and 2007, Pearson Education, Inc. </a:t>
            </a:r>
          </a:p>
        </p:txBody>
      </p:sp>
    </p:spTree>
    <p:extLst>
      <p:ext uri="{BB962C8B-B14F-4D97-AF65-F5344CB8AC3E}">
        <p14:creationId xmlns:p14="http://schemas.microsoft.com/office/powerpoint/2010/main" val="346882477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2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2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2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29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Curves and Polygons</a:t>
            </a:r>
          </a:p>
        </p:txBody>
      </p:sp>
      <p:sp>
        <p:nvSpPr>
          <p:cNvPr id="157901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1981200" y="1600200"/>
            <a:ext cx="8229600" cy="3894138"/>
          </a:xfrm>
        </p:spPr>
        <p:txBody>
          <a:bodyPr/>
          <a:lstStyle/>
          <a:p>
            <a:pPr marL="465138" indent="-465138"/>
            <a:r>
              <a:rPr lang="en-US" altLang="en-US" b="1" i="1" smtClean="0">
                <a:solidFill>
                  <a:srgbClr val="3333FF"/>
                </a:solidFill>
              </a:rPr>
              <a:t>Convex curve</a:t>
            </a:r>
            <a:endParaRPr lang="en-US" altLang="en-US" i="1" smtClean="0"/>
          </a:p>
          <a:p>
            <a:pPr marL="465138" indent="-465138"/>
            <a:r>
              <a:rPr lang="en-US" altLang="en-US" smtClean="0"/>
              <a:t>	a simple, closed curve with no indentations; the segment connecting any two points in the interior of the curve is wholly contained in the interior of the curve.</a:t>
            </a:r>
          </a:p>
          <a:p>
            <a:pPr marL="465138" indent="-465138">
              <a:spcBef>
                <a:spcPct val="50000"/>
              </a:spcBef>
            </a:pPr>
            <a:r>
              <a:rPr lang="en-US" altLang="en-US" b="1" i="1" smtClean="0">
                <a:solidFill>
                  <a:srgbClr val="3333FF"/>
                </a:solidFill>
              </a:rPr>
              <a:t>Concave curve</a:t>
            </a:r>
            <a:endParaRPr lang="en-US" altLang="en-US" i="1" smtClean="0"/>
          </a:p>
          <a:p>
            <a:pPr marL="465138" indent="-465138"/>
            <a:r>
              <a:rPr lang="en-US" altLang="en-US" smtClean="0"/>
              <a:t>	a simple, closed curve that is not convex; it has an indentation.</a:t>
            </a:r>
          </a:p>
        </p:txBody>
      </p:sp>
      <p:sp>
        <p:nvSpPr>
          <p:cNvPr id="9220" name="Footer Placeholder 4"/>
          <p:cNvSpPr>
            <a:spLocks noGrp="1"/>
          </p:cNvSpPr>
          <p:nvPr>
            <p:ph type="ftr" sz="quarter" idx="10"/>
          </p:nvPr>
        </p:nvSpPr>
        <p:spPr bwMode="auto">
          <a:xfrm>
            <a:off x="3022600" y="6557964"/>
            <a:ext cx="6008688" cy="4016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>
                <a:solidFill>
                  <a:srgbClr val="FFFFFF"/>
                </a:solidFill>
              </a:rPr>
              <a:t>Copyright © 2013, 2010,  and 2007, Pearson Education, Inc. </a:t>
            </a:r>
          </a:p>
        </p:txBody>
      </p:sp>
    </p:spTree>
    <p:extLst>
      <p:ext uri="{BB962C8B-B14F-4D97-AF65-F5344CB8AC3E}">
        <p14:creationId xmlns:p14="http://schemas.microsoft.com/office/powerpoint/2010/main" val="30838338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90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90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4" descr="table9-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8050" y="211138"/>
            <a:ext cx="8026400" cy="621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Footer Placeholder 4"/>
          <p:cNvSpPr>
            <a:spLocks noGrp="1"/>
          </p:cNvSpPr>
          <p:nvPr>
            <p:ph type="ftr" sz="quarter" idx="10"/>
          </p:nvPr>
        </p:nvSpPr>
        <p:spPr bwMode="auto">
          <a:xfrm>
            <a:off x="3022600" y="6557964"/>
            <a:ext cx="6008688" cy="4016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>
                <a:solidFill>
                  <a:srgbClr val="FFFFFF"/>
                </a:solidFill>
              </a:rPr>
              <a:t>Copyright © 2013, 2010,  and 2007, Pearson Education, Inc. </a:t>
            </a:r>
          </a:p>
        </p:txBody>
      </p:sp>
    </p:spTree>
    <p:extLst>
      <p:ext uri="{BB962C8B-B14F-4D97-AF65-F5344CB8AC3E}">
        <p14:creationId xmlns:p14="http://schemas.microsoft.com/office/powerpoint/2010/main" val="27366995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Polygonal Regions</a:t>
            </a:r>
          </a:p>
        </p:txBody>
      </p:sp>
      <p:sp>
        <p:nvSpPr>
          <p:cNvPr id="1126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1981200" y="1600200"/>
            <a:ext cx="8229600" cy="1373188"/>
          </a:xfrm>
        </p:spPr>
        <p:txBody>
          <a:bodyPr/>
          <a:lstStyle/>
          <a:p>
            <a:r>
              <a:rPr lang="en-US" altLang="en-US" smtClean="0"/>
              <a:t>Every simple closed curve separates the plane into three disjoint subsets: the interior of the curve, the exterior of the curve, and the curve itself.</a:t>
            </a:r>
          </a:p>
        </p:txBody>
      </p:sp>
      <p:pic>
        <p:nvPicPr>
          <p:cNvPr id="11268" name="Picture 4" descr="fig9-2-1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9063" y="4098925"/>
            <a:ext cx="3052762" cy="104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Picture 5" descr="fig9-2-1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5350" y="3441700"/>
            <a:ext cx="3930650" cy="245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0" name="Footer Placeholder 4"/>
          <p:cNvSpPr>
            <a:spLocks noGrp="1"/>
          </p:cNvSpPr>
          <p:nvPr>
            <p:ph type="ftr" sz="quarter" idx="10"/>
          </p:nvPr>
        </p:nvSpPr>
        <p:spPr bwMode="auto">
          <a:xfrm>
            <a:off x="3022600" y="6557964"/>
            <a:ext cx="6008688" cy="4016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>
                <a:solidFill>
                  <a:srgbClr val="FFFFFF"/>
                </a:solidFill>
              </a:rPr>
              <a:t>Copyright © 2013, 2010,  and 2007, Pearson Education, Inc. </a:t>
            </a:r>
          </a:p>
        </p:txBody>
      </p:sp>
    </p:spTree>
    <p:extLst>
      <p:ext uri="{BB962C8B-B14F-4D97-AF65-F5344CB8AC3E}">
        <p14:creationId xmlns:p14="http://schemas.microsoft.com/office/powerpoint/2010/main" val="36204373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62139" y="1727200"/>
            <a:ext cx="2651125" cy="2246769"/>
          </a:xfrm>
        </p:spPr>
        <p:txBody>
          <a:bodyPr/>
          <a:lstStyle/>
          <a:p>
            <a:r>
              <a:rPr lang="en-US" altLang="en-US" smtClean="0"/>
              <a:t>Is point </a:t>
            </a:r>
            <a:r>
              <a:rPr lang="en-US" altLang="en-US" i="1" smtClean="0"/>
              <a:t>X</a:t>
            </a:r>
            <a:r>
              <a:rPr lang="en-US" altLang="en-US" smtClean="0"/>
              <a:t> inside or outside the simple closed curve?</a:t>
            </a:r>
          </a:p>
        </p:txBody>
      </p:sp>
      <p:pic>
        <p:nvPicPr>
          <p:cNvPr id="12291" name="Picture 4" descr="fig9-2-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9638" y="1782763"/>
            <a:ext cx="5713412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81062" name="Text Box 6"/>
          <p:cNvSpPr txBox="1">
            <a:spLocks noChangeArrowheads="1"/>
          </p:cNvSpPr>
          <p:nvPr/>
        </p:nvSpPr>
        <p:spPr bwMode="auto">
          <a:xfrm>
            <a:off x="1930400" y="4184651"/>
            <a:ext cx="1447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FF0000"/>
                </a:solidFill>
              </a:rPr>
              <a:t>outside</a:t>
            </a:r>
          </a:p>
        </p:txBody>
      </p:sp>
      <p:sp>
        <p:nvSpPr>
          <p:cNvPr id="12293" name="Footer Placeholder 4"/>
          <p:cNvSpPr>
            <a:spLocks noGrp="1"/>
          </p:cNvSpPr>
          <p:nvPr>
            <p:ph type="ftr" sz="quarter" idx="10"/>
          </p:nvPr>
        </p:nvSpPr>
        <p:spPr bwMode="auto">
          <a:xfrm>
            <a:off x="3022600" y="6557964"/>
            <a:ext cx="6008688" cy="4016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>
                <a:solidFill>
                  <a:srgbClr val="FFFFFF"/>
                </a:solidFill>
              </a:rPr>
              <a:t>Copyright © 2013, 2010,  and 2007, Pearson Education, Inc. 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Polygonal Regions</a:t>
            </a:r>
          </a:p>
        </p:txBody>
      </p:sp>
    </p:spTree>
    <p:extLst>
      <p:ext uri="{BB962C8B-B14F-4D97-AF65-F5344CB8AC3E}">
        <p14:creationId xmlns:p14="http://schemas.microsoft.com/office/powerpoint/2010/main" val="355649567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1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81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106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1" y="433388"/>
            <a:ext cx="7974013" cy="685800"/>
          </a:xfrm>
        </p:spPr>
        <p:txBody>
          <a:bodyPr/>
          <a:lstStyle/>
          <a:p>
            <a:r>
              <a:rPr lang="en-US" altLang="en-US" smtClean="0"/>
              <a:t>More About Polygons</a:t>
            </a:r>
          </a:p>
        </p:txBody>
      </p:sp>
      <p:pic>
        <p:nvPicPr>
          <p:cNvPr id="13315" name="Picture 5" descr="table9-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4014" y="1566864"/>
            <a:ext cx="6192837" cy="464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6" name="Footer Placeholder 4"/>
          <p:cNvSpPr>
            <a:spLocks noGrp="1"/>
          </p:cNvSpPr>
          <p:nvPr>
            <p:ph type="ftr" sz="quarter" idx="10"/>
          </p:nvPr>
        </p:nvSpPr>
        <p:spPr bwMode="auto">
          <a:xfrm>
            <a:off x="3022600" y="6557964"/>
            <a:ext cx="6008688" cy="4016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>
                <a:solidFill>
                  <a:srgbClr val="FFFFFF"/>
                </a:solidFill>
              </a:rPr>
              <a:t>Copyright © 2013, 2010,  and 2007, Pearson Education, Inc. </a:t>
            </a:r>
          </a:p>
        </p:txBody>
      </p:sp>
    </p:spTree>
    <p:extLst>
      <p:ext uri="{BB962C8B-B14F-4D97-AF65-F5344CB8AC3E}">
        <p14:creationId xmlns:p14="http://schemas.microsoft.com/office/powerpoint/2010/main" val="23513485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More About Polygons</a:t>
            </a:r>
          </a:p>
        </p:txBody>
      </p:sp>
      <p:sp>
        <p:nvSpPr>
          <p:cNvPr id="158413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1981200" y="1600201"/>
            <a:ext cx="8229600" cy="4621213"/>
          </a:xfrm>
          <a:noFill/>
        </p:spPr>
        <p:txBody>
          <a:bodyPr/>
          <a:lstStyle/>
          <a:p>
            <a:pPr marL="465138" indent="-465138"/>
            <a:r>
              <a:rPr lang="en-US" altLang="en-US" b="1" i="1" smtClean="0">
                <a:solidFill>
                  <a:srgbClr val="3333FF"/>
                </a:solidFill>
              </a:rPr>
              <a:t>Interior angle</a:t>
            </a:r>
            <a:endParaRPr lang="en-US" altLang="en-US" smtClean="0"/>
          </a:p>
          <a:p>
            <a:pPr marL="465138" indent="-465138"/>
            <a:r>
              <a:rPr lang="en-US" altLang="en-US" smtClean="0"/>
              <a:t>	an angle formed by two sides of a polygon with a common vertex.</a:t>
            </a:r>
          </a:p>
          <a:p>
            <a:pPr marL="465138" indent="-465138">
              <a:spcBef>
                <a:spcPct val="50000"/>
              </a:spcBef>
            </a:pPr>
            <a:r>
              <a:rPr lang="en-US" altLang="en-US" b="1" i="1" smtClean="0">
                <a:solidFill>
                  <a:srgbClr val="3333FF"/>
                </a:solidFill>
              </a:rPr>
              <a:t>Exterior angle of a convex polygon</a:t>
            </a:r>
            <a:endParaRPr lang="en-US" altLang="en-US" smtClean="0"/>
          </a:p>
          <a:p>
            <a:pPr marL="465138" indent="-465138"/>
            <a:r>
              <a:rPr lang="en-US" altLang="en-US" smtClean="0"/>
              <a:t>	an angle formed by a side of a polygon and the extension of a contiguous side of the polygon.</a:t>
            </a:r>
          </a:p>
          <a:p>
            <a:pPr marL="465138" indent="-465138">
              <a:spcBef>
                <a:spcPct val="50000"/>
              </a:spcBef>
            </a:pPr>
            <a:r>
              <a:rPr lang="en-US" altLang="en-US" b="1" i="1" smtClean="0">
                <a:solidFill>
                  <a:srgbClr val="3333FF"/>
                </a:solidFill>
              </a:rPr>
              <a:t>Diagonal</a:t>
            </a:r>
            <a:r>
              <a:rPr lang="en-US" altLang="en-US" smtClean="0"/>
              <a:t> </a:t>
            </a:r>
          </a:p>
          <a:p>
            <a:pPr marL="465138" indent="-465138"/>
            <a:r>
              <a:rPr lang="en-US" altLang="en-US" smtClean="0"/>
              <a:t>	a line segment connecting nonconsecutive vertices of a polygon.</a:t>
            </a:r>
          </a:p>
        </p:txBody>
      </p:sp>
      <p:sp>
        <p:nvSpPr>
          <p:cNvPr id="14340" name="Footer Placeholder 4"/>
          <p:cNvSpPr>
            <a:spLocks noGrp="1"/>
          </p:cNvSpPr>
          <p:nvPr>
            <p:ph type="ftr" sz="quarter" idx="10"/>
          </p:nvPr>
        </p:nvSpPr>
        <p:spPr bwMode="auto">
          <a:xfrm>
            <a:off x="3022600" y="6557964"/>
            <a:ext cx="6008688" cy="4016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>
                <a:solidFill>
                  <a:srgbClr val="FFFFFF"/>
                </a:solidFill>
              </a:rPr>
              <a:t>Copyright © 2013, 2010,  and 2007, Pearson Education, Inc. </a:t>
            </a:r>
          </a:p>
        </p:txBody>
      </p:sp>
    </p:spTree>
    <p:extLst>
      <p:ext uri="{BB962C8B-B14F-4D97-AF65-F5344CB8AC3E}">
        <p14:creationId xmlns:p14="http://schemas.microsoft.com/office/powerpoint/2010/main" val="363659310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41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41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41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41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1146175" algn="l"/>
              </a:tabLst>
            </a:pPr>
            <a:r>
              <a:rPr lang="en-US" altLang="en-US" smtClean="0">
                <a:solidFill>
                  <a:srgbClr val="FF0000"/>
                </a:solidFill>
                <a:latin typeface="Arial" panose="020B0604020202020204" pitchFamily="34" charset="0"/>
              </a:rPr>
              <a:t>11-2 </a:t>
            </a:r>
            <a:r>
              <a:rPr lang="en-US" altLang="en-US" smtClean="0">
                <a:solidFill>
                  <a:srgbClr val="FF0000"/>
                </a:solidFill>
              </a:rPr>
              <a:t>Linear Measure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38338" y="1600200"/>
            <a:ext cx="8272462" cy="4721292"/>
          </a:xfrm>
          <a:noFill/>
        </p:spPr>
        <p:txBody>
          <a:bodyPr/>
          <a:lstStyle/>
          <a:p>
            <a:pPr marL="1265238" lvl="2" indent="-350838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altLang="en-US" sz="3200"/>
              <a:t>The English System</a:t>
            </a:r>
          </a:p>
          <a:p>
            <a:pPr marL="1265238" lvl="2" indent="-350838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altLang="en-US" sz="3200"/>
              <a:t>Converting Units of Measure</a:t>
            </a:r>
          </a:p>
          <a:p>
            <a:pPr marL="1265238" lvl="2" indent="-350838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altLang="en-US" sz="3200"/>
              <a:t>Dimensional Analysis (Unit Analysis)</a:t>
            </a:r>
          </a:p>
          <a:p>
            <a:pPr marL="1265238" lvl="2" indent="-350838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altLang="en-US" sz="3200"/>
              <a:t>The Metric System</a:t>
            </a:r>
          </a:p>
          <a:p>
            <a:pPr marL="1265238" lvl="2" indent="-350838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altLang="en-US" sz="3200"/>
              <a:t>Distance Properties</a:t>
            </a:r>
          </a:p>
          <a:p>
            <a:pPr marL="1265238" lvl="2" indent="-350838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altLang="en-US" sz="3200"/>
              <a:t>Distance Around a Plane Figure</a:t>
            </a:r>
          </a:p>
          <a:p>
            <a:pPr marL="1265238" lvl="2" indent="-350838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altLang="en-US" sz="3200"/>
              <a:t>Circumference of a Circle</a:t>
            </a:r>
          </a:p>
          <a:p>
            <a:pPr marL="1265238" lvl="2" indent="-350838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altLang="en-US" sz="3200"/>
              <a:t>Arc Length</a:t>
            </a:r>
          </a:p>
        </p:txBody>
      </p:sp>
      <p:sp>
        <p:nvSpPr>
          <p:cNvPr id="6148" name="Footer Placeholder 4"/>
          <p:cNvSpPr>
            <a:spLocks noGrp="1"/>
          </p:cNvSpPr>
          <p:nvPr>
            <p:ph type="ftr" sz="quarter" idx="10"/>
          </p:nvPr>
        </p:nvSpPr>
        <p:spPr bwMode="auto">
          <a:xfrm>
            <a:off x="3022600" y="6557964"/>
            <a:ext cx="6008688" cy="4016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>
                <a:solidFill>
                  <a:srgbClr val="FFFFFF"/>
                </a:solidFill>
              </a:rPr>
              <a:t>Copyright © 2013, 2010,  and 2007, Pearson Education, Inc. </a:t>
            </a:r>
          </a:p>
        </p:txBody>
      </p:sp>
    </p:spTree>
    <p:extLst>
      <p:ext uri="{BB962C8B-B14F-4D97-AF65-F5344CB8AC3E}">
        <p14:creationId xmlns:p14="http://schemas.microsoft.com/office/powerpoint/2010/main" val="15952072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More About Polygons</a:t>
            </a:r>
          </a:p>
        </p:txBody>
      </p:sp>
      <p:pic>
        <p:nvPicPr>
          <p:cNvPr id="15363" name="Picture 4" descr="fig9-2-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731963"/>
            <a:ext cx="7861300" cy="417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4" name="Footer Placeholder 4"/>
          <p:cNvSpPr>
            <a:spLocks noGrp="1"/>
          </p:cNvSpPr>
          <p:nvPr>
            <p:ph type="ftr" sz="quarter" idx="10"/>
          </p:nvPr>
        </p:nvSpPr>
        <p:spPr bwMode="auto">
          <a:xfrm>
            <a:off x="3022600" y="6557964"/>
            <a:ext cx="6008688" cy="4016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>
                <a:solidFill>
                  <a:srgbClr val="FFFFFF"/>
                </a:solidFill>
              </a:rPr>
              <a:t>Copyright © 2013, 2010,  and 2007, Pearson Education, Inc. </a:t>
            </a:r>
          </a:p>
        </p:txBody>
      </p:sp>
    </p:spTree>
    <p:extLst>
      <p:ext uri="{BB962C8B-B14F-4D97-AF65-F5344CB8AC3E}">
        <p14:creationId xmlns:p14="http://schemas.microsoft.com/office/powerpoint/2010/main" val="15386035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Congruent Segments and Angles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2005014" y="1597026"/>
            <a:ext cx="7762875" cy="103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65138" indent="-4651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 i="1">
                <a:solidFill>
                  <a:srgbClr val="3333FF"/>
                </a:solidFill>
              </a:rPr>
              <a:t>Congruent parts</a:t>
            </a:r>
            <a:endParaRPr lang="en-US" altLang="en-US" sz="2800" b="1" i="1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000000"/>
                </a:solidFill>
              </a:rPr>
              <a:t>	parts with the same size and shape</a:t>
            </a:r>
            <a:endParaRPr lang="en-US" altLang="en-US" sz="2800" b="1" i="1">
              <a:solidFill>
                <a:srgbClr val="000000"/>
              </a:solidFill>
            </a:endParaRPr>
          </a:p>
        </p:txBody>
      </p:sp>
      <p:sp>
        <p:nvSpPr>
          <p:cNvPr id="1586182" name="Text Box 6"/>
          <p:cNvSpPr txBox="1">
            <a:spLocks noChangeArrowheads="1"/>
          </p:cNvSpPr>
          <p:nvPr/>
        </p:nvSpPr>
        <p:spPr bwMode="auto">
          <a:xfrm>
            <a:off x="2005014" y="2917825"/>
            <a:ext cx="7762875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000000"/>
                </a:solidFill>
              </a:rPr>
              <a:t>Two line segments</a:t>
            </a:r>
            <a:r>
              <a:rPr lang="en-US" altLang="en-US" sz="2800" b="1">
                <a:solidFill>
                  <a:srgbClr val="000000"/>
                </a:solidFill>
              </a:rPr>
              <a:t> </a:t>
            </a:r>
            <a:r>
              <a:rPr lang="en-US" altLang="en-US" sz="2800">
                <a:solidFill>
                  <a:srgbClr val="000000"/>
                </a:solidFill>
              </a:rPr>
              <a:t>are </a:t>
            </a:r>
            <a:r>
              <a:rPr lang="en-US" altLang="en-US" sz="2800" b="1">
                <a:solidFill>
                  <a:srgbClr val="3333FF"/>
                </a:solidFill>
              </a:rPr>
              <a:t>congruent </a:t>
            </a:r>
            <a:r>
              <a:rPr lang="en-US" altLang="en-US" sz="2800">
                <a:solidFill>
                  <a:srgbClr val="000000"/>
                </a:solidFill>
              </a:rPr>
              <a:t>(</a:t>
            </a:r>
            <a:r>
              <a:rPr lang="en-US" altLang="en-US" sz="2800">
                <a:solidFill>
                  <a:srgbClr val="000000"/>
                </a:solidFill>
                <a:sym typeface="Symbol" panose="05050102010706020507" pitchFamily="18" charset="2"/>
              </a:rPr>
              <a:t>)</a:t>
            </a:r>
            <a:r>
              <a:rPr lang="en-US" altLang="en-US" sz="2800" b="1">
                <a:solidFill>
                  <a:srgbClr val="3333FF"/>
                </a:solidFill>
                <a:sym typeface="Symbol" panose="05050102010706020507" pitchFamily="18" charset="2"/>
              </a:rPr>
              <a:t> </a:t>
            </a:r>
            <a:r>
              <a:rPr lang="en-US" altLang="en-US" sz="2800">
                <a:solidFill>
                  <a:srgbClr val="000000"/>
                </a:solidFill>
              </a:rPr>
              <a:t>if a tracing of one line segment can be fitted exactly on top of the other line segment. </a:t>
            </a:r>
            <a:endParaRPr lang="en-US" altLang="en-US" sz="2800" b="1" i="1">
              <a:solidFill>
                <a:srgbClr val="000000"/>
              </a:solidFill>
            </a:endParaRPr>
          </a:p>
        </p:txBody>
      </p:sp>
      <p:sp>
        <p:nvSpPr>
          <p:cNvPr id="1586183" name="Text Box 7"/>
          <p:cNvSpPr txBox="1">
            <a:spLocks noChangeArrowheads="1"/>
          </p:cNvSpPr>
          <p:nvPr/>
        </p:nvSpPr>
        <p:spPr bwMode="auto">
          <a:xfrm>
            <a:off x="2005014" y="4572000"/>
            <a:ext cx="7762875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000000"/>
                </a:solidFill>
              </a:rPr>
              <a:t>Two angles</a:t>
            </a:r>
            <a:r>
              <a:rPr lang="en-US" altLang="en-US" sz="2800" b="1">
                <a:solidFill>
                  <a:srgbClr val="000000"/>
                </a:solidFill>
              </a:rPr>
              <a:t> </a:t>
            </a:r>
            <a:r>
              <a:rPr lang="en-US" altLang="en-US" sz="2800">
                <a:solidFill>
                  <a:srgbClr val="000000"/>
                </a:solidFill>
              </a:rPr>
              <a:t>are </a:t>
            </a:r>
            <a:r>
              <a:rPr lang="en-US" altLang="en-US" sz="2800" b="1">
                <a:solidFill>
                  <a:srgbClr val="3333FF"/>
                </a:solidFill>
              </a:rPr>
              <a:t>congruent </a:t>
            </a:r>
            <a:r>
              <a:rPr lang="en-US" altLang="en-US" sz="2800">
                <a:solidFill>
                  <a:srgbClr val="000000"/>
                </a:solidFill>
              </a:rPr>
              <a:t>(</a:t>
            </a:r>
            <a:r>
              <a:rPr lang="en-US" altLang="en-US" sz="2800">
                <a:solidFill>
                  <a:srgbClr val="000000"/>
                </a:solidFill>
                <a:sym typeface="Symbol" panose="05050102010706020507" pitchFamily="18" charset="2"/>
              </a:rPr>
              <a:t>) if</a:t>
            </a:r>
            <a:r>
              <a:rPr lang="en-US" altLang="en-US" sz="2800" b="1">
                <a:solidFill>
                  <a:srgbClr val="3333FF"/>
                </a:solidFill>
                <a:sym typeface="Symbol" panose="05050102010706020507" pitchFamily="18" charset="2"/>
              </a:rPr>
              <a:t> </a:t>
            </a:r>
            <a:r>
              <a:rPr lang="en-US" altLang="en-US" sz="2800">
                <a:solidFill>
                  <a:srgbClr val="000000"/>
                </a:solidFill>
              </a:rPr>
              <a:t>they have the same measure. </a:t>
            </a:r>
            <a:endParaRPr lang="en-US" altLang="en-US" sz="2800" b="1" i="1">
              <a:solidFill>
                <a:srgbClr val="000000"/>
              </a:solidFill>
            </a:endParaRPr>
          </a:p>
        </p:txBody>
      </p:sp>
      <p:sp>
        <p:nvSpPr>
          <p:cNvPr id="16390" name="Footer Placeholder 4"/>
          <p:cNvSpPr>
            <a:spLocks noGrp="1"/>
          </p:cNvSpPr>
          <p:nvPr>
            <p:ph type="ftr" sz="quarter" idx="10"/>
          </p:nvPr>
        </p:nvSpPr>
        <p:spPr bwMode="auto">
          <a:xfrm>
            <a:off x="3022600" y="6557964"/>
            <a:ext cx="6008688" cy="4016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>
                <a:solidFill>
                  <a:srgbClr val="FFFFFF"/>
                </a:solidFill>
              </a:rPr>
              <a:t>Copyright © 2013, 2010,  and 2007, Pearson Education, Inc. </a:t>
            </a:r>
          </a:p>
        </p:txBody>
      </p:sp>
    </p:spTree>
    <p:extLst>
      <p:ext uri="{BB962C8B-B14F-4D97-AF65-F5344CB8AC3E}">
        <p14:creationId xmlns:p14="http://schemas.microsoft.com/office/powerpoint/2010/main" val="280992063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6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6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6182" grpId="0"/>
      <p:bldP spid="158618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Congruent Segments and Angles</a:t>
            </a:r>
          </a:p>
        </p:txBody>
      </p:sp>
      <p:pic>
        <p:nvPicPr>
          <p:cNvPr id="17411" name="Picture 4" descr="fig9-2-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0589" y="1998664"/>
            <a:ext cx="7870825" cy="2605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2" name="Footer Placeholder 4"/>
          <p:cNvSpPr>
            <a:spLocks noGrp="1"/>
          </p:cNvSpPr>
          <p:nvPr>
            <p:ph type="ftr" sz="quarter" idx="10"/>
          </p:nvPr>
        </p:nvSpPr>
        <p:spPr bwMode="auto">
          <a:xfrm>
            <a:off x="3022600" y="6557964"/>
            <a:ext cx="6008688" cy="4016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>
                <a:solidFill>
                  <a:srgbClr val="FFFFFF"/>
                </a:solidFill>
              </a:rPr>
              <a:t>Copyright © 2013, 2010,  and 2007, Pearson Education, Inc. </a:t>
            </a:r>
          </a:p>
        </p:txBody>
      </p:sp>
    </p:spTree>
    <p:extLst>
      <p:ext uri="{BB962C8B-B14F-4D97-AF65-F5344CB8AC3E}">
        <p14:creationId xmlns:p14="http://schemas.microsoft.com/office/powerpoint/2010/main" val="40869480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Regular Polygons</a:t>
            </a:r>
          </a:p>
        </p:txBody>
      </p:sp>
      <p:sp>
        <p:nvSpPr>
          <p:cNvPr id="18435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1981200" y="1600201"/>
            <a:ext cx="8686800" cy="1031875"/>
          </a:xfrm>
        </p:spPr>
        <p:txBody>
          <a:bodyPr/>
          <a:lstStyle/>
          <a:p>
            <a:r>
              <a:rPr lang="en-US" altLang="en-US" smtClean="0"/>
              <a:t>All sides are congruent and all angles are congruent. </a:t>
            </a:r>
          </a:p>
          <a:p>
            <a:r>
              <a:rPr lang="en-US" altLang="en-US" smtClean="0"/>
              <a:t>A regular polygon is </a:t>
            </a:r>
            <a:r>
              <a:rPr lang="en-US" altLang="en-US" b="1" i="1" smtClean="0"/>
              <a:t>equilateral</a:t>
            </a:r>
            <a:r>
              <a:rPr lang="en-US" altLang="en-US" smtClean="0"/>
              <a:t> and </a:t>
            </a:r>
            <a:r>
              <a:rPr lang="en-US" altLang="en-US" b="1" i="1" smtClean="0"/>
              <a:t>equiangular</a:t>
            </a:r>
            <a:r>
              <a:rPr lang="en-US" altLang="en-US" smtClean="0"/>
              <a:t>.</a:t>
            </a:r>
          </a:p>
        </p:txBody>
      </p:sp>
      <p:pic>
        <p:nvPicPr>
          <p:cNvPr id="18436" name="Picture 5" descr="fig9-2-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6125" y="3109914"/>
            <a:ext cx="5619750" cy="260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7" name="Footer Placeholder 4"/>
          <p:cNvSpPr>
            <a:spLocks noGrp="1"/>
          </p:cNvSpPr>
          <p:nvPr>
            <p:ph type="ftr" sz="quarter" idx="10"/>
          </p:nvPr>
        </p:nvSpPr>
        <p:spPr bwMode="auto">
          <a:xfrm>
            <a:off x="3022600" y="6557964"/>
            <a:ext cx="6008688" cy="4016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>
                <a:solidFill>
                  <a:srgbClr val="FFFFFF"/>
                </a:solidFill>
              </a:rPr>
              <a:t>Copyright © 2013, 2010,  and 2007, Pearson Education, Inc. </a:t>
            </a:r>
          </a:p>
        </p:txBody>
      </p:sp>
    </p:spTree>
    <p:extLst>
      <p:ext uri="{BB962C8B-B14F-4D97-AF65-F5344CB8AC3E}">
        <p14:creationId xmlns:p14="http://schemas.microsoft.com/office/powerpoint/2010/main" val="10346347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Triangles and Quadrilaterals</a:t>
            </a:r>
          </a:p>
        </p:txBody>
      </p:sp>
      <p:sp>
        <p:nvSpPr>
          <p:cNvPr id="19459" name="Rectangle 165"/>
          <p:cNvSpPr>
            <a:spLocks noGrp="1" noChangeArrowheads="1"/>
          </p:cNvSpPr>
          <p:nvPr>
            <p:ph type="body" idx="1"/>
          </p:nvPr>
        </p:nvSpPr>
        <p:spPr>
          <a:xfrm>
            <a:off x="1981200" y="1600201"/>
            <a:ext cx="4724400" cy="1458913"/>
          </a:xfrm>
        </p:spPr>
        <p:txBody>
          <a:bodyPr/>
          <a:lstStyle/>
          <a:p>
            <a:pPr marL="465138" indent="-465138"/>
            <a:r>
              <a:rPr lang="en-US" altLang="en-US" b="1" i="1" smtClean="0">
                <a:solidFill>
                  <a:srgbClr val="3333FF"/>
                </a:solidFill>
              </a:rPr>
              <a:t>Right triangle</a:t>
            </a:r>
          </a:p>
          <a:p>
            <a:pPr marL="465138" indent="-465138"/>
            <a:r>
              <a:rPr lang="en-US" altLang="en-US" smtClean="0">
                <a:solidFill>
                  <a:srgbClr val="3333FF"/>
                </a:solidFill>
              </a:rPr>
              <a:t>	</a:t>
            </a:r>
            <a:r>
              <a:rPr lang="en-US" altLang="en-US" smtClean="0"/>
              <a:t>a triangle containing one right angle</a:t>
            </a:r>
            <a:endParaRPr lang="en-US" altLang="en-US" smtClean="0">
              <a:solidFill>
                <a:srgbClr val="3333FF"/>
              </a:solidFill>
            </a:endParaRPr>
          </a:p>
        </p:txBody>
      </p:sp>
      <p:pic>
        <p:nvPicPr>
          <p:cNvPr id="19460" name="Picture 67" descr="right-triang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8064" y="1597026"/>
            <a:ext cx="1444625" cy="144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88292" name="Picture 68" descr="acute-triang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1950" y="3417888"/>
            <a:ext cx="2057400" cy="1287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88293" name="Picture 69" descr="obtuse-triangl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6800" y="5135563"/>
            <a:ext cx="2413000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88390" name="Rectangle 166"/>
          <p:cNvSpPr>
            <a:spLocks noChangeArrowheads="1"/>
          </p:cNvSpPr>
          <p:nvPr/>
        </p:nvSpPr>
        <p:spPr bwMode="auto">
          <a:xfrm>
            <a:off x="1981200" y="3232151"/>
            <a:ext cx="4724400" cy="1458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65138" indent="-4651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en-US" altLang="en-US" sz="2800" b="1" i="1">
                <a:solidFill>
                  <a:srgbClr val="3333FF"/>
                </a:solidFill>
              </a:rPr>
              <a:t>Acute triangle</a:t>
            </a:r>
          </a:p>
          <a:p>
            <a:pPr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3333FF"/>
                </a:solidFill>
              </a:rPr>
              <a:t>	</a:t>
            </a:r>
            <a:r>
              <a:rPr lang="en-US" altLang="en-US" sz="2800">
                <a:solidFill>
                  <a:srgbClr val="000000"/>
                </a:solidFill>
              </a:rPr>
              <a:t>a triangle in which all the angles are acute</a:t>
            </a:r>
            <a:endParaRPr lang="en-US" altLang="en-US" sz="2800">
              <a:solidFill>
                <a:srgbClr val="3333FF"/>
              </a:solidFill>
            </a:endParaRPr>
          </a:p>
        </p:txBody>
      </p:sp>
      <p:sp>
        <p:nvSpPr>
          <p:cNvPr id="1588393" name="Rectangle 169"/>
          <p:cNvSpPr>
            <a:spLocks noChangeArrowheads="1"/>
          </p:cNvSpPr>
          <p:nvPr/>
        </p:nvSpPr>
        <p:spPr bwMode="auto">
          <a:xfrm>
            <a:off x="1981200" y="5016501"/>
            <a:ext cx="4724400" cy="1458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65138" indent="-4651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en-US" altLang="en-US" sz="2800" b="1" i="1">
                <a:solidFill>
                  <a:srgbClr val="3333FF"/>
                </a:solidFill>
              </a:rPr>
              <a:t>Obtuse triangle</a:t>
            </a:r>
          </a:p>
          <a:p>
            <a:pPr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3333FF"/>
                </a:solidFill>
              </a:rPr>
              <a:t>	</a:t>
            </a:r>
            <a:r>
              <a:rPr lang="en-US" altLang="en-US" sz="2800">
                <a:solidFill>
                  <a:srgbClr val="000000"/>
                </a:solidFill>
              </a:rPr>
              <a:t>a triangle containing one obtuse angle</a:t>
            </a:r>
            <a:endParaRPr lang="en-US" altLang="en-US" sz="2800">
              <a:solidFill>
                <a:srgbClr val="3333FF"/>
              </a:solidFill>
            </a:endParaRPr>
          </a:p>
        </p:txBody>
      </p:sp>
      <p:sp>
        <p:nvSpPr>
          <p:cNvPr id="19465" name="Footer Placeholder 4"/>
          <p:cNvSpPr>
            <a:spLocks noGrp="1"/>
          </p:cNvSpPr>
          <p:nvPr>
            <p:ph type="ftr" sz="quarter" idx="10"/>
          </p:nvPr>
        </p:nvSpPr>
        <p:spPr bwMode="auto">
          <a:xfrm>
            <a:off x="3022600" y="6557964"/>
            <a:ext cx="6008688" cy="4016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>
                <a:solidFill>
                  <a:srgbClr val="FFFFFF"/>
                </a:solidFill>
              </a:rPr>
              <a:t>Copyright © 2013, 2010,  and 2007, Pearson Education, Inc. </a:t>
            </a:r>
          </a:p>
        </p:txBody>
      </p:sp>
    </p:spTree>
    <p:extLst>
      <p:ext uri="{BB962C8B-B14F-4D97-AF65-F5344CB8AC3E}">
        <p14:creationId xmlns:p14="http://schemas.microsoft.com/office/powerpoint/2010/main" val="9847254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8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8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8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8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8390" grpId="0"/>
      <p:bldP spid="158839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Triangles and Quadrilaterals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1" y="1600201"/>
            <a:ext cx="5218113" cy="1458913"/>
          </a:xfrm>
        </p:spPr>
        <p:txBody>
          <a:bodyPr/>
          <a:lstStyle/>
          <a:p>
            <a:pPr marL="465138" indent="-465138"/>
            <a:r>
              <a:rPr lang="en-US" altLang="en-US" b="1" i="1" smtClean="0">
                <a:solidFill>
                  <a:srgbClr val="3333FF"/>
                </a:solidFill>
              </a:rPr>
              <a:t>Scalene triangle</a:t>
            </a:r>
          </a:p>
          <a:p>
            <a:pPr marL="465138" indent="-465138"/>
            <a:r>
              <a:rPr lang="en-US" altLang="en-US" smtClean="0">
                <a:solidFill>
                  <a:srgbClr val="3333FF"/>
                </a:solidFill>
              </a:rPr>
              <a:t>	</a:t>
            </a:r>
            <a:r>
              <a:rPr lang="en-US" altLang="en-US" smtClean="0"/>
              <a:t>a triangle with no congruent sides</a:t>
            </a:r>
            <a:endParaRPr lang="en-US" altLang="en-US" smtClean="0">
              <a:solidFill>
                <a:srgbClr val="3333FF"/>
              </a:solidFill>
            </a:endParaRPr>
          </a:p>
        </p:txBody>
      </p:sp>
      <p:sp>
        <p:nvSpPr>
          <p:cNvPr id="1668103" name="Rectangle 7"/>
          <p:cNvSpPr>
            <a:spLocks noChangeArrowheads="1"/>
          </p:cNvSpPr>
          <p:nvPr/>
        </p:nvSpPr>
        <p:spPr bwMode="auto">
          <a:xfrm>
            <a:off x="1981200" y="3232151"/>
            <a:ext cx="4724400" cy="1458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65138" indent="-4651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en-US" altLang="en-US" sz="2800" b="1" i="1">
                <a:solidFill>
                  <a:srgbClr val="3333FF"/>
                </a:solidFill>
              </a:rPr>
              <a:t>Isosceles triangle</a:t>
            </a:r>
          </a:p>
          <a:p>
            <a:pPr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3333FF"/>
                </a:solidFill>
              </a:rPr>
              <a:t>	</a:t>
            </a:r>
            <a:r>
              <a:rPr lang="en-US" altLang="en-US" sz="2800">
                <a:solidFill>
                  <a:srgbClr val="000000"/>
                </a:solidFill>
              </a:rPr>
              <a:t>a triangle with at least two congruent sides</a:t>
            </a:r>
            <a:endParaRPr lang="en-US" altLang="en-US" sz="2800">
              <a:solidFill>
                <a:srgbClr val="3333FF"/>
              </a:solidFill>
            </a:endParaRPr>
          </a:p>
        </p:txBody>
      </p:sp>
      <p:sp>
        <p:nvSpPr>
          <p:cNvPr id="1668104" name="Rectangle 8"/>
          <p:cNvSpPr>
            <a:spLocks noChangeArrowheads="1"/>
          </p:cNvSpPr>
          <p:nvPr/>
        </p:nvSpPr>
        <p:spPr bwMode="auto">
          <a:xfrm>
            <a:off x="1981200" y="4957763"/>
            <a:ext cx="4724400" cy="1458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65138" indent="-4651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en-US" altLang="en-US" sz="2800" b="1" i="1">
                <a:solidFill>
                  <a:srgbClr val="3333FF"/>
                </a:solidFill>
              </a:rPr>
              <a:t>Equilateral triangle</a:t>
            </a:r>
          </a:p>
          <a:p>
            <a:pPr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3333FF"/>
                </a:solidFill>
              </a:rPr>
              <a:t>	</a:t>
            </a:r>
            <a:r>
              <a:rPr lang="en-US" altLang="en-US" sz="2800">
                <a:solidFill>
                  <a:srgbClr val="000000"/>
                </a:solidFill>
              </a:rPr>
              <a:t>a triangle with three congruent sides</a:t>
            </a:r>
            <a:endParaRPr lang="en-US" altLang="en-US" sz="2800">
              <a:solidFill>
                <a:srgbClr val="3333FF"/>
              </a:solidFill>
            </a:endParaRPr>
          </a:p>
        </p:txBody>
      </p:sp>
      <p:pic>
        <p:nvPicPr>
          <p:cNvPr id="20486" name="Picture 9" descr="scalene-triang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5714" y="1643063"/>
            <a:ext cx="2376487" cy="125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68106" name="Picture 10" descr="isosceles-triang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2188" y="3203575"/>
            <a:ext cx="2413000" cy="120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68107" name="Picture 11" descr="equilateral-triangl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3488" y="4770438"/>
            <a:ext cx="158115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9" name="Footer Placeholder 4"/>
          <p:cNvSpPr>
            <a:spLocks noGrp="1"/>
          </p:cNvSpPr>
          <p:nvPr>
            <p:ph type="ftr" sz="quarter" idx="10"/>
          </p:nvPr>
        </p:nvSpPr>
        <p:spPr bwMode="auto">
          <a:xfrm>
            <a:off x="3022600" y="6557964"/>
            <a:ext cx="6008688" cy="4016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>
                <a:solidFill>
                  <a:srgbClr val="FFFFFF"/>
                </a:solidFill>
              </a:rPr>
              <a:t>Copyright © 2013, 2010,  and 2007, Pearson Education, Inc. </a:t>
            </a:r>
          </a:p>
        </p:txBody>
      </p:sp>
    </p:spTree>
    <p:extLst>
      <p:ext uri="{BB962C8B-B14F-4D97-AF65-F5344CB8AC3E}">
        <p14:creationId xmlns:p14="http://schemas.microsoft.com/office/powerpoint/2010/main" val="417502925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8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8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8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8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8103" grpId="0"/>
      <p:bldP spid="166810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Triangles and Quadrilaterals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1" y="1600201"/>
            <a:ext cx="5218113" cy="1458913"/>
          </a:xfrm>
        </p:spPr>
        <p:txBody>
          <a:bodyPr/>
          <a:lstStyle/>
          <a:p>
            <a:pPr marL="465138" indent="-465138"/>
            <a:r>
              <a:rPr lang="en-US" altLang="en-US" b="1" i="1" smtClean="0">
                <a:solidFill>
                  <a:srgbClr val="3333FF"/>
                </a:solidFill>
              </a:rPr>
              <a:t>Trapezoid</a:t>
            </a:r>
          </a:p>
          <a:p>
            <a:pPr marL="465138" indent="-465138"/>
            <a:r>
              <a:rPr lang="en-US" altLang="en-US" smtClean="0">
                <a:solidFill>
                  <a:srgbClr val="3333FF"/>
                </a:solidFill>
              </a:rPr>
              <a:t>	</a:t>
            </a:r>
            <a:r>
              <a:rPr lang="en-US" altLang="en-US" smtClean="0"/>
              <a:t>a quadrilateral with at least one pair of parallel sides</a:t>
            </a:r>
            <a:endParaRPr lang="en-US" altLang="en-US" smtClean="0">
              <a:solidFill>
                <a:srgbClr val="3333FF"/>
              </a:solidFill>
            </a:endParaRPr>
          </a:p>
        </p:txBody>
      </p:sp>
      <p:sp>
        <p:nvSpPr>
          <p:cNvPr id="1669124" name="Rectangle 4"/>
          <p:cNvSpPr>
            <a:spLocks noChangeArrowheads="1"/>
          </p:cNvSpPr>
          <p:nvPr/>
        </p:nvSpPr>
        <p:spPr bwMode="auto">
          <a:xfrm>
            <a:off x="1981201" y="3232150"/>
            <a:ext cx="5218113" cy="2312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65138" indent="-4651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en-US" altLang="en-US" sz="2800" b="1" i="1">
                <a:solidFill>
                  <a:srgbClr val="3333FF"/>
                </a:solidFill>
              </a:rPr>
              <a:t>Kite</a:t>
            </a:r>
          </a:p>
          <a:p>
            <a:pPr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3333FF"/>
                </a:solidFill>
              </a:rPr>
              <a:t>	</a:t>
            </a:r>
            <a:r>
              <a:rPr lang="en-US" altLang="en-US" sz="2800">
                <a:solidFill>
                  <a:srgbClr val="000000"/>
                </a:solidFill>
              </a:rPr>
              <a:t>a quadrilateral with two adjacent sides congruent and the other two sides also congruent</a:t>
            </a:r>
          </a:p>
        </p:txBody>
      </p:sp>
      <p:pic>
        <p:nvPicPr>
          <p:cNvPr id="21509" name="Picture 9" descr="trapezoi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7789" y="2041526"/>
            <a:ext cx="2249487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69130" name="Picture 10" descr="k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7789" y="3654425"/>
            <a:ext cx="2249487" cy="1068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11" name="Footer Placeholder 4"/>
          <p:cNvSpPr>
            <a:spLocks noGrp="1"/>
          </p:cNvSpPr>
          <p:nvPr>
            <p:ph type="ftr" sz="quarter" idx="10"/>
          </p:nvPr>
        </p:nvSpPr>
        <p:spPr bwMode="auto">
          <a:xfrm>
            <a:off x="3022600" y="6557964"/>
            <a:ext cx="6008688" cy="4016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>
                <a:solidFill>
                  <a:srgbClr val="FFFFFF"/>
                </a:solidFill>
              </a:rPr>
              <a:t>Copyright © 2013, 2010,  and 2007, Pearson Education, Inc. </a:t>
            </a:r>
          </a:p>
        </p:txBody>
      </p:sp>
    </p:spTree>
    <p:extLst>
      <p:ext uri="{BB962C8B-B14F-4D97-AF65-F5344CB8AC3E}">
        <p14:creationId xmlns:p14="http://schemas.microsoft.com/office/powerpoint/2010/main" val="138075271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912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Triangles and Quadrilaterals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1" y="1455738"/>
            <a:ext cx="5218113" cy="1458912"/>
          </a:xfrm>
        </p:spPr>
        <p:txBody>
          <a:bodyPr/>
          <a:lstStyle/>
          <a:p>
            <a:pPr marL="465138" indent="-465138"/>
            <a:r>
              <a:rPr lang="en-US" altLang="en-US" b="1" i="1" smtClean="0">
                <a:solidFill>
                  <a:srgbClr val="3333FF"/>
                </a:solidFill>
              </a:rPr>
              <a:t>Isosceles trapezoid</a:t>
            </a:r>
          </a:p>
          <a:p>
            <a:pPr marL="465138" indent="-465138"/>
            <a:r>
              <a:rPr lang="en-US" altLang="en-US" smtClean="0">
                <a:solidFill>
                  <a:srgbClr val="3333FF"/>
                </a:solidFill>
              </a:rPr>
              <a:t>	</a:t>
            </a:r>
            <a:r>
              <a:rPr lang="en-US" altLang="en-US" smtClean="0"/>
              <a:t>a trapezoid with congruent base angles</a:t>
            </a:r>
            <a:endParaRPr lang="en-US" altLang="en-US" smtClean="0">
              <a:solidFill>
                <a:srgbClr val="3333FF"/>
              </a:solidFill>
            </a:endParaRPr>
          </a:p>
        </p:txBody>
      </p:sp>
      <p:sp>
        <p:nvSpPr>
          <p:cNvPr id="1670148" name="Rectangle 4"/>
          <p:cNvSpPr>
            <a:spLocks noChangeArrowheads="1"/>
          </p:cNvSpPr>
          <p:nvPr/>
        </p:nvSpPr>
        <p:spPr bwMode="auto">
          <a:xfrm>
            <a:off x="1981200" y="3001963"/>
            <a:ext cx="4724400" cy="188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65138" indent="-4651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en-US" altLang="en-US" sz="2800" b="1" i="1">
                <a:solidFill>
                  <a:srgbClr val="3333FF"/>
                </a:solidFill>
              </a:rPr>
              <a:t>Parallelogram</a:t>
            </a:r>
          </a:p>
          <a:p>
            <a:pPr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3333FF"/>
                </a:solidFill>
              </a:rPr>
              <a:t>	</a:t>
            </a:r>
            <a:r>
              <a:rPr lang="en-US" altLang="en-US" sz="2800">
                <a:solidFill>
                  <a:srgbClr val="000000"/>
                </a:solidFill>
              </a:rPr>
              <a:t>a quadrilateral in which each pair of opposite sides is parallel</a:t>
            </a:r>
          </a:p>
        </p:txBody>
      </p:sp>
      <p:sp>
        <p:nvSpPr>
          <p:cNvPr id="1670149" name="Rectangle 5"/>
          <p:cNvSpPr>
            <a:spLocks noChangeArrowheads="1"/>
          </p:cNvSpPr>
          <p:nvPr/>
        </p:nvSpPr>
        <p:spPr bwMode="auto">
          <a:xfrm>
            <a:off x="1981200" y="4929188"/>
            <a:ext cx="4724400" cy="1458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65138" indent="-4651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en-US" altLang="en-US" sz="2800" b="1" i="1">
                <a:solidFill>
                  <a:srgbClr val="3333FF"/>
                </a:solidFill>
              </a:rPr>
              <a:t>Rectangle</a:t>
            </a:r>
          </a:p>
          <a:p>
            <a:pPr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3333FF"/>
                </a:solidFill>
              </a:rPr>
              <a:t>	</a:t>
            </a:r>
            <a:r>
              <a:rPr lang="en-US" altLang="en-US" sz="2800">
                <a:solidFill>
                  <a:srgbClr val="000000"/>
                </a:solidFill>
              </a:rPr>
              <a:t>a parallelogram with a right angle.</a:t>
            </a:r>
            <a:endParaRPr lang="en-US" altLang="en-US" sz="2800">
              <a:solidFill>
                <a:srgbClr val="3333FF"/>
              </a:solidFill>
            </a:endParaRPr>
          </a:p>
        </p:txBody>
      </p:sp>
      <p:pic>
        <p:nvPicPr>
          <p:cNvPr id="22534" name="Picture 9" descr="isos-tra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9338" y="1828800"/>
            <a:ext cx="2239962" cy="1023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70154" name="Picture 10" descr="parallelogra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5850" y="3654426"/>
            <a:ext cx="2166938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70155" name="Picture 11" descr="rectangl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6663" y="5384801"/>
            <a:ext cx="1865312" cy="94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7" name="Footer Placeholder 4"/>
          <p:cNvSpPr>
            <a:spLocks noGrp="1"/>
          </p:cNvSpPr>
          <p:nvPr>
            <p:ph type="ftr" sz="quarter" idx="10"/>
          </p:nvPr>
        </p:nvSpPr>
        <p:spPr bwMode="auto">
          <a:xfrm>
            <a:off x="3022600" y="6557964"/>
            <a:ext cx="6008688" cy="4016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>
                <a:solidFill>
                  <a:srgbClr val="FFFFFF"/>
                </a:solidFill>
              </a:rPr>
              <a:t>Copyright © 2013, 2010,  and 2007, Pearson Education, Inc. </a:t>
            </a:r>
          </a:p>
        </p:txBody>
      </p:sp>
    </p:spTree>
    <p:extLst>
      <p:ext uri="{BB962C8B-B14F-4D97-AF65-F5344CB8AC3E}">
        <p14:creationId xmlns:p14="http://schemas.microsoft.com/office/powerpoint/2010/main" val="183117408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0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0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0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0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0148" grpId="0"/>
      <p:bldP spid="1670149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Triangles and Quadrilaterals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1" y="1600201"/>
            <a:ext cx="5218113" cy="1458913"/>
          </a:xfrm>
        </p:spPr>
        <p:txBody>
          <a:bodyPr/>
          <a:lstStyle/>
          <a:p>
            <a:pPr marL="465138" indent="-465138"/>
            <a:r>
              <a:rPr lang="en-US" altLang="en-US" b="1" i="1" smtClean="0">
                <a:solidFill>
                  <a:srgbClr val="3333FF"/>
                </a:solidFill>
              </a:rPr>
              <a:t>Rhombus</a:t>
            </a:r>
          </a:p>
          <a:p>
            <a:pPr marL="465138" indent="-465138"/>
            <a:r>
              <a:rPr lang="en-US" altLang="en-US" smtClean="0">
                <a:solidFill>
                  <a:srgbClr val="3333FF"/>
                </a:solidFill>
              </a:rPr>
              <a:t>	</a:t>
            </a:r>
            <a:r>
              <a:rPr lang="en-US" altLang="en-US" smtClean="0"/>
              <a:t>a parallelogram with two adjacent sides congruent</a:t>
            </a:r>
          </a:p>
        </p:txBody>
      </p:sp>
      <p:sp>
        <p:nvSpPr>
          <p:cNvPr id="1671172" name="Rectangle 4"/>
          <p:cNvSpPr>
            <a:spLocks noChangeArrowheads="1"/>
          </p:cNvSpPr>
          <p:nvPr/>
        </p:nvSpPr>
        <p:spPr bwMode="auto">
          <a:xfrm>
            <a:off x="1981200" y="3146426"/>
            <a:ext cx="4724400" cy="1458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65138" indent="-4651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en-US" altLang="en-US" sz="2800" b="1" i="1">
                <a:solidFill>
                  <a:srgbClr val="3333FF"/>
                </a:solidFill>
              </a:rPr>
              <a:t>Square</a:t>
            </a:r>
          </a:p>
          <a:p>
            <a:pPr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3333FF"/>
                </a:solidFill>
              </a:rPr>
              <a:t>	</a:t>
            </a:r>
            <a:r>
              <a:rPr lang="en-US" altLang="en-US" sz="2800">
                <a:solidFill>
                  <a:srgbClr val="000000"/>
                </a:solidFill>
              </a:rPr>
              <a:t>a rectangle with two adjacent sides congruent</a:t>
            </a:r>
          </a:p>
        </p:txBody>
      </p:sp>
      <p:pic>
        <p:nvPicPr>
          <p:cNvPr id="23557" name="Picture 9" descr="rhombu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4901" y="1998664"/>
            <a:ext cx="1800225" cy="1004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71178" name="Picture 10" descr="squa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3501" y="3654426"/>
            <a:ext cx="1343025" cy="134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9" name="Footer Placeholder 4"/>
          <p:cNvSpPr>
            <a:spLocks noGrp="1"/>
          </p:cNvSpPr>
          <p:nvPr>
            <p:ph type="ftr" sz="quarter" idx="10"/>
          </p:nvPr>
        </p:nvSpPr>
        <p:spPr bwMode="auto">
          <a:xfrm>
            <a:off x="3022600" y="6557964"/>
            <a:ext cx="6008688" cy="4016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>
                <a:solidFill>
                  <a:srgbClr val="FFFFFF"/>
                </a:solidFill>
              </a:rPr>
              <a:t>Copyright © 2013, 2010,  and 2007, Pearson Education, Inc. </a:t>
            </a:r>
          </a:p>
        </p:txBody>
      </p:sp>
    </p:spTree>
    <p:extLst>
      <p:ext uri="{BB962C8B-B14F-4D97-AF65-F5344CB8AC3E}">
        <p14:creationId xmlns:p14="http://schemas.microsoft.com/office/powerpoint/2010/main" val="211540188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1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1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117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1" y="333375"/>
            <a:ext cx="7974013" cy="685800"/>
          </a:xfrm>
        </p:spPr>
        <p:txBody>
          <a:bodyPr/>
          <a:lstStyle/>
          <a:p>
            <a:r>
              <a:rPr lang="en-US" altLang="en-US" smtClean="0"/>
              <a:t>Hierarchy Among Polygons</a:t>
            </a:r>
          </a:p>
        </p:txBody>
      </p:sp>
      <p:pic>
        <p:nvPicPr>
          <p:cNvPr id="24579" name="Picture 38" descr="polygon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8038" y="1646239"/>
            <a:ext cx="8108950" cy="465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0" name="Footer Placeholder 4"/>
          <p:cNvSpPr>
            <a:spLocks noGrp="1"/>
          </p:cNvSpPr>
          <p:nvPr>
            <p:ph type="ftr" sz="quarter" idx="10"/>
          </p:nvPr>
        </p:nvSpPr>
        <p:spPr bwMode="auto">
          <a:xfrm>
            <a:off x="3022600" y="6557964"/>
            <a:ext cx="6008688" cy="4016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>
                <a:solidFill>
                  <a:srgbClr val="FFFFFF"/>
                </a:solidFill>
              </a:rPr>
              <a:t>Copyright © 2013, 2010,  and 2007, Pearson Education, Inc. </a:t>
            </a:r>
          </a:p>
        </p:txBody>
      </p:sp>
    </p:spTree>
    <p:extLst>
      <p:ext uri="{BB962C8B-B14F-4D97-AF65-F5344CB8AC3E}">
        <p14:creationId xmlns:p14="http://schemas.microsoft.com/office/powerpoint/2010/main" val="36553537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Distance Properties</a:t>
            </a:r>
            <a:r>
              <a:rPr lang="en-US" altLang="en-US" sz="4000"/>
              <a:t> </a:t>
            </a:r>
          </a:p>
        </p:txBody>
      </p:sp>
      <p:sp>
        <p:nvSpPr>
          <p:cNvPr id="135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600200"/>
            <a:ext cx="8229600" cy="4364038"/>
          </a:xfrm>
        </p:spPr>
        <p:txBody>
          <a:bodyPr/>
          <a:lstStyle/>
          <a:p>
            <a:pPr marL="465138" indent="-465138">
              <a:spcBef>
                <a:spcPct val="50000"/>
              </a:spcBef>
            </a:pPr>
            <a:r>
              <a:rPr lang="en-US" altLang="en-US" smtClean="0">
                <a:solidFill>
                  <a:srgbClr val="FF0000"/>
                </a:solidFill>
              </a:rPr>
              <a:t>1.</a:t>
            </a:r>
            <a:r>
              <a:rPr lang="en-US" altLang="en-US" smtClean="0"/>
              <a:t>	The distance between any two points </a:t>
            </a:r>
            <a:r>
              <a:rPr lang="en-US" altLang="en-US" i="1" smtClean="0"/>
              <a:t>A</a:t>
            </a:r>
            <a:r>
              <a:rPr lang="en-US" altLang="en-US" smtClean="0"/>
              <a:t> and </a:t>
            </a:r>
            <a:r>
              <a:rPr lang="en-US" altLang="en-US" i="1" smtClean="0"/>
              <a:t>B</a:t>
            </a:r>
            <a:r>
              <a:rPr lang="en-US" altLang="en-US" smtClean="0"/>
              <a:t> is greater than or equal to 0 (</a:t>
            </a:r>
            <a:r>
              <a:rPr lang="en-US" altLang="en-US" i="1" smtClean="0"/>
              <a:t>AB </a:t>
            </a:r>
            <a:r>
              <a:rPr lang="en-US" altLang="en-US" smtClean="0">
                <a:sym typeface="Euclid Symbol" panose="05050102010706020507" pitchFamily="18" charset="2"/>
              </a:rPr>
              <a:t> 0).</a:t>
            </a:r>
          </a:p>
          <a:p>
            <a:pPr marL="465138" indent="-465138">
              <a:spcBef>
                <a:spcPct val="50000"/>
              </a:spcBef>
            </a:pPr>
            <a:r>
              <a:rPr lang="en-US" altLang="en-US" smtClean="0">
                <a:solidFill>
                  <a:srgbClr val="FF0000"/>
                </a:solidFill>
                <a:sym typeface="Euclid Symbol" panose="05050102010706020507" pitchFamily="18" charset="2"/>
              </a:rPr>
              <a:t>2.</a:t>
            </a:r>
            <a:r>
              <a:rPr lang="en-US" altLang="en-US" smtClean="0">
                <a:sym typeface="Euclid Symbol" panose="05050102010706020507" pitchFamily="18" charset="2"/>
              </a:rPr>
              <a:t>	The distance between any two points </a:t>
            </a:r>
            <a:r>
              <a:rPr lang="en-US" altLang="en-US" i="1" smtClean="0">
                <a:sym typeface="Euclid Symbol" panose="05050102010706020507" pitchFamily="18" charset="2"/>
              </a:rPr>
              <a:t>A</a:t>
            </a:r>
            <a:r>
              <a:rPr lang="en-US" altLang="en-US" smtClean="0">
                <a:sym typeface="Euclid Symbol" panose="05050102010706020507" pitchFamily="18" charset="2"/>
              </a:rPr>
              <a:t> and </a:t>
            </a:r>
            <a:r>
              <a:rPr lang="en-US" altLang="en-US" i="1" smtClean="0">
                <a:sym typeface="Euclid Symbol" panose="05050102010706020507" pitchFamily="18" charset="2"/>
              </a:rPr>
              <a:t>B</a:t>
            </a:r>
            <a:r>
              <a:rPr lang="en-US" altLang="en-US" smtClean="0">
                <a:sym typeface="Euclid Symbol" panose="05050102010706020507" pitchFamily="18" charset="2"/>
              </a:rPr>
              <a:t> is the same as the distance between </a:t>
            </a:r>
            <a:r>
              <a:rPr lang="en-US" altLang="en-US" i="1" smtClean="0">
                <a:sym typeface="Euclid Symbol" panose="05050102010706020507" pitchFamily="18" charset="2"/>
              </a:rPr>
              <a:t>B</a:t>
            </a:r>
            <a:r>
              <a:rPr lang="en-US" altLang="en-US" smtClean="0">
                <a:sym typeface="Euclid Symbol" panose="05050102010706020507" pitchFamily="18" charset="2"/>
              </a:rPr>
              <a:t> and </a:t>
            </a:r>
            <a:r>
              <a:rPr lang="en-US" altLang="en-US" i="1" smtClean="0">
                <a:sym typeface="Euclid Symbol" panose="05050102010706020507" pitchFamily="18" charset="2"/>
              </a:rPr>
              <a:t>A</a:t>
            </a:r>
            <a:r>
              <a:rPr lang="en-US" altLang="en-US" smtClean="0">
                <a:sym typeface="Euclid Symbol" panose="05050102010706020507" pitchFamily="18" charset="2"/>
              </a:rPr>
              <a:t> </a:t>
            </a:r>
            <a:br>
              <a:rPr lang="en-US" altLang="en-US" smtClean="0">
                <a:sym typeface="Euclid Symbol" panose="05050102010706020507" pitchFamily="18" charset="2"/>
              </a:rPr>
            </a:br>
            <a:r>
              <a:rPr lang="en-US" altLang="en-US" smtClean="0">
                <a:sym typeface="Euclid Symbol" panose="05050102010706020507" pitchFamily="18" charset="2"/>
              </a:rPr>
              <a:t>(</a:t>
            </a:r>
            <a:r>
              <a:rPr lang="en-US" altLang="en-US" i="1" smtClean="0">
                <a:sym typeface="Euclid Symbol" panose="05050102010706020507" pitchFamily="18" charset="2"/>
              </a:rPr>
              <a:t>AB = BA</a:t>
            </a:r>
            <a:r>
              <a:rPr lang="en-US" altLang="en-US" smtClean="0">
                <a:sym typeface="Euclid Symbol" panose="05050102010706020507" pitchFamily="18" charset="2"/>
              </a:rPr>
              <a:t>).</a:t>
            </a:r>
          </a:p>
          <a:p>
            <a:pPr marL="465138" indent="-465138">
              <a:spcBef>
                <a:spcPct val="50000"/>
              </a:spcBef>
            </a:pPr>
            <a:r>
              <a:rPr lang="en-US" altLang="en-US" smtClean="0">
                <a:solidFill>
                  <a:srgbClr val="FF0000"/>
                </a:solidFill>
                <a:sym typeface="Euclid Symbol" panose="05050102010706020507" pitchFamily="18" charset="2"/>
              </a:rPr>
              <a:t>3.</a:t>
            </a:r>
            <a:r>
              <a:rPr lang="en-US" altLang="en-US" smtClean="0">
                <a:sym typeface="Euclid Symbol" panose="05050102010706020507" pitchFamily="18" charset="2"/>
              </a:rPr>
              <a:t>	For any three points, </a:t>
            </a:r>
            <a:r>
              <a:rPr lang="en-US" altLang="en-US" i="1" smtClean="0"/>
              <a:t>A</a:t>
            </a:r>
            <a:r>
              <a:rPr lang="en-US" altLang="en-US" smtClean="0"/>
              <a:t>, </a:t>
            </a:r>
            <a:r>
              <a:rPr lang="en-US" altLang="en-US" i="1" smtClean="0"/>
              <a:t>B</a:t>
            </a:r>
            <a:r>
              <a:rPr lang="en-US" altLang="en-US" smtClean="0"/>
              <a:t>, and </a:t>
            </a:r>
            <a:r>
              <a:rPr lang="en-US" altLang="en-US" i="1" smtClean="0"/>
              <a:t>C</a:t>
            </a:r>
            <a:r>
              <a:rPr lang="en-US" altLang="en-US" smtClean="0"/>
              <a:t>, the distance between </a:t>
            </a:r>
            <a:r>
              <a:rPr lang="en-US" altLang="en-US" i="1" smtClean="0"/>
              <a:t>A</a:t>
            </a:r>
            <a:r>
              <a:rPr lang="en-US" altLang="en-US" smtClean="0"/>
              <a:t> and </a:t>
            </a:r>
            <a:r>
              <a:rPr lang="en-US" altLang="en-US" i="1" smtClean="0"/>
              <a:t>B</a:t>
            </a:r>
            <a:r>
              <a:rPr lang="en-US" altLang="en-US" smtClean="0"/>
              <a:t> plus the distance between </a:t>
            </a:r>
            <a:r>
              <a:rPr lang="en-US" altLang="en-US" i="1" smtClean="0"/>
              <a:t>B</a:t>
            </a:r>
            <a:r>
              <a:rPr lang="en-US" altLang="en-US" smtClean="0"/>
              <a:t> and </a:t>
            </a:r>
            <a:r>
              <a:rPr lang="en-US" altLang="en-US" i="1" smtClean="0"/>
              <a:t>C</a:t>
            </a:r>
            <a:r>
              <a:rPr lang="en-US" altLang="en-US" smtClean="0"/>
              <a:t> is greater than or equal to the distance between </a:t>
            </a:r>
            <a:r>
              <a:rPr lang="en-US" altLang="en-US" i="1" smtClean="0"/>
              <a:t>A</a:t>
            </a:r>
            <a:r>
              <a:rPr lang="en-US" altLang="en-US" smtClean="0"/>
              <a:t> and </a:t>
            </a:r>
            <a:r>
              <a:rPr lang="en-US" altLang="en-US" i="1" smtClean="0"/>
              <a:t>C</a:t>
            </a:r>
            <a:r>
              <a:rPr lang="en-US" altLang="en-US" smtClean="0"/>
              <a:t> (</a:t>
            </a:r>
            <a:r>
              <a:rPr lang="en-US" altLang="en-US" i="1" smtClean="0"/>
              <a:t>AB</a:t>
            </a:r>
            <a:r>
              <a:rPr lang="en-US" altLang="en-US" smtClean="0"/>
              <a:t> + </a:t>
            </a:r>
            <a:r>
              <a:rPr lang="en-US" altLang="en-US" i="1" smtClean="0"/>
              <a:t>BC</a:t>
            </a:r>
            <a:r>
              <a:rPr lang="en-US" altLang="en-US" smtClean="0"/>
              <a:t> </a:t>
            </a:r>
            <a:r>
              <a:rPr lang="en-US" altLang="en-US" smtClean="0">
                <a:sym typeface="Euclid Symbol" panose="05050102010706020507" pitchFamily="18" charset="2"/>
              </a:rPr>
              <a:t> </a:t>
            </a:r>
            <a:r>
              <a:rPr lang="en-US" altLang="en-US" smtClean="0"/>
              <a:t> </a:t>
            </a:r>
            <a:r>
              <a:rPr lang="en-US" altLang="en-US" i="1" smtClean="0"/>
              <a:t>AC</a:t>
            </a:r>
            <a:r>
              <a:rPr lang="en-US" altLang="en-US" smtClean="0"/>
              <a:t>).</a:t>
            </a:r>
          </a:p>
        </p:txBody>
      </p:sp>
      <p:sp>
        <p:nvSpPr>
          <p:cNvPr id="7172" name="Footer Placeholder 4"/>
          <p:cNvSpPr>
            <a:spLocks noGrp="1"/>
          </p:cNvSpPr>
          <p:nvPr>
            <p:ph type="ftr" sz="quarter" idx="10"/>
          </p:nvPr>
        </p:nvSpPr>
        <p:spPr bwMode="auto">
          <a:xfrm>
            <a:off x="3022600" y="6557964"/>
            <a:ext cx="6008688" cy="4016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>
                <a:solidFill>
                  <a:srgbClr val="FFFFFF"/>
                </a:solidFill>
              </a:rPr>
              <a:t>Copyright © 2013, 2010,  and 2007, Pearson Education, Inc. </a:t>
            </a:r>
          </a:p>
        </p:txBody>
      </p:sp>
    </p:spTree>
    <p:extLst>
      <p:ext uri="{BB962C8B-B14F-4D97-AF65-F5344CB8AC3E}">
        <p14:creationId xmlns:p14="http://schemas.microsoft.com/office/powerpoint/2010/main" val="93477071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3"/>
          <p:cNvSpPr txBox="1">
            <a:spLocks noChangeArrowheads="1"/>
          </p:cNvSpPr>
          <p:nvPr/>
        </p:nvSpPr>
        <p:spPr bwMode="auto">
          <a:xfrm>
            <a:off x="2003425" y="1609725"/>
            <a:ext cx="8432800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000000"/>
                </a:solidFill>
              </a:rPr>
              <a:t>Mathematically, a geometric figure has a </a:t>
            </a:r>
            <a:r>
              <a:rPr lang="en-US" altLang="en-US" sz="2800" b="1">
                <a:solidFill>
                  <a:srgbClr val="3333FF"/>
                </a:solidFill>
              </a:rPr>
              <a:t>line of symmetry</a:t>
            </a:r>
            <a:r>
              <a:rPr lang="en-US" altLang="en-US" sz="2800">
                <a:solidFill>
                  <a:srgbClr val="000000"/>
                </a:solidFill>
              </a:rPr>
              <a:t> </a:t>
            </a:r>
            <a:r>
              <a:rPr lang="en-US" altLang="en-US" sz="2800">
                <a:solidFill>
                  <a:srgbClr val="000000"/>
                </a:solidFill>
                <a:cs typeface="Arial" panose="020B0604020202020204" pitchFamily="34" charset="0"/>
              </a:rPr>
              <a:t>ℓ </a:t>
            </a:r>
            <a:r>
              <a:rPr lang="en-US" altLang="en-US" sz="2800">
                <a:solidFill>
                  <a:srgbClr val="000000"/>
                </a:solidFill>
              </a:rPr>
              <a:t>if it is its own image under a reflection </a:t>
            </a:r>
            <a:br>
              <a:rPr lang="en-US" altLang="en-US" sz="2800">
                <a:solidFill>
                  <a:srgbClr val="000000"/>
                </a:solidFill>
              </a:rPr>
            </a:br>
            <a:r>
              <a:rPr lang="en-US" altLang="en-US" sz="2800">
                <a:solidFill>
                  <a:srgbClr val="000000"/>
                </a:solidFill>
              </a:rPr>
              <a:t>in </a:t>
            </a:r>
            <a:r>
              <a:rPr lang="en-US" altLang="en-US" sz="2800">
                <a:solidFill>
                  <a:srgbClr val="000000"/>
                </a:solidFill>
                <a:cs typeface="Arial" panose="020B0604020202020204" pitchFamily="34" charset="0"/>
              </a:rPr>
              <a:t>ℓ</a:t>
            </a:r>
            <a:r>
              <a:rPr lang="en-US" altLang="en-US" sz="2800">
                <a:solidFill>
                  <a:srgbClr val="0066FF"/>
                </a:solidFill>
              </a:rPr>
              <a:t>.</a:t>
            </a:r>
          </a:p>
        </p:txBody>
      </p:sp>
      <p:sp>
        <p:nvSpPr>
          <p:cNvPr id="25603" name="Rectangle 6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Line Symmetries</a:t>
            </a:r>
          </a:p>
        </p:txBody>
      </p:sp>
      <p:pic>
        <p:nvPicPr>
          <p:cNvPr id="25604" name="Picture 70" descr="fig14-4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3151188"/>
            <a:ext cx="822960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5" name="Footer Placeholder 4"/>
          <p:cNvSpPr>
            <a:spLocks noGrp="1"/>
          </p:cNvSpPr>
          <p:nvPr>
            <p:ph type="ftr" sz="quarter" idx="10"/>
          </p:nvPr>
        </p:nvSpPr>
        <p:spPr bwMode="auto">
          <a:xfrm>
            <a:off x="3022600" y="6557964"/>
            <a:ext cx="6008688" cy="4016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>
                <a:solidFill>
                  <a:srgbClr val="FFFFFF"/>
                </a:solidFill>
              </a:rPr>
              <a:t>Copyright © 2013, 2010,  and 2007, Pearson Education, Inc. </a:t>
            </a:r>
          </a:p>
        </p:txBody>
      </p:sp>
    </p:spTree>
    <p:extLst>
      <p:ext uri="{BB962C8B-B14F-4D97-AF65-F5344CB8AC3E}">
        <p14:creationId xmlns:p14="http://schemas.microsoft.com/office/powerpoint/2010/main" val="10944759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solidFill>
                  <a:srgbClr val="0070C0"/>
                </a:solidFill>
              </a:rPr>
              <a:t>Example 11-8</a:t>
            </a:r>
          </a:p>
        </p:txBody>
      </p:sp>
      <p:sp>
        <p:nvSpPr>
          <p:cNvPr id="26627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981200" y="1600200"/>
            <a:ext cx="8229600" cy="946150"/>
          </a:xfrm>
        </p:spPr>
        <p:txBody>
          <a:bodyPr/>
          <a:lstStyle/>
          <a:p>
            <a:r>
              <a:rPr lang="en-US" altLang="en-US" smtClean="0"/>
              <a:t>How many lines of symmetry does each drawing have?</a:t>
            </a:r>
          </a:p>
        </p:txBody>
      </p:sp>
      <p:pic>
        <p:nvPicPr>
          <p:cNvPr id="26628" name="Picture 6" descr="fig14-4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4863" y="2801939"/>
            <a:ext cx="8229600" cy="223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74951" name="Text Box 7"/>
          <p:cNvSpPr txBox="1">
            <a:spLocks noChangeArrowheads="1"/>
          </p:cNvSpPr>
          <p:nvPr/>
        </p:nvSpPr>
        <p:spPr bwMode="auto">
          <a:xfrm>
            <a:off x="2246313" y="5270501"/>
            <a:ext cx="14525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1874952" name="Text Box 8"/>
          <p:cNvSpPr txBox="1">
            <a:spLocks noChangeArrowheads="1"/>
          </p:cNvSpPr>
          <p:nvPr/>
        </p:nvSpPr>
        <p:spPr bwMode="auto">
          <a:xfrm>
            <a:off x="4829176" y="5270501"/>
            <a:ext cx="14525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874953" name="Text Box 9"/>
          <p:cNvSpPr txBox="1">
            <a:spLocks noChangeArrowheads="1"/>
          </p:cNvSpPr>
          <p:nvPr/>
        </p:nvSpPr>
        <p:spPr bwMode="auto">
          <a:xfrm>
            <a:off x="6875463" y="5270501"/>
            <a:ext cx="14525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874954" name="Text Box 10"/>
          <p:cNvSpPr txBox="1">
            <a:spLocks noChangeArrowheads="1"/>
          </p:cNvSpPr>
          <p:nvPr/>
        </p:nvSpPr>
        <p:spPr bwMode="auto">
          <a:xfrm>
            <a:off x="8851901" y="5270501"/>
            <a:ext cx="14525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FF0000"/>
                </a:solidFill>
              </a:rPr>
              <a:t>0</a:t>
            </a:r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1941514" y="2667001"/>
            <a:ext cx="2135187" cy="2081213"/>
            <a:chOff x="263" y="1680"/>
            <a:chExt cx="1345" cy="1311"/>
          </a:xfrm>
        </p:grpSpPr>
        <p:sp>
          <p:nvSpPr>
            <p:cNvPr id="26639" name="Line 11"/>
            <p:cNvSpPr>
              <a:spLocks noChangeShapeType="1"/>
            </p:cNvSpPr>
            <p:nvPr/>
          </p:nvSpPr>
          <p:spPr bwMode="auto">
            <a:xfrm flipH="1">
              <a:off x="576" y="1680"/>
              <a:ext cx="740" cy="1268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26640" name="Line 12"/>
            <p:cNvSpPr>
              <a:spLocks noChangeShapeType="1"/>
            </p:cNvSpPr>
            <p:nvPr/>
          </p:nvSpPr>
          <p:spPr bwMode="auto">
            <a:xfrm>
              <a:off x="546" y="1680"/>
              <a:ext cx="740" cy="1268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26641" name="Line 13"/>
            <p:cNvSpPr>
              <a:spLocks noChangeShapeType="1"/>
            </p:cNvSpPr>
            <p:nvPr/>
          </p:nvSpPr>
          <p:spPr bwMode="auto">
            <a:xfrm>
              <a:off x="288" y="2346"/>
              <a:ext cx="1320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26642" name="Line 14"/>
            <p:cNvSpPr>
              <a:spLocks noChangeShapeType="1"/>
            </p:cNvSpPr>
            <p:nvPr/>
          </p:nvSpPr>
          <p:spPr bwMode="auto">
            <a:xfrm>
              <a:off x="263" y="1965"/>
              <a:ext cx="1340" cy="768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26643" name="Line 15"/>
            <p:cNvSpPr>
              <a:spLocks noChangeShapeType="1"/>
            </p:cNvSpPr>
            <p:nvPr/>
          </p:nvSpPr>
          <p:spPr bwMode="auto">
            <a:xfrm rot="3631252">
              <a:off x="933" y="1674"/>
              <a:ext cx="1" cy="1338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26644" name="Line 17"/>
            <p:cNvSpPr>
              <a:spLocks noChangeShapeType="1"/>
            </p:cNvSpPr>
            <p:nvPr/>
          </p:nvSpPr>
          <p:spPr bwMode="auto">
            <a:xfrm>
              <a:off x="933" y="1680"/>
              <a:ext cx="0" cy="1311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</p:grpSp>
      <p:sp>
        <p:nvSpPr>
          <p:cNvPr id="1874963" name="Line 19"/>
          <p:cNvSpPr>
            <a:spLocks noChangeShapeType="1"/>
          </p:cNvSpPr>
          <p:nvPr/>
        </p:nvSpPr>
        <p:spPr bwMode="auto">
          <a:xfrm>
            <a:off x="5524500" y="2667001"/>
            <a:ext cx="0" cy="2081213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grpSp>
        <p:nvGrpSpPr>
          <p:cNvPr id="3" name="Group 22"/>
          <p:cNvGrpSpPr>
            <a:grpSpLocks/>
          </p:cNvGrpSpPr>
          <p:nvPr/>
        </p:nvGrpSpPr>
        <p:grpSpPr bwMode="auto">
          <a:xfrm>
            <a:off x="6535738" y="2667001"/>
            <a:ext cx="2081212" cy="2081213"/>
            <a:chOff x="3157" y="1680"/>
            <a:chExt cx="1311" cy="1311"/>
          </a:xfrm>
        </p:grpSpPr>
        <p:sp>
          <p:nvSpPr>
            <p:cNvPr id="26637" name="Line 20"/>
            <p:cNvSpPr>
              <a:spLocks noChangeShapeType="1"/>
            </p:cNvSpPr>
            <p:nvPr/>
          </p:nvSpPr>
          <p:spPr bwMode="auto">
            <a:xfrm rot="-5400000">
              <a:off x="3813" y="1680"/>
              <a:ext cx="0" cy="1311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26638" name="Line 21"/>
            <p:cNvSpPr>
              <a:spLocks noChangeShapeType="1"/>
            </p:cNvSpPr>
            <p:nvPr/>
          </p:nvSpPr>
          <p:spPr bwMode="auto">
            <a:xfrm>
              <a:off x="3816" y="1680"/>
              <a:ext cx="0" cy="1311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</p:grpSp>
      <p:sp>
        <p:nvSpPr>
          <p:cNvPr id="26636" name="Footer Placeholder 4"/>
          <p:cNvSpPr>
            <a:spLocks noGrp="1"/>
          </p:cNvSpPr>
          <p:nvPr>
            <p:ph type="ftr" sz="quarter" idx="10"/>
          </p:nvPr>
        </p:nvSpPr>
        <p:spPr bwMode="auto">
          <a:xfrm>
            <a:off x="3022600" y="6557964"/>
            <a:ext cx="6008688" cy="4016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>
                <a:solidFill>
                  <a:srgbClr val="FFFFFF"/>
                </a:solidFill>
              </a:rPr>
              <a:t>Copyright © 2013, 2010,  and 2007, Pearson Education, Inc. </a:t>
            </a:r>
          </a:p>
        </p:txBody>
      </p:sp>
    </p:spTree>
    <p:extLst>
      <p:ext uri="{BB962C8B-B14F-4D97-AF65-F5344CB8AC3E}">
        <p14:creationId xmlns:p14="http://schemas.microsoft.com/office/powerpoint/2010/main" val="151836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1874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74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1874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1874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1874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4951" grpId="0"/>
      <p:bldP spid="1874952" grpId="0"/>
      <p:bldP spid="1874953" grpId="0"/>
      <p:bldP spid="1874954" grpId="0"/>
      <p:bldP spid="1874963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3"/>
          <p:cNvSpPr txBox="1">
            <a:spLocks noChangeArrowheads="1"/>
          </p:cNvSpPr>
          <p:nvPr/>
        </p:nvSpPr>
        <p:spPr bwMode="auto">
          <a:xfrm>
            <a:off x="2003425" y="1597026"/>
            <a:ext cx="838835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000000"/>
                </a:solidFill>
              </a:rPr>
              <a:t>A figure has </a:t>
            </a:r>
            <a:r>
              <a:rPr lang="en-US" altLang="en-US" sz="2800" b="1">
                <a:solidFill>
                  <a:srgbClr val="3333FF"/>
                </a:solidFill>
              </a:rPr>
              <a:t>rotational symmetry</a:t>
            </a:r>
            <a:r>
              <a:rPr lang="en-US" altLang="en-US" sz="2800">
                <a:solidFill>
                  <a:srgbClr val="000000"/>
                </a:solidFill>
              </a:rPr>
              <a:t>, or </a:t>
            </a:r>
            <a:r>
              <a:rPr lang="en-US" altLang="en-US" sz="2800" b="1">
                <a:solidFill>
                  <a:srgbClr val="3333FF"/>
                </a:solidFill>
              </a:rPr>
              <a:t>turn symmetry</a:t>
            </a:r>
            <a:r>
              <a:rPr lang="en-US" altLang="en-US" sz="2800">
                <a:solidFill>
                  <a:srgbClr val="000000"/>
                </a:solidFill>
              </a:rPr>
              <a:t>, when the traced figure can be rotated less than 360</a:t>
            </a:r>
            <a:r>
              <a:rPr lang="en-US" altLang="en-US" sz="2800">
                <a:solidFill>
                  <a:srgbClr val="000000"/>
                </a:solidFill>
                <a:cs typeface="Times New Roman" panose="02020603050405020304" pitchFamily="18" charset="0"/>
              </a:rPr>
              <a:t>° about some point, the </a:t>
            </a:r>
            <a:r>
              <a:rPr lang="en-US" altLang="en-US" sz="2800" b="1">
                <a:solidFill>
                  <a:srgbClr val="000000"/>
                </a:solidFill>
                <a:cs typeface="Times New Roman" panose="02020603050405020304" pitchFamily="18" charset="0"/>
              </a:rPr>
              <a:t>turn center</a:t>
            </a:r>
            <a:r>
              <a:rPr lang="en-US" altLang="en-US" sz="2800">
                <a:solidFill>
                  <a:srgbClr val="000000"/>
                </a:solidFill>
                <a:cs typeface="Times New Roman" panose="02020603050405020304" pitchFamily="18" charset="0"/>
              </a:rPr>
              <a:t>, so that it matches the original figure.</a:t>
            </a:r>
          </a:p>
        </p:txBody>
      </p:sp>
      <p:sp>
        <p:nvSpPr>
          <p:cNvPr id="27651" name="Rectangle 5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Rotational (Turn) Symmetries</a:t>
            </a:r>
          </a:p>
        </p:txBody>
      </p:sp>
      <p:pic>
        <p:nvPicPr>
          <p:cNvPr id="27652" name="Picture 53" descr="fig14-4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0775" y="3429000"/>
            <a:ext cx="3086100" cy="287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3" name="Picture 54" descr="fig14-5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3397251"/>
            <a:ext cx="3135312" cy="288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4" name="Footer Placeholder 4"/>
          <p:cNvSpPr>
            <a:spLocks noGrp="1"/>
          </p:cNvSpPr>
          <p:nvPr>
            <p:ph type="ftr" sz="quarter" idx="10"/>
          </p:nvPr>
        </p:nvSpPr>
        <p:spPr bwMode="auto">
          <a:xfrm>
            <a:off x="3022600" y="6557964"/>
            <a:ext cx="6008688" cy="4016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>
                <a:solidFill>
                  <a:srgbClr val="FFFFFF"/>
                </a:solidFill>
              </a:rPr>
              <a:t>Copyright © 2013, 2010,  and 2007, Pearson Education, Inc. </a:t>
            </a:r>
          </a:p>
        </p:txBody>
      </p:sp>
    </p:spTree>
    <p:extLst>
      <p:ext uri="{BB962C8B-B14F-4D97-AF65-F5344CB8AC3E}">
        <p14:creationId xmlns:p14="http://schemas.microsoft.com/office/powerpoint/2010/main" val="22549093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solidFill>
                  <a:srgbClr val="0070C0"/>
                </a:solidFill>
              </a:rPr>
              <a:t>Similar Example 11-9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600200"/>
            <a:ext cx="8229600" cy="946150"/>
          </a:xfrm>
        </p:spPr>
        <p:txBody>
          <a:bodyPr/>
          <a:lstStyle/>
          <a:p>
            <a:r>
              <a:rPr lang="en-US" altLang="en-US" smtClean="0"/>
              <a:t>Determine the amount of the turn for the rotational symmetries of each figure.</a:t>
            </a:r>
          </a:p>
        </p:txBody>
      </p:sp>
      <p:pic>
        <p:nvPicPr>
          <p:cNvPr id="28676" name="Picture 6" descr="fig14-52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4500" y="2676525"/>
            <a:ext cx="1600200" cy="150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7" name="Picture 7" descr="fig14-52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0639" y="5135564"/>
            <a:ext cx="2447925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80072" name="Text Box 8"/>
          <p:cNvSpPr txBox="1">
            <a:spLocks noChangeArrowheads="1"/>
          </p:cNvSpPr>
          <p:nvPr/>
        </p:nvSpPr>
        <p:spPr bwMode="auto">
          <a:xfrm>
            <a:off x="1971676" y="4381501"/>
            <a:ext cx="36290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FF0000"/>
                </a:solidFill>
              </a:rPr>
              <a:t>72</a:t>
            </a:r>
            <a:r>
              <a:rPr lang="en-US" altLang="en-US" sz="2800">
                <a:solidFill>
                  <a:srgbClr val="FF0000"/>
                </a:solidFill>
                <a:cs typeface="Arial" panose="020B0604020202020204" pitchFamily="34" charset="0"/>
              </a:rPr>
              <a:t>°, 144°, 216°, 288°</a:t>
            </a:r>
          </a:p>
        </p:txBody>
      </p:sp>
      <p:sp>
        <p:nvSpPr>
          <p:cNvPr id="1880073" name="Text Box 9"/>
          <p:cNvSpPr txBox="1">
            <a:spLocks noChangeArrowheads="1"/>
          </p:cNvSpPr>
          <p:nvPr/>
        </p:nvSpPr>
        <p:spPr bwMode="auto">
          <a:xfrm>
            <a:off x="3262314" y="5881688"/>
            <a:ext cx="36290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FF0000"/>
                </a:solidFill>
              </a:rPr>
              <a:t>180</a:t>
            </a:r>
            <a:r>
              <a:rPr lang="en-US" altLang="en-US" sz="2800">
                <a:solidFill>
                  <a:srgbClr val="FF0000"/>
                </a:solidFill>
                <a:cs typeface="Arial" panose="020B0604020202020204" pitchFamily="34" charset="0"/>
              </a:rPr>
              <a:t>°</a:t>
            </a:r>
          </a:p>
        </p:txBody>
      </p:sp>
      <p:pic>
        <p:nvPicPr>
          <p:cNvPr id="28680" name="Picture 10" descr="fig14-52c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6775" y="2660651"/>
            <a:ext cx="1866900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80075" name="Text Box 11"/>
          <p:cNvSpPr txBox="1">
            <a:spLocks noChangeArrowheads="1"/>
          </p:cNvSpPr>
          <p:nvPr/>
        </p:nvSpPr>
        <p:spPr bwMode="auto">
          <a:xfrm>
            <a:off x="5819776" y="4986338"/>
            <a:ext cx="465931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FF0000"/>
                </a:solidFill>
              </a:rPr>
              <a:t>60</a:t>
            </a:r>
            <a:r>
              <a:rPr lang="en-US" altLang="en-US" sz="2800">
                <a:solidFill>
                  <a:srgbClr val="FF0000"/>
                </a:solidFill>
                <a:cs typeface="Arial" panose="020B0604020202020204" pitchFamily="34" charset="0"/>
              </a:rPr>
              <a:t>°, 120°, 180°, 240°, 300°</a:t>
            </a:r>
          </a:p>
        </p:txBody>
      </p:sp>
      <p:sp>
        <p:nvSpPr>
          <p:cNvPr id="28682" name="Text Box 12"/>
          <p:cNvSpPr txBox="1">
            <a:spLocks noChangeArrowheads="1"/>
          </p:cNvSpPr>
          <p:nvPr/>
        </p:nvSpPr>
        <p:spPr bwMode="auto">
          <a:xfrm>
            <a:off x="2074864" y="2546351"/>
            <a:ext cx="66833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000000"/>
                </a:solidFill>
              </a:rPr>
              <a:t>a.</a:t>
            </a:r>
          </a:p>
        </p:txBody>
      </p:sp>
      <p:sp>
        <p:nvSpPr>
          <p:cNvPr id="28683" name="Text Box 13"/>
          <p:cNvSpPr txBox="1">
            <a:spLocks noChangeArrowheads="1"/>
          </p:cNvSpPr>
          <p:nvPr/>
        </p:nvSpPr>
        <p:spPr bwMode="auto">
          <a:xfrm>
            <a:off x="6327775" y="2546351"/>
            <a:ext cx="6683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000000"/>
                </a:solidFill>
              </a:rPr>
              <a:t>b.</a:t>
            </a:r>
          </a:p>
        </p:txBody>
      </p:sp>
      <p:sp>
        <p:nvSpPr>
          <p:cNvPr id="28684" name="Text Box 14"/>
          <p:cNvSpPr txBox="1">
            <a:spLocks noChangeArrowheads="1"/>
          </p:cNvSpPr>
          <p:nvPr/>
        </p:nvSpPr>
        <p:spPr bwMode="auto">
          <a:xfrm>
            <a:off x="2074864" y="4933951"/>
            <a:ext cx="66833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000000"/>
                </a:solidFill>
              </a:rPr>
              <a:t>c.</a:t>
            </a:r>
          </a:p>
        </p:txBody>
      </p:sp>
      <p:sp>
        <p:nvSpPr>
          <p:cNvPr id="28685" name="Footer Placeholder 4"/>
          <p:cNvSpPr>
            <a:spLocks noGrp="1"/>
          </p:cNvSpPr>
          <p:nvPr>
            <p:ph type="ftr" sz="quarter" idx="10"/>
          </p:nvPr>
        </p:nvSpPr>
        <p:spPr bwMode="auto">
          <a:xfrm>
            <a:off x="3022600" y="6557964"/>
            <a:ext cx="6008688" cy="4016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>
                <a:solidFill>
                  <a:srgbClr val="FFFFFF"/>
                </a:solidFill>
              </a:rPr>
              <a:t>Copyright © 2013, 2010,  and 2007, Pearson Education, Inc. </a:t>
            </a:r>
          </a:p>
        </p:txBody>
      </p:sp>
    </p:spTree>
    <p:extLst>
      <p:ext uri="{BB962C8B-B14F-4D97-AF65-F5344CB8AC3E}">
        <p14:creationId xmlns:p14="http://schemas.microsoft.com/office/powerpoint/2010/main" val="1035729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0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880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0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880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0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880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80072" grpId="0"/>
      <p:bldP spid="1880073" grpId="0"/>
      <p:bldP spid="1880075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Point Symmetry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1" y="1600200"/>
            <a:ext cx="8512175" cy="946150"/>
          </a:xfrm>
        </p:spPr>
        <p:txBody>
          <a:bodyPr/>
          <a:lstStyle/>
          <a:p>
            <a:r>
              <a:rPr lang="en-US" altLang="en-US" smtClean="0"/>
              <a:t>Any figure that has rotational symmetry 180</a:t>
            </a:r>
            <a:r>
              <a:rPr lang="en-US" altLang="en-US" smtClean="0">
                <a:cs typeface="Arial" panose="020B0604020202020204" pitchFamily="34" charset="0"/>
              </a:rPr>
              <a:t>°</a:t>
            </a:r>
            <a:r>
              <a:rPr lang="en-US" altLang="en-US" smtClean="0"/>
              <a:t> is said to have </a:t>
            </a:r>
            <a:r>
              <a:rPr lang="en-US" altLang="en-US" b="1" smtClean="0">
                <a:solidFill>
                  <a:srgbClr val="3333FF"/>
                </a:solidFill>
              </a:rPr>
              <a:t>point symmetry</a:t>
            </a:r>
            <a:r>
              <a:rPr lang="en-US" altLang="en-US" b="1" smtClean="0"/>
              <a:t> </a:t>
            </a:r>
            <a:r>
              <a:rPr lang="en-US" altLang="en-US" smtClean="0"/>
              <a:t>about the turn center.</a:t>
            </a:r>
          </a:p>
        </p:txBody>
      </p:sp>
      <p:pic>
        <p:nvPicPr>
          <p:cNvPr id="29700" name="Picture 4" descr="fig14-5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3074988"/>
            <a:ext cx="82296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1" name="Footer Placeholder 4"/>
          <p:cNvSpPr>
            <a:spLocks noGrp="1"/>
          </p:cNvSpPr>
          <p:nvPr>
            <p:ph type="ftr" sz="quarter" idx="10"/>
          </p:nvPr>
        </p:nvSpPr>
        <p:spPr bwMode="auto">
          <a:xfrm>
            <a:off x="3022600" y="6557964"/>
            <a:ext cx="6008688" cy="4016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>
                <a:solidFill>
                  <a:srgbClr val="FFFFFF"/>
                </a:solidFill>
              </a:rPr>
              <a:t>Copyright © 2013, 2010,  and 2007, Pearson Education, Inc. </a:t>
            </a:r>
          </a:p>
        </p:txBody>
      </p:sp>
    </p:spTree>
    <p:extLst>
      <p:ext uri="{BB962C8B-B14F-4D97-AF65-F5344CB8AC3E}">
        <p14:creationId xmlns:p14="http://schemas.microsoft.com/office/powerpoint/2010/main" val="532539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Classification of Figures by Their Symmetries</a:t>
            </a:r>
            <a:endParaRPr lang="en-US" altLang="en-US" sz="4000" b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600200"/>
            <a:ext cx="8229600" cy="946150"/>
          </a:xfrm>
        </p:spPr>
        <p:txBody>
          <a:bodyPr/>
          <a:lstStyle/>
          <a:p>
            <a:r>
              <a:rPr lang="en-US" altLang="en-US" smtClean="0"/>
              <a:t>Geometric figures in a plane can be classified according to the number of symmetries they have.</a:t>
            </a:r>
          </a:p>
        </p:txBody>
      </p:sp>
      <p:sp>
        <p:nvSpPr>
          <p:cNvPr id="1882116" name="Rectangle 4"/>
          <p:cNvSpPr>
            <a:spLocks noChangeArrowheads="1"/>
          </p:cNvSpPr>
          <p:nvPr/>
        </p:nvSpPr>
        <p:spPr bwMode="auto">
          <a:xfrm>
            <a:off x="1981201" y="2706689"/>
            <a:ext cx="8512175" cy="137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000000"/>
                </a:solidFill>
              </a:rPr>
              <a:t>We can use lines of symmetry and turn symmetries to define various types of quadrilaterals normally used in geometry.</a:t>
            </a:r>
          </a:p>
        </p:txBody>
      </p:sp>
      <p:sp>
        <p:nvSpPr>
          <p:cNvPr id="30725" name="Footer Placeholder 4"/>
          <p:cNvSpPr>
            <a:spLocks noGrp="1"/>
          </p:cNvSpPr>
          <p:nvPr>
            <p:ph type="ftr" sz="quarter" idx="10"/>
          </p:nvPr>
        </p:nvSpPr>
        <p:spPr bwMode="auto">
          <a:xfrm>
            <a:off x="3022600" y="6557964"/>
            <a:ext cx="6008688" cy="4016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>
                <a:solidFill>
                  <a:srgbClr val="FFFFFF"/>
                </a:solidFill>
              </a:rPr>
              <a:t>Copyright © 2013, 2010,  and 2007, Pearson Education, Inc. </a:t>
            </a:r>
          </a:p>
        </p:txBody>
      </p:sp>
    </p:spTree>
    <p:extLst>
      <p:ext uri="{BB962C8B-B14F-4D97-AF65-F5344CB8AC3E}">
        <p14:creationId xmlns:p14="http://schemas.microsoft.com/office/powerpoint/2010/main" val="3160532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2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82116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Classification of Figures by Their Symmetries</a:t>
            </a:r>
            <a:endParaRPr lang="en-US" altLang="en-US" sz="4000" b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1" y="1600201"/>
            <a:ext cx="5057775" cy="2227263"/>
          </a:xfrm>
        </p:spPr>
        <p:txBody>
          <a:bodyPr/>
          <a:lstStyle/>
          <a:p>
            <a:r>
              <a:rPr lang="en-US" altLang="en-US" smtClean="0"/>
              <a:t>Consider a triangle described as having exactly one line of symmetry and no turn symmetries. What could the triangle look like?</a:t>
            </a:r>
          </a:p>
        </p:txBody>
      </p:sp>
      <p:pic>
        <p:nvPicPr>
          <p:cNvPr id="1883141" name="Picture 5" descr="fig14-5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0425" y="1600201"/>
            <a:ext cx="2743200" cy="397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9" name="Footer Placeholder 4"/>
          <p:cNvSpPr>
            <a:spLocks noGrp="1"/>
          </p:cNvSpPr>
          <p:nvPr>
            <p:ph type="ftr" sz="quarter" idx="10"/>
          </p:nvPr>
        </p:nvSpPr>
        <p:spPr bwMode="auto">
          <a:xfrm>
            <a:off x="3022600" y="6557964"/>
            <a:ext cx="6008688" cy="4016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>
                <a:solidFill>
                  <a:srgbClr val="FFFFFF"/>
                </a:solidFill>
              </a:rPr>
              <a:t>Copyright © 2013, 2010,  and 2007, Pearson Education, Inc. </a:t>
            </a:r>
          </a:p>
        </p:txBody>
      </p:sp>
    </p:spTree>
    <p:extLst>
      <p:ext uri="{BB962C8B-B14F-4D97-AF65-F5344CB8AC3E}">
        <p14:creationId xmlns:p14="http://schemas.microsoft.com/office/powerpoint/2010/main" val="241084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3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83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Triangle Inequality </a:t>
            </a:r>
          </a:p>
        </p:txBody>
      </p:sp>
      <p:sp>
        <p:nvSpPr>
          <p:cNvPr id="8195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1981200" y="1600200"/>
            <a:ext cx="8294688" cy="954088"/>
          </a:xfrm>
        </p:spPr>
        <p:txBody>
          <a:bodyPr/>
          <a:lstStyle/>
          <a:p>
            <a:pPr marL="0" indent="0"/>
            <a:r>
              <a:rPr lang="en-US" altLang="en-US" smtClean="0"/>
              <a:t>The sum of the lengths of any two sides of a triangle is greater than the length of the third side.</a:t>
            </a:r>
          </a:p>
        </p:txBody>
      </p:sp>
      <p:pic>
        <p:nvPicPr>
          <p:cNvPr id="8196" name="Picture 5" descr="triangle-ine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3800" y="2749551"/>
            <a:ext cx="2649538" cy="2316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7" name="Text Box 6"/>
          <p:cNvSpPr txBox="1">
            <a:spLocks noChangeArrowheads="1"/>
          </p:cNvSpPr>
          <p:nvPr/>
        </p:nvSpPr>
        <p:spPr bwMode="auto">
          <a:xfrm>
            <a:off x="4354513" y="2960689"/>
            <a:ext cx="28305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i="1">
                <a:solidFill>
                  <a:srgbClr val="000000"/>
                </a:solidFill>
              </a:rPr>
              <a:t>AB</a:t>
            </a:r>
            <a:r>
              <a:rPr lang="en-US" altLang="en-US">
                <a:solidFill>
                  <a:srgbClr val="000000"/>
                </a:solidFill>
              </a:rPr>
              <a:t> + </a:t>
            </a:r>
            <a:r>
              <a:rPr lang="en-US" altLang="en-US" i="1">
                <a:solidFill>
                  <a:srgbClr val="000000"/>
                </a:solidFill>
              </a:rPr>
              <a:t>BC</a:t>
            </a:r>
            <a:r>
              <a:rPr lang="en-US" altLang="en-US">
                <a:solidFill>
                  <a:srgbClr val="000000"/>
                </a:solidFill>
              </a:rPr>
              <a:t> </a:t>
            </a:r>
            <a:r>
              <a:rPr lang="en-US" altLang="en-US">
                <a:solidFill>
                  <a:srgbClr val="000000"/>
                </a:solidFill>
                <a:sym typeface="Euclid Symbol" panose="05050102010706020507" pitchFamily="18" charset="2"/>
              </a:rPr>
              <a:t>&gt; </a:t>
            </a:r>
            <a:r>
              <a:rPr lang="en-US" altLang="en-US">
                <a:solidFill>
                  <a:srgbClr val="000000"/>
                </a:solidFill>
              </a:rPr>
              <a:t> </a:t>
            </a:r>
            <a:r>
              <a:rPr lang="en-US" altLang="en-US" i="1">
                <a:solidFill>
                  <a:srgbClr val="000000"/>
                </a:solidFill>
              </a:rPr>
              <a:t>AC</a:t>
            </a:r>
          </a:p>
        </p:txBody>
      </p:sp>
      <p:sp>
        <p:nvSpPr>
          <p:cNvPr id="1550343" name="Text Box 7"/>
          <p:cNvSpPr txBox="1">
            <a:spLocks noChangeArrowheads="1"/>
          </p:cNvSpPr>
          <p:nvPr/>
        </p:nvSpPr>
        <p:spPr bwMode="auto">
          <a:xfrm>
            <a:off x="5427663" y="3962400"/>
            <a:ext cx="4832350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000000"/>
                </a:solidFill>
              </a:rPr>
              <a:t>Can a triangle be made with sides that are 15 cm, 18 cm, and 37 cm?</a:t>
            </a:r>
          </a:p>
        </p:txBody>
      </p:sp>
      <p:sp>
        <p:nvSpPr>
          <p:cNvPr id="1550344" name="Text Box 8"/>
          <p:cNvSpPr txBox="1">
            <a:spLocks noChangeArrowheads="1"/>
          </p:cNvSpPr>
          <p:nvPr/>
        </p:nvSpPr>
        <p:spPr bwMode="auto">
          <a:xfrm>
            <a:off x="7518400" y="4816476"/>
            <a:ext cx="6683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>
                <a:solidFill>
                  <a:srgbClr val="FF0000"/>
                </a:solidFill>
              </a:rPr>
              <a:t>no</a:t>
            </a:r>
          </a:p>
        </p:txBody>
      </p:sp>
      <p:sp>
        <p:nvSpPr>
          <p:cNvPr id="8200" name="Footer Placeholder 4"/>
          <p:cNvSpPr>
            <a:spLocks noGrp="1"/>
          </p:cNvSpPr>
          <p:nvPr>
            <p:ph type="ftr" sz="quarter" idx="10"/>
          </p:nvPr>
        </p:nvSpPr>
        <p:spPr bwMode="auto">
          <a:xfrm>
            <a:off x="3022600" y="6557964"/>
            <a:ext cx="6008688" cy="4016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>
                <a:solidFill>
                  <a:srgbClr val="FFFFFF"/>
                </a:solidFill>
              </a:rPr>
              <a:t>Copyright © 2013, 2010,  and 2007, Pearson Education, Inc. </a:t>
            </a:r>
          </a:p>
        </p:txBody>
      </p:sp>
    </p:spTree>
    <p:extLst>
      <p:ext uri="{BB962C8B-B14F-4D97-AF65-F5344CB8AC3E}">
        <p14:creationId xmlns:p14="http://schemas.microsoft.com/office/powerpoint/2010/main" val="115750288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0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0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550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0343" grpId="0"/>
      <p:bldP spid="155034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Distance Around a Plane Figure</a:t>
            </a:r>
            <a:endParaRPr lang="en-US" altLang="en-US" sz="400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600200"/>
            <a:ext cx="8229600" cy="1587500"/>
          </a:xfrm>
        </p:spPr>
        <p:txBody>
          <a:bodyPr/>
          <a:lstStyle/>
          <a:p>
            <a:pPr marL="465138" indent="-465138">
              <a:spcBef>
                <a:spcPct val="50000"/>
              </a:spcBef>
            </a:pPr>
            <a:r>
              <a:rPr lang="en-US" altLang="en-US" b="1" i="1" smtClean="0"/>
              <a:t>Perimeter</a:t>
            </a:r>
            <a:r>
              <a:rPr lang="en-US" altLang="en-US" smtClean="0"/>
              <a:t> </a:t>
            </a:r>
          </a:p>
          <a:p>
            <a:pPr marL="465138" indent="-465138">
              <a:spcBef>
                <a:spcPct val="50000"/>
              </a:spcBef>
            </a:pPr>
            <a:r>
              <a:rPr lang="en-US" altLang="en-US" smtClean="0"/>
              <a:t>	the length of a simple closed curve, or the sum of the lengths of the sides of a polygon.</a:t>
            </a:r>
            <a:endParaRPr lang="en-US" altLang="en-US" b="1" i="1" smtClean="0"/>
          </a:p>
        </p:txBody>
      </p:sp>
      <p:sp>
        <p:nvSpPr>
          <p:cNvPr id="9220" name="Footer Placeholder 4"/>
          <p:cNvSpPr>
            <a:spLocks noGrp="1"/>
          </p:cNvSpPr>
          <p:nvPr>
            <p:ph type="ftr" sz="quarter" idx="10"/>
          </p:nvPr>
        </p:nvSpPr>
        <p:spPr bwMode="auto">
          <a:xfrm>
            <a:off x="3022600" y="6557964"/>
            <a:ext cx="6008688" cy="4016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>
                <a:solidFill>
                  <a:srgbClr val="FFFFFF"/>
                </a:solidFill>
              </a:rPr>
              <a:t>Copyright © 2013, 2010,  and 2007, Pearson Education, Inc. </a:t>
            </a:r>
          </a:p>
        </p:txBody>
      </p:sp>
    </p:spTree>
    <p:extLst>
      <p:ext uri="{BB962C8B-B14F-4D97-AF65-F5344CB8AC3E}">
        <p14:creationId xmlns:p14="http://schemas.microsoft.com/office/powerpoint/2010/main" val="12992392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solidFill>
                  <a:srgbClr val="0070C0"/>
                </a:solidFill>
              </a:rPr>
              <a:t>Example 11-6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3600" y="1600200"/>
            <a:ext cx="11059584" cy="523220"/>
          </a:xfrm>
        </p:spPr>
        <p:txBody>
          <a:bodyPr/>
          <a:lstStyle/>
          <a:p>
            <a:pPr marL="0" indent="0"/>
            <a:r>
              <a:rPr lang="en-US" altLang="en-US" smtClean="0"/>
              <a:t>Find the perimeter of each of the shapes.</a:t>
            </a:r>
          </a:p>
        </p:txBody>
      </p:sp>
      <p:pic>
        <p:nvPicPr>
          <p:cNvPr id="10244" name="Picture 4" descr="fig13-05to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8888" y="2190751"/>
            <a:ext cx="7129462" cy="219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82437" name="Text Box 5"/>
          <p:cNvSpPr txBox="1">
            <a:spLocks noChangeArrowheads="1"/>
          </p:cNvSpPr>
          <p:nvPr/>
        </p:nvSpPr>
        <p:spPr bwMode="auto">
          <a:xfrm>
            <a:off x="2528889" y="4746626"/>
            <a:ext cx="28987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FF0000"/>
                </a:solidFill>
              </a:rPr>
              <a:t>9 cm</a:t>
            </a:r>
          </a:p>
        </p:txBody>
      </p:sp>
      <p:sp>
        <p:nvSpPr>
          <p:cNvPr id="1682438" name="Text Box 6"/>
          <p:cNvSpPr txBox="1">
            <a:spLocks noChangeArrowheads="1"/>
          </p:cNvSpPr>
          <p:nvPr/>
        </p:nvSpPr>
        <p:spPr bwMode="auto">
          <a:xfrm>
            <a:off x="6477001" y="4746626"/>
            <a:ext cx="28987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FF0000"/>
                </a:solidFill>
              </a:rPr>
              <a:t>2</a:t>
            </a:r>
            <a:r>
              <a:rPr lang="en-US" altLang="en-US" sz="2800" i="1">
                <a:solidFill>
                  <a:srgbClr val="FF0000"/>
                </a:solidFill>
                <a:cs typeface="Arial" panose="020B0604020202020204" pitchFamily="34" charset="0"/>
              </a:rPr>
              <a:t>ℓ</a:t>
            </a:r>
            <a:r>
              <a:rPr lang="en-US" altLang="en-US" sz="2800">
                <a:solidFill>
                  <a:srgbClr val="FF0000"/>
                </a:solidFill>
              </a:rPr>
              <a:t> + 2</a:t>
            </a:r>
            <a:r>
              <a:rPr lang="en-US" altLang="en-US" sz="2800" i="1">
                <a:solidFill>
                  <a:srgbClr val="FF0000"/>
                </a:solidFill>
              </a:rPr>
              <a:t>w</a:t>
            </a:r>
            <a:endParaRPr lang="en-US" altLang="en-US" sz="2800">
              <a:solidFill>
                <a:srgbClr val="FF0000"/>
              </a:solidFill>
            </a:endParaRPr>
          </a:p>
        </p:txBody>
      </p:sp>
      <p:sp>
        <p:nvSpPr>
          <p:cNvPr id="10247" name="Footer Placeholder 4"/>
          <p:cNvSpPr>
            <a:spLocks noGrp="1"/>
          </p:cNvSpPr>
          <p:nvPr>
            <p:ph type="ftr" sz="quarter" idx="10"/>
          </p:nvPr>
        </p:nvSpPr>
        <p:spPr bwMode="auto">
          <a:xfrm>
            <a:off x="3022600" y="6557964"/>
            <a:ext cx="6008688" cy="4016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>
                <a:solidFill>
                  <a:srgbClr val="FFFFFF"/>
                </a:solidFill>
              </a:rPr>
              <a:t>Copyright © 2013, 2010,  and 2007, Pearson Education, Inc. </a:t>
            </a:r>
          </a:p>
        </p:txBody>
      </p:sp>
    </p:spTree>
    <p:extLst>
      <p:ext uri="{BB962C8B-B14F-4D97-AF65-F5344CB8AC3E}">
        <p14:creationId xmlns:p14="http://schemas.microsoft.com/office/powerpoint/2010/main" val="774768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2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682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2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682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2437" grpId="0"/>
      <p:bldP spid="168243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solidFill>
                  <a:srgbClr val="0070C0"/>
                </a:solidFill>
              </a:rPr>
              <a:t>Example 11-6    </a:t>
            </a:r>
            <a:r>
              <a:rPr lang="en-US" altLang="en-US" sz="2400">
                <a:solidFill>
                  <a:srgbClr val="0070C0"/>
                </a:solidFill>
              </a:rPr>
              <a:t>(continued)</a:t>
            </a:r>
          </a:p>
        </p:txBody>
      </p:sp>
      <p:sp>
        <p:nvSpPr>
          <p:cNvPr id="1683461" name="Text Box 5"/>
          <p:cNvSpPr txBox="1">
            <a:spLocks noChangeArrowheads="1"/>
          </p:cNvSpPr>
          <p:nvPr/>
        </p:nvSpPr>
        <p:spPr bwMode="auto">
          <a:xfrm>
            <a:off x="2105026" y="4227513"/>
            <a:ext cx="28987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FF0000"/>
                </a:solidFill>
              </a:rPr>
              <a:t>4</a:t>
            </a:r>
            <a:r>
              <a:rPr lang="en-US" altLang="en-US" sz="2800" i="1">
                <a:solidFill>
                  <a:srgbClr val="FF0000"/>
                </a:solidFill>
              </a:rPr>
              <a:t>s</a:t>
            </a:r>
            <a:endParaRPr lang="en-US" altLang="en-US" sz="2800">
              <a:solidFill>
                <a:srgbClr val="FF0000"/>
              </a:solidFill>
            </a:endParaRPr>
          </a:p>
        </p:txBody>
      </p:sp>
      <p:sp>
        <p:nvSpPr>
          <p:cNvPr id="1683462" name="Text Box 6"/>
          <p:cNvSpPr txBox="1">
            <a:spLocks noChangeArrowheads="1"/>
          </p:cNvSpPr>
          <p:nvPr/>
        </p:nvSpPr>
        <p:spPr bwMode="auto">
          <a:xfrm>
            <a:off x="6457951" y="4227513"/>
            <a:ext cx="28987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FF0000"/>
                </a:solidFill>
              </a:rPr>
              <a:t>170 mm</a:t>
            </a:r>
          </a:p>
        </p:txBody>
      </p:sp>
      <p:pic>
        <p:nvPicPr>
          <p:cNvPr id="11269" name="Picture 7" descr="fig13-05bott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1426" y="1600200"/>
            <a:ext cx="7129463" cy="2217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83465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1981200" y="5040313"/>
            <a:ext cx="8686800" cy="519112"/>
          </a:xfrm>
          <a:noFill/>
        </p:spPr>
        <p:txBody>
          <a:bodyPr/>
          <a:lstStyle/>
          <a:p>
            <a:pPr marL="0" indent="0"/>
            <a:r>
              <a:rPr lang="en-US" altLang="en-US" smtClean="0"/>
              <a:t>What is the perimeter of a regular </a:t>
            </a:r>
            <a:r>
              <a:rPr lang="en-US" altLang="en-US" i="1" smtClean="0"/>
              <a:t>n</a:t>
            </a:r>
            <a:r>
              <a:rPr lang="en-US" altLang="en-US" smtClean="0"/>
              <a:t>-gon with side </a:t>
            </a:r>
            <a:r>
              <a:rPr lang="en-US" altLang="en-US" i="1" smtClean="0"/>
              <a:t>s</a:t>
            </a:r>
            <a:r>
              <a:rPr lang="en-US" altLang="en-US" smtClean="0"/>
              <a:t>?</a:t>
            </a:r>
          </a:p>
        </p:txBody>
      </p:sp>
      <p:sp>
        <p:nvSpPr>
          <p:cNvPr id="1683466" name="Text Box 10"/>
          <p:cNvSpPr txBox="1">
            <a:spLocks noChangeArrowheads="1"/>
          </p:cNvSpPr>
          <p:nvPr/>
        </p:nvSpPr>
        <p:spPr bwMode="auto">
          <a:xfrm>
            <a:off x="4630739" y="5667376"/>
            <a:ext cx="28987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i="1">
                <a:solidFill>
                  <a:srgbClr val="FF0000"/>
                </a:solidFill>
              </a:rPr>
              <a:t>ns</a:t>
            </a:r>
            <a:endParaRPr lang="en-US" altLang="en-US" sz="2800">
              <a:solidFill>
                <a:srgbClr val="FF0000"/>
              </a:solidFill>
            </a:endParaRPr>
          </a:p>
        </p:txBody>
      </p:sp>
      <p:sp>
        <p:nvSpPr>
          <p:cNvPr id="11272" name="Footer Placeholder 4"/>
          <p:cNvSpPr>
            <a:spLocks noGrp="1"/>
          </p:cNvSpPr>
          <p:nvPr>
            <p:ph type="ftr" sz="quarter" idx="10"/>
          </p:nvPr>
        </p:nvSpPr>
        <p:spPr bwMode="auto">
          <a:xfrm>
            <a:off x="3022600" y="6557964"/>
            <a:ext cx="6008688" cy="4016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>
                <a:solidFill>
                  <a:srgbClr val="FFFFFF"/>
                </a:solidFill>
              </a:rPr>
              <a:t>Copyright © 2013, 2010,  and 2007, Pearson Education, Inc. </a:t>
            </a:r>
          </a:p>
        </p:txBody>
      </p:sp>
    </p:spTree>
    <p:extLst>
      <p:ext uri="{BB962C8B-B14F-4D97-AF65-F5344CB8AC3E}">
        <p14:creationId xmlns:p14="http://schemas.microsoft.com/office/powerpoint/2010/main" val="3333456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3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683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3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683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34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3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1683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3461" grpId="0"/>
      <p:bldP spid="1683462" grpId="0"/>
      <p:bldP spid="1683465" grpId="0" build="p"/>
      <p:bldP spid="168346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Circumference of a Circle</a:t>
            </a:r>
            <a:endParaRPr lang="en-US" altLang="en-US" sz="4000"/>
          </a:p>
        </p:txBody>
      </p:sp>
      <p:sp>
        <p:nvSpPr>
          <p:cNvPr id="1552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600200"/>
            <a:ext cx="8229600" cy="2870200"/>
          </a:xfrm>
        </p:spPr>
        <p:txBody>
          <a:bodyPr/>
          <a:lstStyle/>
          <a:p>
            <a:pPr marL="465138" indent="-465138">
              <a:spcBef>
                <a:spcPct val="50000"/>
              </a:spcBef>
            </a:pPr>
            <a:r>
              <a:rPr lang="en-US" altLang="en-US" b="1" i="1" smtClean="0"/>
              <a:t>Circle</a:t>
            </a:r>
            <a:r>
              <a:rPr lang="en-US" altLang="en-US" smtClean="0"/>
              <a:t> – the set of all points in a plane that are the same distance from a given point, the </a:t>
            </a:r>
            <a:r>
              <a:rPr lang="en-US" altLang="en-US" b="1" i="1" smtClean="0"/>
              <a:t>center</a:t>
            </a:r>
            <a:r>
              <a:rPr lang="en-US" altLang="en-US" smtClean="0"/>
              <a:t>.</a:t>
            </a:r>
          </a:p>
          <a:p>
            <a:pPr marL="465138" indent="-465138">
              <a:spcBef>
                <a:spcPct val="50000"/>
              </a:spcBef>
            </a:pPr>
            <a:r>
              <a:rPr lang="en-US" altLang="en-US" b="1" i="1" smtClean="0"/>
              <a:t>Circumference</a:t>
            </a:r>
            <a:r>
              <a:rPr lang="en-US" altLang="en-US" smtClean="0"/>
              <a:t> – the perimeter of a circle.</a:t>
            </a:r>
          </a:p>
          <a:p>
            <a:pPr marL="465138" indent="-465138">
              <a:spcBef>
                <a:spcPct val="50000"/>
              </a:spcBef>
            </a:pPr>
            <a:endParaRPr lang="en-US" altLang="en-US" b="1" i="1" smtClean="0"/>
          </a:p>
          <a:p>
            <a:pPr marL="465138" indent="-465138">
              <a:spcBef>
                <a:spcPct val="50000"/>
              </a:spcBef>
            </a:pPr>
            <a:endParaRPr lang="en-US" altLang="en-US" b="1" i="1" smtClean="0"/>
          </a:p>
        </p:txBody>
      </p:sp>
      <p:pic>
        <p:nvPicPr>
          <p:cNvPr id="12292" name="Picture 8" descr="circ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5713" y="3427414"/>
            <a:ext cx="3656012" cy="2757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3" name="Text Box 9"/>
          <p:cNvSpPr txBox="1">
            <a:spLocks noChangeArrowheads="1"/>
          </p:cNvSpPr>
          <p:nvPr/>
        </p:nvSpPr>
        <p:spPr bwMode="auto">
          <a:xfrm>
            <a:off x="2454275" y="3427413"/>
            <a:ext cx="52593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552394" name="Text Box 10"/>
          <p:cNvSpPr txBox="1">
            <a:spLocks noChangeArrowheads="1"/>
          </p:cNvSpPr>
          <p:nvPr/>
        </p:nvSpPr>
        <p:spPr bwMode="auto">
          <a:xfrm>
            <a:off x="1995489" y="3352801"/>
            <a:ext cx="4289425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CC0066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en-US" sz="2800" b="1" i="1">
                <a:solidFill>
                  <a:srgbClr val="000000"/>
                </a:solidFill>
              </a:rPr>
              <a:t>Pi</a:t>
            </a:r>
            <a:r>
              <a:rPr lang="en-US" altLang="en-US" sz="2800">
                <a:solidFill>
                  <a:srgbClr val="000000"/>
                </a:solidFill>
              </a:rPr>
              <a:t> – the ratio between the circumference of a circle and the length of its diameter.</a:t>
            </a:r>
          </a:p>
        </p:txBody>
      </p:sp>
      <p:pic>
        <p:nvPicPr>
          <p:cNvPr id="1552395" name="Picture 11" descr="eq-slide13-21-0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5025" y="5194300"/>
            <a:ext cx="2376488" cy="110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6" name="Footer Placeholder 4"/>
          <p:cNvSpPr>
            <a:spLocks noGrp="1"/>
          </p:cNvSpPr>
          <p:nvPr>
            <p:ph type="ftr" sz="quarter" idx="10"/>
          </p:nvPr>
        </p:nvSpPr>
        <p:spPr bwMode="auto">
          <a:xfrm>
            <a:off x="3022600" y="6557964"/>
            <a:ext cx="6008688" cy="4016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>
                <a:solidFill>
                  <a:srgbClr val="FFFFFF"/>
                </a:solidFill>
              </a:rPr>
              <a:t>Copyright © 2013, 2010,  and 2007, Pearson Education, Inc. </a:t>
            </a:r>
          </a:p>
        </p:txBody>
      </p:sp>
    </p:spTree>
    <p:extLst>
      <p:ext uri="{BB962C8B-B14F-4D97-AF65-F5344CB8AC3E}">
        <p14:creationId xmlns:p14="http://schemas.microsoft.com/office/powerpoint/2010/main" val="246641191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2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2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2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239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7828" y="0"/>
            <a:ext cx="10972800" cy="783771"/>
          </a:xfrm>
        </p:spPr>
        <p:txBody>
          <a:bodyPr/>
          <a:lstStyle/>
          <a:p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Archimedes Approximation for Pi</a:t>
            </a:r>
            <a:endParaRPr lang="en-US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M4o3s_2YkPg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004097" y="752467"/>
            <a:ext cx="10140261" cy="5703897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© 2013, 2010,  and 2007, Pearson Education, Inc.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3277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C0C0C0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DCDCDC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C0C0C0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DCDCDC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C0C0C0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DCDCDC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1177</Words>
  <Application>Microsoft Office PowerPoint</Application>
  <PresentationFormat>Widescreen</PresentationFormat>
  <Paragraphs>184</Paragraphs>
  <Slides>36</Slides>
  <Notes>0</Notes>
  <HiddenSlides>0</HiddenSlides>
  <MMClips>1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4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9" baseType="lpstr">
      <vt:lpstr>Arial</vt:lpstr>
      <vt:lpstr>Arial Narrow</vt:lpstr>
      <vt:lpstr>Calibri</vt:lpstr>
      <vt:lpstr>Calibri Light</vt:lpstr>
      <vt:lpstr>Euclid Symbol</vt:lpstr>
      <vt:lpstr>Symbol</vt:lpstr>
      <vt:lpstr>Times New Roman</vt:lpstr>
      <vt:lpstr>Wingdings</vt:lpstr>
      <vt:lpstr>Office Theme</vt:lpstr>
      <vt:lpstr>Default Design</vt:lpstr>
      <vt:lpstr>1_Default Design</vt:lpstr>
      <vt:lpstr>2_Default Design</vt:lpstr>
      <vt:lpstr>Equation</vt:lpstr>
      <vt:lpstr>Math 132  Day 3 (2/6/18)</vt:lpstr>
      <vt:lpstr>11-2 Linear Measure </vt:lpstr>
      <vt:lpstr>Distance Properties </vt:lpstr>
      <vt:lpstr>Triangle Inequality </vt:lpstr>
      <vt:lpstr>Distance Around a Plane Figure</vt:lpstr>
      <vt:lpstr>Example 11-6</vt:lpstr>
      <vt:lpstr>Example 11-6    (continued)</vt:lpstr>
      <vt:lpstr>Circumference of a Circle</vt:lpstr>
      <vt:lpstr>Archimedes Approximation for Pi</vt:lpstr>
      <vt:lpstr>Arc Length</vt:lpstr>
      <vt:lpstr>Examples</vt:lpstr>
      <vt:lpstr>11-3 Curves, Polygons, and Symmetry</vt:lpstr>
      <vt:lpstr>Curves and Polygons</vt:lpstr>
      <vt:lpstr>Curves and Polygons</vt:lpstr>
      <vt:lpstr>PowerPoint Presentation</vt:lpstr>
      <vt:lpstr>Polygonal Regions</vt:lpstr>
      <vt:lpstr>Polygonal Regions</vt:lpstr>
      <vt:lpstr>More About Polygons</vt:lpstr>
      <vt:lpstr>More About Polygons</vt:lpstr>
      <vt:lpstr>More About Polygons</vt:lpstr>
      <vt:lpstr>Congruent Segments and Angles</vt:lpstr>
      <vt:lpstr>Congruent Segments and Angles</vt:lpstr>
      <vt:lpstr>Regular Polygons</vt:lpstr>
      <vt:lpstr>Triangles and Quadrilaterals</vt:lpstr>
      <vt:lpstr>Triangles and Quadrilaterals</vt:lpstr>
      <vt:lpstr>Triangles and Quadrilaterals</vt:lpstr>
      <vt:lpstr>Triangles and Quadrilaterals</vt:lpstr>
      <vt:lpstr>Triangles and Quadrilaterals</vt:lpstr>
      <vt:lpstr>Hierarchy Among Polygons</vt:lpstr>
      <vt:lpstr>Line Symmetries</vt:lpstr>
      <vt:lpstr>Example 11-8</vt:lpstr>
      <vt:lpstr>Rotational (Turn) Symmetries</vt:lpstr>
      <vt:lpstr>Similar Example 11-9</vt:lpstr>
      <vt:lpstr>Point Symmetry</vt:lpstr>
      <vt:lpstr>Classification of Figures by Their Symmetries</vt:lpstr>
      <vt:lpstr>Classification of Figures by Their Symmetries</vt:lpstr>
    </vt:vector>
  </TitlesOfParts>
  <Company>BCPS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 132  Day 2 (2/1/18)</dc:title>
  <dc:creator>Calise, Anthony J.</dc:creator>
  <cp:lastModifiedBy>D-MASH-STUDENT</cp:lastModifiedBy>
  <cp:revision>6</cp:revision>
  <dcterms:created xsi:type="dcterms:W3CDTF">2018-02-01T18:36:52Z</dcterms:created>
  <dcterms:modified xsi:type="dcterms:W3CDTF">2018-02-06T23:42:26Z</dcterms:modified>
</cp:coreProperties>
</file>