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5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4" r:id="rId5"/>
    <p:sldMasterId id="2147483703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A74B-BCE3-476B-AF73-7030E31AC63B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E36B7-F009-4212-829B-00EC1F50C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92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A74B-BCE3-476B-AF73-7030E31AC63B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E36B7-F009-4212-829B-00EC1F50C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48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A74B-BCE3-476B-AF73-7030E31AC63B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E36B7-F009-4212-829B-00EC1F50C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22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751388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640064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8640064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B2AFB-CF0B-420A-A5B3-1C4D3D923618}" type="datetimeFigureOut">
              <a:rPr lang="en-US"/>
              <a:pPr>
                <a:defRPr/>
              </a:pPr>
              <a:t>2/6/2018</a:t>
            </a:fld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4D2D0">
                    <a:shade val="50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5BD56-1C8A-4DA7-AC3C-79D975BC5B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98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8F0E5-2D84-4D72-B3DC-0AAC48E81DEF}" type="datetimeFigureOut">
              <a:rPr lang="en-US"/>
              <a:pPr>
                <a:defRPr/>
              </a:pPr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4D2D0">
                    <a:shade val="50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A70AD-D72D-4B9D-B32C-54E1A6106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010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751388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reeform 8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83838"/>
            <a:ext cx="88392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485800"/>
            <a:ext cx="88392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8C337-04A9-4BBA-9317-69B25E41B2D2}" type="datetimeFigureOut">
              <a:rPr lang="en-US"/>
              <a:pPr>
                <a:defRPr/>
              </a:pPr>
              <a:t>2/6/2018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4D2D0">
                    <a:shade val="50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C944E-0429-4DA1-8EF6-4700CB3721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7090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AFF66-FD57-4C67-8511-1F3CAAC09210}" type="datetimeFigureOut">
              <a:rPr lang="en-US"/>
              <a:pPr>
                <a:defRPr/>
              </a:pPr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4D2D0">
                    <a:shade val="50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90748-8C46-46A5-A73A-B67091E280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1461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86400"/>
            <a:ext cx="5386917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5486400"/>
            <a:ext cx="5389033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516912"/>
            <a:ext cx="538691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516912"/>
            <a:ext cx="53890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E55E3-1A23-46DC-BB46-99F1A6E4FEC0}" type="datetimeFigureOut">
              <a:rPr lang="en-US"/>
              <a:pPr>
                <a:defRPr/>
              </a:pPr>
              <a:t>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4D2D0">
                    <a:shade val="50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F9648-B741-4AC0-AD34-67FE6A4AEE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801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9960864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FC917-A0F3-48E2-9F2F-4C62E7BDB703}" type="datetimeFigureOut">
              <a:rPr lang="en-US"/>
              <a:pPr>
                <a:defRPr/>
              </a:pPr>
              <a:t>2/6/2018</a:t>
            </a:fld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FD841-2E3F-49DC-AAE6-5816BF2FA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D4D2D0">
                    <a:shade val="50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5451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D8FD9-1450-42FF-AB80-6D5123A948EF}" type="datetimeFigureOut">
              <a:rPr lang="en-US"/>
              <a:pPr>
                <a:defRPr/>
              </a:pPr>
              <a:t>2/6/2018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4D2D0">
                    <a:shade val="50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9C6E7-B295-4E8A-BAC0-52828A5CF3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9108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5528"/>
            <a:ext cx="42672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214424"/>
            <a:ext cx="36576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9448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34B67-6F2B-40BD-A196-35D804C4E1AE}" type="datetimeFigureOut">
              <a:rPr lang="en-US"/>
              <a:pPr>
                <a:defRPr/>
              </a:pPr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4D2D0">
                    <a:shade val="50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75433" y="6421439"/>
            <a:ext cx="1016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E102B-3F90-4A49-A675-94E47F4E3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11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A74B-BCE3-476B-AF73-7030E31AC63B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E36B7-F009-4212-829B-00EC1F50C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9171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8976" y="1705709"/>
            <a:ext cx="4071824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20837" y="1019907"/>
            <a:ext cx="54864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08979" y="2998765"/>
            <a:ext cx="4071821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B4C27-13DC-42E5-90B6-4F23EBB5962A}" type="datetimeFigureOut">
              <a:rPr lang="en-US"/>
              <a:pPr>
                <a:defRPr/>
              </a:pPr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4D2D0">
                    <a:shade val="50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99759-D8C6-47C8-B500-F294EB3D9F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509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1796E-0DBC-4ACD-A750-F6ED206BBEF9}" type="datetimeFigureOut">
              <a:rPr lang="en-US"/>
              <a:pPr>
                <a:defRPr/>
              </a:pPr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4D2D0">
                    <a:shade val="50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A2795-2157-480A-A3CF-0DE9451139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3164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AF435-152E-48E5-B56C-86C1868577C1}" type="datetimeFigureOut">
              <a:rPr lang="en-US"/>
              <a:pPr>
                <a:defRPr/>
              </a:pPr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4D2D0">
                    <a:shade val="50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EC1E3-1F20-4ADF-850A-0E7CAD853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2312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751388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640064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8640064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B7BA7-2FF3-410B-B4B2-707282F6F4E9}" type="datetimeFigureOut">
              <a:rPr lang="en-US"/>
              <a:pPr>
                <a:defRPr/>
              </a:pPr>
              <a:t>2/6/2018</a:t>
            </a:fld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4D2D0">
                    <a:shade val="50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13DB6-5F01-46D3-A732-10D4F301BB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731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23EB1-9E1E-47CA-9361-A8E2A9DB95B0}" type="datetimeFigureOut">
              <a:rPr lang="en-US"/>
              <a:pPr>
                <a:defRPr/>
              </a:pPr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4D2D0">
                    <a:shade val="50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6475C-796D-4353-8E5F-78B1B0968B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1043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751388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reeform 8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83838"/>
            <a:ext cx="88392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485800"/>
            <a:ext cx="88392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63E80-2D7B-47A1-9432-7245F5AB7E39}" type="datetimeFigureOut">
              <a:rPr lang="en-US"/>
              <a:pPr>
                <a:defRPr/>
              </a:pPr>
              <a:t>2/6/2018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4D2D0">
                    <a:shade val="50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0609E-4AE9-4D84-9BEC-3A830C47A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622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32AB7-96FE-4247-88AF-DE5831EBE95C}" type="datetimeFigureOut">
              <a:rPr lang="en-US"/>
              <a:pPr>
                <a:defRPr/>
              </a:pPr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4D2D0">
                    <a:shade val="50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488FD-68B9-4D5B-8D4D-99245437B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0303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86400"/>
            <a:ext cx="5386917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5486400"/>
            <a:ext cx="5389033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516912"/>
            <a:ext cx="538691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516912"/>
            <a:ext cx="53890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18EB7-2E33-4FCC-833F-A347BA9918D2}" type="datetimeFigureOut">
              <a:rPr lang="en-US"/>
              <a:pPr>
                <a:defRPr/>
              </a:pPr>
              <a:t>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4D2D0">
                    <a:shade val="50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32D78-85EE-49F5-9CCD-00E3CA2CC0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614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9960864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F8EA6-94FF-4486-B359-6CA2DD7D2485}" type="datetimeFigureOut">
              <a:rPr lang="en-US"/>
              <a:pPr>
                <a:defRPr/>
              </a:pPr>
              <a:t>2/6/2018</a:t>
            </a:fld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A3114-721A-40EF-A2AA-35E31E0A1C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D4D2D0">
                    <a:shade val="50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6295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CF1BC-6D7A-4E38-A9A9-36CB1E8F797A}" type="datetimeFigureOut">
              <a:rPr lang="en-US"/>
              <a:pPr>
                <a:defRPr/>
              </a:pPr>
              <a:t>2/6/2018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4D2D0">
                    <a:shade val="50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B5CC5-1F9B-4C34-9A61-C4E612004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3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A74B-BCE3-476B-AF73-7030E31AC63B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E36B7-F009-4212-829B-00EC1F50C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7435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5528"/>
            <a:ext cx="42672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214424"/>
            <a:ext cx="36576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9448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5EF32-54A4-455C-BEE3-7DD580AAE659}" type="datetimeFigureOut">
              <a:rPr lang="en-US"/>
              <a:pPr>
                <a:defRPr/>
              </a:pPr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4D2D0">
                    <a:shade val="50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75433" y="6421439"/>
            <a:ext cx="1016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73A3D-F213-4356-9C34-E561D5C10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4101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8976" y="1705709"/>
            <a:ext cx="4071824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20837" y="1019907"/>
            <a:ext cx="54864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08979" y="2998765"/>
            <a:ext cx="4071821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AABD9-B117-40B9-95C4-6C0B46FD6AD4}" type="datetimeFigureOut">
              <a:rPr lang="en-US"/>
              <a:pPr>
                <a:defRPr/>
              </a:pPr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4D2D0">
                    <a:shade val="50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055CF-9D2B-410D-BA8C-11451D88D8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242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C7A48-30E4-4380-A119-2DB0E8775D82}" type="datetimeFigureOut">
              <a:rPr lang="en-US"/>
              <a:pPr>
                <a:defRPr/>
              </a:pPr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4D2D0">
                    <a:shade val="50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8B672-F217-426A-A92E-A33DAAA27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9034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3B746-D79A-4573-A425-C8E44DBA879B}" type="datetimeFigureOut">
              <a:rPr lang="en-US"/>
              <a:pPr>
                <a:defRPr/>
              </a:pPr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4D2D0">
                    <a:shade val="50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18287-3345-4F24-9A93-F097148C0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39678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52322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18615394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1059584" cy="222214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16554718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06790"/>
            <a:ext cx="10363200" cy="40011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224138145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 txBox="1">
            <a:spLocks/>
          </p:cNvSpPr>
          <p:nvPr userDrawn="1"/>
        </p:nvSpPr>
        <p:spPr>
          <a:xfrm>
            <a:off x="2201333" y="6492875"/>
            <a:ext cx="8011584" cy="401638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solidFill>
                  <a:srgbClr val="FFFFFF"/>
                </a:solidFill>
              </a:rPr>
              <a:t>Copyright © 2013, 2010,  and 2007, Pearson Education, Inc. </a:t>
            </a:r>
            <a:endParaRPr lang="en-US" sz="10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20005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20005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3963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13210"/>
            <a:ext cx="5386917" cy="4616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17543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13210"/>
            <a:ext cx="5389033" cy="4616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17543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392230857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3367084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A74B-BCE3-476B-AF73-7030E31AC63B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E36B7-F009-4212-829B-00EC1F50C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5206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349778417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22221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22221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23184569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51911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030818" y="6397625"/>
            <a:ext cx="801158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 Pearson Education, Inc.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9652000" y="6400800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>
                <a:solidFill>
                  <a:srgbClr val="000000"/>
                </a:solidFill>
              </a:rPr>
              <a:t>Slide 11.1- </a:t>
            </a:r>
            <a:fld id="{5343F39B-A566-46E2-BDCC-B8EB79718AD3}" type="slidenum">
              <a:rPr lang="en-US" altLang="en-US" sz="24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CA" alt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00002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52322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78892433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1059584" cy="222214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11938647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06790"/>
            <a:ext cx="10363200" cy="40011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325556051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 txBox="1">
            <a:spLocks/>
          </p:cNvSpPr>
          <p:nvPr userDrawn="1"/>
        </p:nvSpPr>
        <p:spPr>
          <a:xfrm>
            <a:off x="2201333" y="6492875"/>
            <a:ext cx="8011584" cy="401638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solidFill>
                  <a:srgbClr val="FFFFFF"/>
                </a:solidFill>
              </a:rPr>
              <a:t>Copyright © 2013, 2010,  and 2007, Pearson Education, Inc. </a:t>
            </a:r>
            <a:endParaRPr lang="en-US" sz="10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20005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20005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34136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13210"/>
            <a:ext cx="5386917" cy="4616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17543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13210"/>
            <a:ext cx="5389033" cy="4616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17543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312960296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177521683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250465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A74B-BCE3-476B-AF73-7030E31AC63B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E36B7-F009-4212-829B-00EC1F50C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60778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22221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22221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54871163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52322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414756241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1059584" cy="222214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157378470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06790"/>
            <a:ext cx="10363200" cy="40011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68015761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 txBox="1">
            <a:spLocks/>
          </p:cNvSpPr>
          <p:nvPr userDrawn="1"/>
        </p:nvSpPr>
        <p:spPr>
          <a:xfrm>
            <a:off x="2201333" y="6492875"/>
            <a:ext cx="8011584" cy="401638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solidFill>
                  <a:srgbClr val="FFFFFF"/>
                </a:solidFill>
              </a:rPr>
              <a:t>Copyright © 2013, 2010,  and 2007, Pearson Education, Inc. </a:t>
            </a:r>
            <a:endParaRPr lang="en-US" sz="10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20005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20005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1929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13210"/>
            <a:ext cx="5386917" cy="4616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17543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13210"/>
            <a:ext cx="5389033" cy="4616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17543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266281677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185495536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160579160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22221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22221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2604654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A74B-BCE3-476B-AF73-7030E31AC63B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E36B7-F009-4212-829B-00EC1F50C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38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A74B-BCE3-476B-AF73-7030E31AC63B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E36B7-F009-4212-829B-00EC1F50C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56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A74B-BCE3-476B-AF73-7030E31AC63B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E36B7-F009-4212-829B-00EC1F50C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86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A74B-BCE3-476B-AF73-7030E31AC63B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E36B7-F009-4212-829B-00EC1F50C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38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38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image" Target="../media/image2.emf"/><Relationship Id="rId5" Type="http://schemas.openxmlformats.org/officeDocument/2006/relationships/slideLayout" Target="../slideLayouts/slideLayout47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6.xml"/><Relationship Id="rId9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image" Target="../media/image2.emf"/><Relationship Id="rId5" Type="http://schemas.openxmlformats.org/officeDocument/2006/relationships/slideLayout" Target="../slideLayouts/slideLayout5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54.xml"/><Relationship Id="rId9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CA74B-BCE3-476B-AF73-7030E31AC63B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E36B7-F009-4212-829B-00EC1F50C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712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29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9956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229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9956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421439"/>
            <a:ext cx="28448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rgbClr val="D4D2D0">
                    <a:shade val="50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fld id="{F8365E8C-D8E5-4A26-9F92-9D44E8262D54}" type="datetimeFigureOut">
              <a:rPr lang="en-US"/>
              <a:pPr>
                <a:defRPr/>
              </a:pPr>
              <a:t>2/6/2018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165600" y="6421439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white">
                    <a:shade val="50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871200" y="6421439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rgbClr val="D4D2D0">
                    <a:shade val="50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fld id="{758A0536-8892-4726-BC98-435546DEDB19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4850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340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9956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434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9956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421439"/>
            <a:ext cx="28448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rgbClr val="D4D2D0">
                    <a:shade val="50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fld id="{B2D124D6-C9B5-44AA-B437-23B9DD921CB4}" type="datetimeFigureOut">
              <a:rPr lang="en-US"/>
              <a:pPr>
                <a:defRPr/>
              </a:pPr>
              <a:t>2/6/2018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165600" y="6421439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white">
                    <a:shade val="50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871200" y="6421439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rgbClr val="D4D2D0">
                    <a:shade val="50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fld id="{B161827A-4FE1-4925-8BED-B74254DDB95F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291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1059584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sp>
        <p:nvSpPr>
          <p:cNvPr id="1028" name="Text Box 11"/>
          <p:cNvSpPr txBox="1">
            <a:spLocks noChangeArrowheads="1"/>
          </p:cNvSpPr>
          <p:nvPr userDrawn="1"/>
        </p:nvSpPr>
        <p:spPr bwMode="auto">
          <a:xfrm>
            <a:off x="1181100" y="3005138"/>
            <a:ext cx="874606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endParaRPr lang="en-US" altLang="en-US" sz="2800" smtClean="0">
              <a:solidFill>
                <a:srgbClr val="000000"/>
              </a:solidFill>
            </a:endParaRPr>
          </a:p>
        </p:txBody>
      </p:sp>
      <p:sp>
        <p:nvSpPr>
          <p:cNvPr id="1029" name="Rectangle 2"/>
          <p:cNvSpPr>
            <a:spLocks noChangeArrowheads="1"/>
          </p:cNvSpPr>
          <p:nvPr userDrawn="1"/>
        </p:nvSpPr>
        <p:spPr bwMode="gray">
          <a:xfrm>
            <a:off x="0" y="6411914"/>
            <a:ext cx="12192000" cy="446087"/>
          </a:xfrm>
          <a:prstGeom prst="rect">
            <a:avLst/>
          </a:prstGeom>
          <a:solidFill>
            <a:srgbClr val="3643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pic>
        <p:nvPicPr>
          <p:cNvPr id="1030" name="Picture 16" descr="Pearson_Bound_White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4984" y="6356351"/>
            <a:ext cx="220768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7" descr="Pearson_Strap_Bound_White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56351"/>
            <a:ext cx="254423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2"/>
          <p:cNvSpPr>
            <a:spLocks noChangeArrowheads="1"/>
          </p:cNvSpPr>
          <p:nvPr userDrawn="1"/>
        </p:nvSpPr>
        <p:spPr bwMode="gray">
          <a:xfrm>
            <a:off x="-10583" y="1476376"/>
            <a:ext cx="12192001" cy="47625"/>
          </a:xfrm>
          <a:prstGeom prst="rect">
            <a:avLst/>
          </a:prstGeom>
          <a:solidFill>
            <a:srgbClr val="3643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8133" y="6456364"/>
            <a:ext cx="8011584" cy="401637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000">
                <a:solidFill>
                  <a:srgbClr val="FFFFFF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398752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1059584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sp>
        <p:nvSpPr>
          <p:cNvPr id="1028" name="Text Box 11"/>
          <p:cNvSpPr txBox="1">
            <a:spLocks noChangeArrowheads="1"/>
          </p:cNvSpPr>
          <p:nvPr userDrawn="1"/>
        </p:nvSpPr>
        <p:spPr bwMode="auto">
          <a:xfrm>
            <a:off x="1181100" y="3005138"/>
            <a:ext cx="874606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 sz="2800" smtClean="0">
              <a:solidFill>
                <a:srgbClr val="000000"/>
              </a:solidFill>
            </a:endParaRPr>
          </a:p>
        </p:txBody>
      </p:sp>
      <p:sp>
        <p:nvSpPr>
          <p:cNvPr id="1029" name="Rectangle 2"/>
          <p:cNvSpPr>
            <a:spLocks noChangeArrowheads="1"/>
          </p:cNvSpPr>
          <p:nvPr userDrawn="1"/>
        </p:nvSpPr>
        <p:spPr bwMode="gray">
          <a:xfrm>
            <a:off x="0" y="6411914"/>
            <a:ext cx="12192000" cy="446087"/>
          </a:xfrm>
          <a:prstGeom prst="rect">
            <a:avLst/>
          </a:prstGeom>
          <a:solidFill>
            <a:srgbClr val="3643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pic>
        <p:nvPicPr>
          <p:cNvPr id="1030" name="Picture 16" descr="Pearson_Bound_White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4984" y="6356351"/>
            <a:ext cx="220768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7" descr="Pearson_Strap_Bound_White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56351"/>
            <a:ext cx="254423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2"/>
          <p:cNvSpPr>
            <a:spLocks noChangeArrowheads="1"/>
          </p:cNvSpPr>
          <p:nvPr userDrawn="1"/>
        </p:nvSpPr>
        <p:spPr bwMode="gray">
          <a:xfrm>
            <a:off x="-10583" y="1476376"/>
            <a:ext cx="12192001" cy="47625"/>
          </a:xfrm>
          <a:prstGeom prst="rect">
            <a:avLst/>
          </a:prstGeom>
          <a:solidFill>
            <a:srgbClr val="3643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8133" y="6456364"/>
            <a:ext cx="8011584" cy="401637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FFFFFF"/>
                </a:solidFill>
                <a:latin typeface="Arial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33715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1059584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sp>
        <p:nvSpPr>
          <p:cNvPr id="1402891" name="Text Box 11"/>
          <p:cNvSpPr txBox="1">
            <a:spLocks noChangeArrowheads="1"/>
          </p:cNvSpPr>
          <p:nvPr userDrawn="1"/>
        </p:nvSpPr>
        <p:spPr bwMode="auto">
          <a:xfrm>
            <a:off x="1181100" y="3005138"/>
            <a:ext cx="8746067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gray">
          <a:xfrm>
            <a:off x="0" y="6411914"/>
            <a:ext cx="12192000" cy="446087"/>
          </a:xfrm>
          <a:prstGeom prst="rect">
            <a:avLst/>
          </a:prstGeom>
          <a:solidFill>
            <a:srgbClr val="364395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pic>
        <p:nvPicPr>
          <p:cNvPr id="1030" name="Picture 16" descr="Pearson_Bound_White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4984" y="6356351"/>
            <a:ext cx="220768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7" descr="Pearson_Strap_Bound_White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56351"/>
            <a:ext cx="254423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>
            <a:spLocks noChangeArrowheads="1"/>
          </p:cNvSpPr>
          <p:nvPr userDrawn="1"/>
        </p:nvSpPr>
        <p:spPr bwMode="gray">
          <a:xfrm>
            <a:off x="-10583" y="1476376"/>
            <a:ext cx="12192001" cy="47625"/>
          </a:xfrm>
          <a:prstGeom prst="rect">
            <a:avLst/>
          </a:prstGeom>
          <a:solidFill>
            <a:srgbClr val="364395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8133" y="6456364"/>
            <a:ext cx="8011584" cy="401637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FFFFFF"/>
                </a:solidFill>
                <a:latin typeface="Arial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523724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 132 </a:t>
            </a:r>
            <a:br>
              <a:rPr lang="en-US" dirty="0" smtClean="0"/>
            </a:br>
            <a:r>
              <a:rPr lang="en-US" dirty="0" smtClean="0"/>
              <a:t>Day 2 (2/1/18)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CCBC </a:t>
            </a:r>
            <a:r>
              <a:rPr lang="en-US" sz="4000" dirty="0" err="1" smtClean="0"/>
              <a:t>Dundalk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18919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Angles</a:t>
            </a:r>
          </a:p>
        </p:txBody>
      </p:sp>
      <p:sp>
        <p:nvSpPr>
          <p:cNvPr id="201731" name="Text Box 4"/>
          <p:cNvSpPr txBox="1">
            <a:spLocks noChangeArrowheads="1"/>
          </p:cNvSpPr>
          <p:nvPr/>
        </p:nvSpPr>
        <p:spPr bwMode="auto">
          <a:xfrm>
            <a:off x="2063750" y="1584325"/>
            <a:ext cx="48323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b="1" i="1">
                <a:solidFill>
                  <a:srgbClr val="3333FF"/>
                </a:solidFill>
              </a:rPr>
              <a:t>Angle</a:t>
            </a:r>
            <a:r>
              <a:rPr lang="en-US" altLang="en-US">
                <a:solidFill>
                  <a:srgbClr val="000000"/>
                </a:solidFill>
              </a:rPr>
              <a:t> – formed by two rays with the same endpoint.</a:t>
            </a:r>
          </a:p>
        </p:txBody>
      </p:sp>
      <p:pic>
        <p:nvPicPr>
          <p:cNvPr id="201732" name="Picture 5" descr="fig9-1-4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401" y="1617663"/>
            <a:ext cx="3656013" cy="203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63655" name="Text Box 7"/>
          <p:cNvSpPr txBox="1">
            <a:spLocks noChangeArrowheads="1"/>
          </p:cNvSpPr>
          <p:nvPr/>
        </p:nvSpPr>
        <p:spPr bwMode="auto">
          <a:xfrm>
            <a:off x="2063750" y="3178175"/>
            <a:ext cx="48323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b="1" i="1">
                <a:solidFill>
                  <a:srgbClr val="3333FF"/>
                </a:solidFill>
              </a:rPr>
              <a:t>Sides of an angle</a:t>
            </a:r>
            <a:r>
              <a:rPr lang="en-US" altLang="en-US">
                <a:solidFill>
                  <a:srgbClr val="000000"/>
                </a:solidFill>
              </a:rPr>
              <a:t> – the two rays that form an angle.</a:t>
            </a:r>
          </a:p>
        </p:txBody>
      </p:sp>
      <p:sp>
        <p:nvSpPr>
          <p:cNvPr id="1563656" name="Text Box 8"/>
          <p:cNvSpPr txBox="1">
            <a:spLocks noChangeArrowheads="1"/>
          </p:cNvSpPr>
          <p:nvPr/>
        </p:nvSpPr>
        <p:spPr bwMode="auto">
          <a:xfrm>
            <a:off x="2063751" y="4613275"/>
            <a:ext cx="75152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b="1" i="1">
                <a:solidFill>
                  <a:srgbClr val="3333FF"/>
                </a:solidFill>
              </a:rPr>
              <a:t>Vertex</a:t>
            </a:r>
            <a:r>
              <a:rPr lang="en-US" altLang="en-US">
                <a:solidFill>
                  <a:srgbClr val="000000"/>
                </a:solidFill>
              </a:rPr>
              <a:t> – the common endpoint of the two rays that form an angle.</a:t>
            </a:r>
            <a:endParaRPr lang="en-US" altLang="en-US" b="1" i="1">
              <a:solidFill>
                <a:srgbClr val="000000"/>
              </a:solidFill>
            </a:endParaRPr>
          </a:p>
        </p:txBody>
      </p:sp>
      <p:sp>
        <p:nvSpPr>
          <p:cNvPr id="201735" name="Footer Placeholder 4"/>
          <p:cNvSpPr>
            <a:spLocks noGrp="1"/>
          </p:cNvSpPr>
          <p:nvPr>
            <p:ph type="ftr" sz="quarter" idx="10"/>
          </p:nvPr>
        </p:nvSpPr>
        <p:spPr bwMode="auto">
          <a:xfrm>
            <a:off x="3022600" y="6557964"/>
            <a:ext cx="6008688" cy="401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>
                <a:solidFill>
                  <a:srgbClr val="FFFFFF"/>
                </a:solidFill>
              </a:rPr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37507553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Angles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14550" y="1582739"/>
            <a:ext cx="7962900" cy="2014537"/>
          </a:xfrm>
        </p:spPr>
        <p:txBody>
          <a:bodyPr/>
          <a:lstStyle/>
          <a:p>
            <a:pPr marL="0" indent="0"/>
            <a:r>
              <a:rPr lang="en-US" altLang="en-US" b="1" i="1" smtClean="0">
                <a:solidFill>
                  <a:srgbClr val="3333FF"/>
                </a:solidFill>
              </a:rPr>
              <a:t>Adjacent angles</a:t>
            </a:r>
            <a:r>
              <a:rPr lang="en-US" altLang="en-US" smtClean="0"/>
              <a:t> – two angles with a common vertex and a common side, but without overlapping interiors.</a:t>
            </a:r>
          </a:p>
          <a:p>
            <a:pPr marL="0" indent="0">
              <a:spcBef>
                <a:spcPct val="50000"/>
              </a:spcBef>
            </a:pPr>
            <a:r>
              <a:rPr lang="en-US" altLang="en-US" smtClean="0">
                <a:sym typeface="Euclid Symbol" panose="05050102010706020507" pitchFamily="18" charset="2"/>
              </a:rPr>
              <a:t></a:t>
            </a:r>
            <a:r>
              <a:rPr lang="en-US" altLang="en-US" i="1" smtClean="0">
                <a:sym typeface="Euclid Symbol" panose="05050102010706020507" pitchFamily="18" charset="2"/>
              </a:rPr>
              <a:t>QPR</a:t>
            </a:r>
            <a:r>
              <a:rPr lang="en-US" altLang="en-US" smtClean="0">
                <a:sym typeface="Euclid Symbol" panose="05050102010706020507" pitchFamily="18" charset="2"/>
              </a:rPr>
              <a:t> is adjacent to </a:t>
            </a:r>
            <a:r>
              <a:rPr lang="en-US" altLang="en-US" i="1" smtClean="0">
                <a:sym typeface="Euclid Symbol" panose="05050102010706020507" pitchFamily="18" charset="2"/>
              </a:rPr>
              <a:t>RPS.</a:t>
            </a:r>
            <a:r>
              <a:rPr lang="en-US" altLang="en-US" smtClean="0">
                <a:sym typeface="Euclid Symbol" panose="05050102010706020507" pitchFamily="18" charset="2"/>
              </a:rPr>
              <a:t> </a:t>
            </a:r>
          </a:p>
        </p:txBody>
      </p:sp>
      <p:pic>
        <p:nvPicPr>
          <p:cNvPr id="202756" name="Picture 4" descr="fig9-1-4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450" y="3914775"/>
            <a:ext cx="270510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2757" name="Footer Placeholder 4"/>
          <p:cNvSpPr>
            <a:spLocks noGrp="1"/>
          </p:cNvSpPr>
          <p:nvPr>
            <p:ph type="ftr" sz="quarter" idx="10"/>
          </p:nvPr>
        </p:nvSpPr>
        <p:spPr bwMode="auto">
          <a:xfrm>
            <a:off x="3022600" y="6557964"/>
            <a:ext cx="6008688" cy="401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>
                <a:solidFill>
                  <a:srgbClr val="FFFFFF"/>
                </a:solidFill>
              </a:rPr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18587967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Angle Measurement</a:t>
            </a:r>
          </a:p>
        </p:txBody>
      </p:sp>
      <p:pic>
        <p:nvPicPr>
          <p:cNvPr id="1565701" name="Picture 5" descr="fig9-1-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075" y="4087813"/>
            <a:ext cx="5283200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65705" name="Text Box 9"/>
          <p:cNvSpPr txBox="1">
            <a:spLocks noChangeArrowheads="1"/>
          </p:cNvSpPr>
          <p:nvPr/>
        </p:nvSpPr>
        <p:spPr bwMode="auto">
          <a:xfrm>
            <a:off x="2454275" y="4276726"/>
            <a:ext cx="25669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i="1">
                <a:solidFill>
                  <a:srgbClr val="3333FF"/>
                </a:solidFill>
              </a:rPr>
              <a:t>Protractor</a:t>
            </a:r>
          </a:p>
        </p:txBody>
      </p:sp>
      <p:grpSp>
        <p:nvGrpSpPr>
          <p:cNvPr id="203781" name="Group 18"/>
          <p:cNvGrpSpPr>
            <a:grpSpLocks/>
          </p:cNvGrpSpPr>
          <p:nvPr/>
        </p:nvGrpSpPr>
        <p:grpSpPr bwMode="auto">
          <a:xfrm>
            <a:off x="2497139" y="1490663"/>
            <a:ext cx="7762875" cy="762000"/>
            <a:chOff x="613" y="822"/>
            <a:chExt cx="4890" cy="480"/>
          </a:xfrm>
        </p:grpSpPr>
        <p:sp>
          <p:nvSpPr>
            <p:cNvPr id="203789" name="Text Box 3"/>
            <p:cNvSpPr txBox="1">
              <a:spLocks noChangeArrowheads="1"/>
            </p:cNvSpPr>
            <p:nvPr/>
          </p:nvSpPr>
          <p:spPr bwMode="auto">
            <a:xfrm>
              <a:off x="613" y="887"/>
              <a:ext cx="489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b="1" i="1">
                  <a:solidFill>
                    <a:srgbClr val="3333FF"/>
                  </a:solidFill>
                </a:rPr>
                <a:t>Degree</a:t>
              </a:r>
              <a:r>
                <a:rPr lang="en-US" altLang="en-US">
                  <a:solidFill>
                    <a:srgbClr val="000000"/>
                  </a:solidFill>
                </a:rPr>
                <a:t> :          of a rotation about a point</a:t>
              </a:r>
              <a:endParaRPr lang="en-US" altLang="en-US" b="1" i="1">
                <a:solidFill>
                  <a:srgbClr val="000000"/>
                </a:solidFill>
              </a:endParaRPr>
            </a:p>
          </p:txBody>
        </p:sp>
        <p:pic>
          <p:nvPicPr>
            <p:cNvPr id="203790" name="Picture 10" descr="eq-slide11-22-0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4" y="822"/>
              <a:ext cx="443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497139" y="3316289"/>
            <a:ext cx="7762875" cy="763587"/>
            <a:chOff x="613" y="1882"/>
            <a:chExt cx="4890" cy="481"/>
          </a:xfrm>
        </p:grpSpPr>
        <p:pic>
          <p:nvPicPr>
            <p:cNvPr id="203787" name="Picture 12" descr="eq-slide11-22-0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5" y="1882"/>
              <a:ext cx="311" cy="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3788" name="Text Box 14"/>
            <p:cNvSpPr txBox="1">
              <a:spLocks noChangeArrowheads="1"/>
            </p:cNvSpPr>
            <p:nvPr/>
          </p:nvSpPr>
          <p:spPr bwMode="auto">
            <a:xfrm>
              <a:off x="613" y="1948"/>
              <a:ext cx="489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100000"/>
                </a:spcBef>
                <a:spcAft>
                  <a:spcPct val="0"/>
                </a:spcAft>
              </a:pPr>
              <a:r>
                <a:rPr lang="en-US" altLang="en-US" b="1" i="1">
                  <a:solidFill>
                    <a:srgbClr val="3333FF"/>
                  </a:solidFill>
                </a:rPr>
                <a:t>Second</a:t>
              </a:r>
              <a:r>
                <a:rPr lang="en-US" altLang="en-US">
                  <a:solidFill>
                    <a:srgbClr val="000000"/>
                  </a:solidFill>
                </a:rPr>
                <a:t> :        of a minute</a:t>
              </a:r>
              <a:endParaRPr lang="en-US" altLang="en-US" b="1" i="1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2497139" y="2424114"/>
            <a:ext cx="7762875" cy="763587"/>
            <a:chOff x="613" y="1347"/>
            <a:chExt cx="4890" cy="481"/>
          </a:xfrm>
        </p:grpSpPr>
        <p:pic>
          <p:nvPicPr>
            <p:cNvPr id="203785" name="Picture 11" descr="eq-slide11-22-0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0" y="1347"/>
              <a:ext cx="311" cy="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3786" name="Text Box 15"/>
            <p:cNvSpPr txBox="1">
              <a:spLocks noChangeArrowheads="1"/>
            </p:cNvSpPr>
            <p:nvPr/>
          </p:nvSpPr>
          <p:spPr bwMode="auto">
            <a:xfrm>
              <a:off x="613" y="1410"/>
              <a:ext cx="489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100000"/>
                </a:spcBef>
                <a:spcAft>
                  <a:spcPct val="0"/>
                </a:spcAft>
              </a:pPr>
              <a:r>
                <a:rPr lang="en-US" altLang="en-US" b="1" i="1">
                  <a:solidFill>
                    <a:srgbClr val="3333FF"/>
                  </a:solidFill>
                </a:rPr>
                <a:t>Minute</a:t>
              </a:r>
              <a:r>
                <a:rPr lang="en-US" altLang="en-US">
                  <a:solidFill>
                    <a:srgbClr val="000000"/>
                  </a:solidFill>
                </a:rPr>
                <a:t> :        of a degree</a:t>
              </a:r>
            </a:p>
          </p:txBody>
        </p:sp>
      </p:grpSp>
      <p:sp>
        <p:nvSpPr>
          <p:cNvPr id="203784" name="Footer Placeholder 4"/>
          <p:cNvSpPr>
            <a:spLocks noGrp="1"/>
          </p:cNvSpPr>
          <p:nvPr>
            <p:ph type="ftr" sz="quarter" idx="10"/>
          </p:nvPr>
        </p:nvSpPr>
        <p:spPr bwMode="auto">
          <a:xfrm>
            <a:off x="3022600" y="6557964"/>
            <a:ext cx="6008688" cy="401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>
                <a:solidFill>
                  <a:srgbClr val="FFFFFF"/>
                </a:solidFill>
              </a:rPr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28915425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5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5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570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02" name="Picture 9" descr="fig11-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7039" y="1600201"/>
            <a:ext cx="4935537" cy="252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03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70C0"/>
                </a:solidFill>
              </a:rPr>
              <a:t>Example 11-1</a:t>
            </a:r>
          </a:p>
        </p:txBody>
      </p:sp>
      <p:sp>
        <p:nvSpPr>
          <p:cNvPr id="204804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1373188"/>
          </a:xfrm>
          <a:noFill/>
        </p:spPr>
        <p:txBody>
          <a:bodyPr/>
          <a:lstStyle/>
          <a:p>
            <a:pPr marL="465138" indent="-465138"/>
            <a:r>
              <a:rPr lang="en-US" altLang="en-US" smtClean="0"/>
              <a:t>a.	Find the measure of </a:t>
            </a:r>
            <a:r>
              <a:rPr lang="en-US" altLang="en-US" smtClean="0">
                <a:sym typeface="Euclid Symbol" panose="05050102010706020507" pitchFamily="18" charset="2"/>
              </a:rPr>
              <a:t></a:t>
            </a:r>
            <a:r>
              <a:rPr lang="en-US" altLang="en-US" i="1" smtClean="0">
                <a:sym typeface="Euclid Symbol" panose="05050102010706020507" pitchFamily="18" charset="2"/>
              </a:rPr>
              <a:t>BAC</a:t>
            </a:r>
            <a:r>
              <a:rPr lang="en-US" altLang="en-US" smtClean="0">
                <a:sym typeface="Euclid Symbol" panose="05050102010706020507" pitchFamily="18" charset="2"/>
              </a:rPr>
              <a:t> </a:t>
            </a:r>
            <a:br>
              <a:rPr lang="en-US" altLang="en-US" smtClean="0">
                <a:sym typeface="Euclid Symbol" panose="05050102010706020507" pitchFamily="18" charset="2"/>
              </a:rPr>
            </a:br>
            <a:r>
              <a:rPr lang="en-US" altLang="en-US" smtClean="0">
                <a:sym typeface="Euclid Symbol" panose="05050102010706020507" pitchFamily="18" charset="2"/>
              </a:rPr>
              <a:t>if </a:t>
            </a:r>
            <a:r>
              <a:rPr lang="en-US" altLang="en-US" i="1" smtClean="0">
                <a:sym typeface="Euclid Symbol" panose="05050102010706020507" pitchFamily="18" charset="2"/>
              </a:rPr>
              <a:t>m</a:t>
            </a:r>
            <a:r>
              <a:rPr lang="en-US" altLang="en-US" smtClean="0">
                <a:sym typeface="Euclid Symbol" panose="05050102010706020507" pitchFamily="18" charset="2"/>
              </a:rPr>
              <a:t>1 = 47°45′ and </a:t>
            </a:r>
            <a:br>
              <a:rPr lang="en-US" altLang="en-US" smtClean="0">
                <a:sym typeface="Euclid Symbol" panose="05050102010706020507" pitchFamily="18" charset="2"/>
              </a:rPr>
            </a:br>
            <a:r>
              <a:rPr lang="en-US" altLang="en-US" i="1" smtClean="0">
                <a:sym typeface="Euclid Symbol" panose="05050102010706020507" pitchFamily="18" charset="2"/>
              </a:rPr>
              <a:t>m</a:t>
            </a:r>
            <a:r>
              <a:rPr lang="en-US" altLang="en-US" smtClean="0">
                <a:sym typeface="Euclid Symbol" panose="05050102010706020507" pitchFamily="18" charset="2"/>
              </a:rPr>
              <a:t>2 = 29°58′ .</a:t>
            </a:r>
          </a:p>
        </p:txBody>
      </p:sp>
      <p:sp>
        <p:nvSpPr>
          <p:cNvPr id="204805" name="Rectangle 12"/>
          <p:cNvSpPr>
            <a:spLocks noChangeArrowheads="1"/>
          </p:cNvSpPr>
          <p:nvPr/>
        </p:nvSpPr>
        <p:spPr bwMode="auto">
          <a:xfrm>
            <a:off x="1981201" y="4495801"/>
            <a:ext cx="8461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5138" indent="-465138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sym typeface="Euclid Symbol" panose="05050102010706020507" pitchFamily="18" charset="2"/>
              </a:rPr>
              <a:t>b.	Express 47°45′36″ as a number of degrees.</a:t>
            </a:r>
          </a:p>
        </p:txBody>
      </p:sp>
      <p:sp>
        <p:nvSpPr>
          <p:cNvPr id="1566733" name="Rectangle 13"/>
          <p:cNvSpPr>
            <a:spLocks noChangeArrowheads="1"/>
          </p:cNvSpPr>
          <p:nvPr/>
        </p:nvSpPr>
        <p:spPr bwMode="auto">
          <a:xfrm>
            <a:off x="1981200" y="3259138"/>
            <a:ext cx="4114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5138" indent="-465138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en-US" altLang="en-US" i="1">
                <a:solidFill>
                  <a:srgbClr val="FF0000"/>
                </a:solidFill>
              </a:rPr>
              <a:t>m</a:t>
            </a:r>
            <a:r>
              <a:rPr lang="en-US" altLang="en-US">
                <a:solidFill>
                  <a:srgbClr val="FF0000"/>
                </a:solidFill>
                <a:sym typeface="Euclid Symbol" panose="05050102010706020507" pitchFamily="18" charset="2"/>
              </a:rPr>
              <a:t></a:t>
            </a:r>
            <a:r>
              <a:rPr lang="en-US" altLang="en-US" i="1">
                <a:solidFill>
                  <a:srgbClr val="FF0000"/>
                </a:solidFill>
                <a:sym typeface="Euclid Symbol" panose="05050102010706020507" pitchFamily="18" charset="2"/>
              </a:rPr>
              <a:t>BAC</a:t>
            </a:r>
            <a:r>
              <a:rPr lang="en-US" altLang="en-US">
                <a:solidFill>
                  <a:srgbClr val="FF0000"/>
                </a:solidFill>
                <a:sym typeface="Euclid Symbol" panose="05050102010706020507" pitchFamily="18" charset="2"/>
              </a:rPr>
              <a:t> = 17°47′</a:t>
            </a:r>
          </a:p>
        </p:txBody>
      </p:sp>
      <p:sp>
        <p:nvSpPr>
          <p:cNvPr id="1566734" name="Rectangle 14"/>
          <p:cNvSpPr>
            <a:spLocks noChangeArrowheads="1"/>
          </p:cNvSpPr>
          <p:nvPr/>
        </p:nvSpPr>
        <p:spPr bwMode="auto">
          <a:xfrm>
            <a:off x="1981200" y="5259388"/>
            <a:ext cx="8229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5138" indent="-465138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Aft>
                <a:spcPct val="0"/>
              </a:spcAft>
            </a:pPr>
            <a:r>
              <a:rPr lang="en-US" altLang="en-US">
                <a:solidFill>
                  <a:srgbClr val="FF0000"/>
                </a:solidFill>
                <a:sym typeface="Euclid Symbol" panose="05050102010706020507" pitchFamily="18" charset="2"/>
              </a:rPr>
              <a:t>47°45′36″ = 47°+ 0.75° + 0.01° = 47.76°</a:t>
            </a:r>
          </a:p>
        </p:txBody>
      </p:sp>
      <p:sp>
        <p:nvSpPr>
          <p:cNvPr id="204808" name="Footer Placeholder 4"/>
          <p:cNvSpPr>
            <a:spLocks noGrp="1"/>
          </p:cNvSpPr>
          <p:nvPr>
            <p:ph type="ftr" sz="quarter" idx="10"/>
          </p:nvPr>
        </p:nvSpPr>
        <p:spPr bwMode="auto">
          <a:xfrm>
            <a:off x="3022600" y="6557964"/>
            <a:ext cx="6008688" cy="401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>
                <a:solidFill>
                  <a:srgbClr val="FFFFFF"/>
                </a:solidFill>
              </a:rPr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31304881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66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66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33" grpId="0"/>
      <p:bldP spid="15667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Types of Angles</a:t>
            </a:r>
          </a:p>
        </p:txBody>
      </p:sp>
      <p:sp>
        <p:nvSpPr>
          <p:cNvPr id="205827" name="Footer Placeholder 4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>
                <a:solidFill>
                  <a:srgbClr val="FFFFFF"/>
                </a:solidFill>
              </a:rPr>
              <a:t>Copyright © 2013, 2010,  and 2007, Pearson Education, Inc. </a:t>
            </a:r>
          </a:p>
        </p:txBody>
      </p:sp>
      <p:pic>
        <p:nvPicPr>
          <p:cNvPr id="20582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351" y="1925638"/>
            <a:ext cx="5153025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96704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Types of Angles</a:t>
            </a:r>
          </a:p>
        </p:txBody>
      </p:sp>
      <p:sp>
        <p:nvSpPr>
          <p:cNvPr id="206851" name="Footer Placeholder 4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>
                <a:solidFill>
                  <a:srgbClr val="FFFFFF"/>
                </a:solidFill>
              </a:rPr>
              <a:t>Copyright © 2013, 2010,  and 2007, Pearson Education, Inc. </a:t>
            </a:r>
          </a:p>
        </p:txBody>
      </p:sp>
      <p:pic>
        <p:nvPicPr>
          <p:cNvPr id="20685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2976" y="2138364"/>
            <a:ext cx="5153025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82214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Perpendicular Lines</a:t>
            </a:r>
          </a:p>
        </p:txBody>
      </p:sp>
      <p:pic>
        <p:nvPicPr>
          <p:cNvPr id="207875" name="Picture 7" descr="fig11-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488" y="1724025"/>
            <a:ext cx="4114800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876" name="Picture 9" descr="eq-slide11-25-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0064" y="1992313"/>
            <a:ext cx="1462087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877" name="Footer Placeholder 4"/>
          <p:cNvSpPr>
            <a:spLocks noGrp="1"/>
          </p:cNvSpPr>
          <p:nvPr>
            <p:ph type="ftr" sz="quarter" idx="10"/>
          </p:nvPr>
        </p:nvSpPr>
        <p:spPr bwMode="auto">
          <a:xfrm>
            <a:off x="3022600" y="6557964"/>
            <a:ext cx="6008688" cy="401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>
                <a:solidFill>
                  <a:srgbClr val="FFFFFF"/>
                </a:solidFill>
              </a:rPr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41219874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Perpendicular Planes</a:t>
            </a:r>
            <a:endParaRPr lang="en-US" altLang="en-US" b="0" smtClean="0"/>
          </a:p>
        </p:txBody>
      </p:sp>
      <p:sp>
        <p:nvSpPr>
          <p:cNvPr id="209923" name="Rectangle 3"/>
          <p:cNvSpPr>
            <a:spLocks noChangeArrowheads="1"/>
          </p:cNvSpPr>
          <p:nvPr/>
        </p:nvSpPr>
        <p:spPr bwMode="auto">
          <a:xfrm>
            <a:off x="1981201" y="1589088"/>
            <a:ext cx="5330825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>
            <a:spAutoFit/>
          </a:bodyPr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sym typeface="Euclid Symbol" panose="05050102010706020507" pitchFamily="18" charset="2"/>
              </a:rPr>
              <a:t>If </a:t>
            </a:r>
            <a:r>
              <a:rPr lang="en-US" altLang="en-US" i="1">
                <a:solidFill>
                  <a:srgbClr val="000000"/>
                </a:solidFill>
                <a:sym typeface="Euclid Symbol" panose="05050102010706020507" pitchFamily="18" charset="2"/>
              </a:rPr>
              <a:t>P</a:t>
            </a:r>
            <a:r>
              <a:rPr lang="en-US" altLang="en-US">
                <a:solidFill>
                  <a:srgbClr val="000000"/>
                </a:solidFill>
                <a:sym typeface="Euclid Symbol" panose="05050102010706020507" pitchFamily="18" charset="2"/>
              </a:rPr>
              <a:t> is any point on </a:t>
            </a:r>
            <a:r>
              <a:rPr lang="en-US" altLang="en-US" i="1">
                <a:solidFill>
                  <a:srgbClr val="000000"/>
                </a:solidFill>
                <a:sym typeface="Euclid Symbol" panose="05050102010706020507" pitchFamily="18" charset="2"/>
              </a:rPr>
              <a:t>AD</a:t>
            </a:r>
            <a:r>
              <a:rPr lang="en-US" altLang="en-US">
                <a:solidFill>
                  <a:srgbClr val="000000"/>
                </a:solidFill>
                <a:sym typeface="Euclid Symbol" panose="05050102010706020507" pitchFamily="18" charset="2"/>
              </a:rPr>
              <a:t>, </a:t>
            </a:r>
            <a:r>
              <a:rPr lang="en-US" altLang="en-US" i="1">
                <a:solidFill>
                  <a:srgbClr val="000000"/>
                </a:solidFill>
                <a:sym typeface="Euclid Symbol" panose="05050102010706020507" pitchFamily="18" charset="2"/>
              </a:rPr>
              <a:t>Q </a:t>
            </a:r>
            <a:r>
              <a:rPr lang="en-US" altLang="en-US">
                <a:solidFill>
                  <a:srgbClr val="000000"/>
                </a:solidFill>
                <a:sym typeface="Euclid Symbol" panose="05050102010706020507" pitchFamily="18" charset="2"/>
              </a:rPr>
              <a:t>in plane </a:t>
            </a:r>
            <a:r>
              <a:rPr lang="el-GR" altLang="en-US" i="1">
                <a:solidFill>
                  <a:srgbClr val="000000"/>
                </a:solidFill>
                <a:cs typeface="Arial" panose="020B0604020202020204" pitchFamily="34" charset="0"/>
                <a:sym typeface="Euclid Symbol" panose="05050102010706020507" pitchFamily="18" charset="2"/>
              </a:rPr>
              <a:t>α</a:t>
            </a:r>
            <a:r>
              <a:rPr lang="en-US" altLang="en-US">
                <a:solidFill>
                  <a:srgbClr val="000000"/>
                </a:solidFill>
                <a:cs typeface="Arial" panose="020B0604020202020204" pitchFamily="34" charset="0"/>
                <a:sym typeface="Euclid Symbol" panose="05050102010706020507" pitchFamily="18" charset="2"/>
              </a:rPr>
              <a:t>, and </a:t>
            </a:r>
            <a:r>
              <a:rPr lang="en-US" altLang="en-US" i="1">
                <a:solidFill>
                  <a:srgbClr val="000000"/>
                </a:solidFill>
                <a:cs typeface="Arial" panose="020B0604020202020204" pitchFamily="34" charset="0"/>
                <a:sym typeface="Euclid Symbol" panose="05050102010706020507" pitchFamily="18" charset="2"/>
              </a:rPr>
              <a:t>S </a:t>
            </a:r>
            <a:r>
              <a:rPr lang="en-US" altLang="en-US">
                <a:solidFill>
                  <a:srgbClr val="000000"/>
                </a:solidFill>
                <a:cs typeface="Arial" panose="020B0604020202020204" pitchFamily="34" charset="0"/>
                <a:sym typeface="Euclid Symbol" panose="05050102010706020507" pitchFamily="18" charset="2"/>
              </a:rPr>
              <a:t>in plane </a:t>
            </a:r>
            <a:r>
              <a:rPr lang="el-GR" altLang="en-US" i="1">
                <a:solidFill>
                  <a:srgbClr val="000000"/>
                </a:solidFill>
                <a:cs typeface="Arial" panose="020B0604020202020204" pitchFamily="34" charset="0"/>
                <a:sym typeface="Euclid Symbol" panose="05050102010706020507" pitchFamily="18" charset="2"/>
              </a:rPr>
              <a:t>β</a:t>
            </a:r>
            <a:r>
              <a:rPr lang="en-US" altLang="en-US" i="1">
                <a:solidFill>
                  <a:srgbClr val="000000"/>
                </a:solidFill>
                <a:cs typeface="Arial" panose="020B0604020202020204" pitchFamily="34" charset="0"/>
                <a:sym typeface="Euclid Symbol" panose="05050102010706020507" pitchFamily="18" charset="2"/>
              </a:rPr>
              <a:t> </a:t>
            </a:r>
            <a:r>
              <a:rPr lang="en-US" altLang="en-US">
                <a:solidFill>
                  <a:srgbClr val="000000"/>
                </a:solidFill>
                <a:cs typeface="Arial" panose="020B0604020202020204" pitchFamily="34" charset="0"/>
                <a:sym typeface="Euclid Symbol" panose="05050102010706020507" pitchFamily="18" charset="2"/>
              </a:rPr>
              <a:t>so that</a:t>
            </a:r>
          </a:p>
          <a:p>
            <a:pPr fontAlgn="base">
              <a:spcAft>
                <a:spcPct val="0"/>
              </a:spcAft>
            </a:pPr>
            <a:r>
              <a:rPr lang="en-US" altLang="en-US" i="1">
                <a:solidFill>
                  <a:srgbClr val="000000"/>
                </a:solidFill>
                <a:sym typeface="Euclid Symbol" panose="05050102010706020507" pitchFamily="18" charset="2"/>
              </a:rPr>
              <a:t>PQ </a:t>
            </a:r>
            <a:r>
              <a:rPr lang="en-US" altLang="en-US">
                <a:solidFill>
                  <a:srgbClr val="000000"/>
                </a:solidFill>
                <a:sym typeface="Euclid Symbol" panose="05050102010706020507" pitchFamily="18" charset="2"/>
              </a:rPr>
              <a:t> </a:t>
            </a:r>
            <a:r>
              <a:rPr lang="en-US" altLang="en-US" i="1">
                <a:solidFill>
                  <a:srgbClr val="000000"/>
                </a:solidFill>
                <a:sym typeface="Euclid Symbol" panose="05050102010706020507" pitchFamily="18" charset="2"/>
              </a:rPr>
              <a:t>AD </a:t>
            </a:r>
            <a:r>
              <a:rPr lang="en-US" altLang="en-US">
                <a:solidFill>
                  <a:srgbClr val="000000"/>
                </a:solidFill>
                <a:sym typeface="Euclid Symbol" panose="05050102010706020507" pitchFamily="18" charset="2"/>
              </a:rPr>
              <a:t>and </a:t>
            </a:r>
            <a:r>
              <a:rPr lang="en-US" altLang="en-US" i="1">
                <a:solidFill>
                  <a:srgbClr val="000000"/>
                </a:solidFill>
                <a:sym typeface="Euclid Symbol" panose="05050102010706020507" pitchFamily="18" charset="2"/>
              </a:rPr>
              <a:t>PS </a:t>
            </a:r>
            <a:r>
              <a:rPr lang="en-US" altLang="en-US">
                <a:solidFill>
                  <a:srgbClr val="000000"/>
                </a:solidFill>
                <a:sym typeface="Euclid Symbol" panose="05050102010706020507" pitchFamily="18" charset="2"/>
              </a:rPr>
              <a:t> </a:t>
            </a:r>
            <a:r>
              <a:rPr lang="en-US" altLang="en-US" i="1">
                <a:solidFill>
                  <a:srgbClr val="000000"/>
                </a:solidFill>
                <a:sym typeface="Euclid Symbol" panose="05050102010706020507" pitchFamily="18" charset="2"/>
              </a:rPr>
              <a:t>AD</a:t>
            </a:r>
            <a:r>
              <a:rPr lang="en-US" altLang="en-US">
                <a:solidFill>
                  <a:srgbClr val="000000"/>
                </a:solidFill>
                <a:sym typeface="Euclid Symbol" panose="05050102010706020507" pitchFamily="18" charset="2"/>
              </a:rPr>
              <a:t>, then </a:t>
            </a:r>
            <a:r>
              <a:rPr lang="en-US" altLang="en-US" i="1">
                <a:solidFill>
                  <a:srgbClr val="000000"/>
                </a:solidFill>
                <a:sym typeface="Euclid Symbol" panose="05050102010706020507" pitchFamily="18" charset="2"/>
              </a:rPr>
              <a:t>QPS</a:t>
            </a:r>
            <a:r>
              <a:rPr lang="en-US" altLang="en-US">
                <a:solidFill>
                  <a:srgbClr val="000000"/>
                </a:solidFill>
                <a:sym typeface="Euclid Symbol" panose="05050102010706020507" pitchFamily="18" charset="2"/>
              </a:rPr>
              <a:t> is also a right angle.</a:t>
            </a:r>
            <a:endParaRPr lang="el-GR" altLang="en-US">
              <a:solidFill>
                <a:srgbClr val="000000"/>
              </a:solidFill>
              <a:sym typeface="Euclid Symbol" panose="05050102010706020507" pitchFamily="18" charset="2"/>
            </a:endParaRPr>
          </a:p>
        </p:txBody>
      </p:sp>
      <p:sp>
        <p:nvSpPr>
          <p:cNvPr id="1661958" name="Rectangle 6"/>
          <p:cNvSpPr>
            <a:spLocks noChangeArrowheads="1"/>
          </p:cNvSpPr>
          <p:nvPr/>
        </p:nvSpPr>
        <p:spPr bwMode="auto">
          <a:xfrm>
            <a:off x="1981200" y="3873500"/>
            <a:ext cx="511968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>
            <a:spAutoFit/>
          </a:bodyPr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sym typeface="Euclid Symbol" panose="05050102010706020507" pitchFamily="18" charset="2"/>
              </a:rPr>
              <a:t>Since </a:t>
            </a:r>
            <a:r>
              <a:rPr lang="en-US" altLang="en-US" i="1">
                <a:solidFill>
                  <a:srgbClr val="000000"/>
                </a:solidFill>
                <a:sym typeface="Euclid Symbol" panose="05050102010706020507" pitchFamily="18" charset="2"/>
              </a:rPr>
              <a:t>QPS</a:t>
            </a:r>
            <a:r>
              <a:rPr lang="en-US" altLang="en-US">
                <a:solidFill>
                  <a:srgbClr val="000000"/>
                </a:solidFill>
                <a:sym typeface="Euclid Symbol" panose="05050102010706020507" pitchFamily="18" charset="2"/>
              </a:rPr>
              <a:t> measures 90</a:t>
            </a:r>
            <a:r>
              <a:rPr lang="en-US" altLang="en-US">
                <a:solidFill>
                  <a:srgbClr val="000000"/>
                </a:solidFill>
                <a:cs typeface="Arial" panose="020B0604020202020204" pitchFamily="34" charset="0"/>
                <a:sym typeface="Euclid Symbol" panose="05050102010706020507" pitchFamily="18" charset="2"/>
              </a:rPr>
              <a:t>°, the</a:t>
            </a:r>
            <a:r>
              <a:rPr lang="en-US" altLang="en-US">
                <a:solidFill>
                  <a:srgbClr val="000000"/>
                </a:solidFill>
                <a:sym typeface="Euclid Symbol" panose="05050102010706020507" pitchFamily="18" charset="2"/>
              </a:rPr>
              <a:t>  planes are perpendicular.</a:t>
            </a:r>
          </a:p>
        </p:txBody>
      </p:sp>
      <p:sp>
        <p:nvSpPr>
          <p:cNvPr id="209925" name="Line 7"/>
          <p:cNvSpPr>
            <a:spLocks noChangeShapeType="1"/>
          </p:cNvSpPr>
          <p:nvPr/>
        </p:nvSpPr>
        <p:spPr bwMode="auto">
          <a:xfrm>
            <a:off x="3106738" y="2540000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09926" name="Line 8"/>
          <p:cNvSpPr>
            <a:spLocks noChangeShapeType="1"/>
          </p:cNvSpPr>
          <p:nvPr/>
        </p:nvSpPr>
        <p:spPr bwMode="auto">
          <a:xfrm>
            <a:off x="2133601" y="2540000"/>
            <a:ext cx="4937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09927" name="Line 9"/>
          <p:cNvSpPr>
            <a:spLocks noChangeShapeType="1"/>
          </p:cNvSpPr>
          <p:nvPr/>
        </p:nvSpPr>
        <p:spPr bwMode="auto">
          <a:xfrm>
            <a:off x="5370513" y="2540000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09928" name="Line 10"/>
          <p:cNvSpPr>
            <a:spLocks noChangeShapeType="1"/>
          </p:cNvSpPr>
          <p:nvPr/>
        </p:nvSpPr>
        <p:spPr bwMode="auto">
          <a:xfrm>
            <a:off x="4397376" y="2540000"/>
            <a:ext cx="4937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209929" name="Picture 11" descr="fig11-12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325" y="1544639"/>
            <a:ext cx="2541588" cy="477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9930" name="Line 12"/>
          <p:cNvSpPr>
            <a:spLocks noChangeShapeType="1"/>
          </p:cNvSpPr>
          <p:nvPr/>
        </p:nvSpPr>
        <p:spPr bwMode="auto">
          <a:xfrm>
            <a:off x="5137151" y="1646238"/>
            <a:ext cx="479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09931" name="Footer Placeholder 4"/>
          <p:cNvSpPr>
            <a:spLocks noGrp="1"/>
          </p:cNvSpPr>
          <p:nvPr>
            <p:ph type="ftr" sz="quarter" idx="10"/>
          </p:nvPr>
        </p:nvSpPr>
        <p:spPr bwMode="auto">
          <a:xfrm>
            <a:off x="3022600" y="6557964"/>
            <a:ext cx="6008688" cy="401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>
                <a:solidFill>
                  <a:srgbClr val="FFFFFF"/>
                </a:solidFill>
              </a:rPr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24216181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1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19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Title 1"/>
          <p:cNvSpPr>
            <a:spLocks noGrp="1"/>
          </p:cNvSpPr>
          <p:nvPr>
            <p:ph type="title"/>
          </p:nvPr>
        </p:nvSpPr>
        <p:spPr>
          <a:xfrm>
            <a:off x="1836738" y="0"/>
            <a:ext cx="7467600" cy="914400"/>
          </a:xfrm>
        </p:spPr>
        <p:txBody>
          <a:bodyPr/>
          <a:lstStyle/>
          <a:p>
            <a:r>
              <a:rPr lang="en-US" altLang="en-US" u="sng" smtClean="0"/>
              <a:t>Examples</a:t>
            </a:r>
          </a:p>
        </p:txBody>
      </p:sp>
      <p:pic>
        <p:nvPicPr>
          <p:cNvPr id="19353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95800" y="152400"/>
            <a:ext cx="4876800" cy="6510338"/>
          </a:xfrm>
        </p:spPr>
      </p:pic>
    </p:spTree>
    <p:extLst>
      <p:ext uri="{BB962C8B-B14F-4D97-AF65-F5344CB8AC3E}">
        <p14:creationId xmlns:p14="http://schemas.microsoft.com/office/powerpoint/2010/main" val="3105128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6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0"/>
            <a:ext cx="4953000" cy="661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5607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Title 1"/>
          <p:cNvSpPr>
            <a:spLocks noGrp="1"/>
          </p:cNvSpPr>
          <p:nvPr>
            <p:ph type="title"/>
          </p:nvPr>
        </p:nvSpPr>
        <p:spPr>
          <a:xfrm>
            <a:off x="1828800" y="0"/>
            <a:ext cx="7467600" cy="685800"/>
          </a:xfrm>
        </p:spPr>
        <p:txBody>
          <a:bodyPr/>
          <a:lstStyle/>
          <a:p>
            <a:r>
              <a:rPr lang="en-US" altLang="en-US" u="sng" smtClean="0"/>
              <a:t>Examples</a:t>
            </a:r>
          </a:p>
        </p:txBody>
      </p:sp>
      <p:pic>
        <p:nvPicPr>
          <p:cNvPr id="19558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762000"/>
            <a:ext cx="7620000" cy="5759450"/>
          </a:xfrm>
        </p:spPr>
      </p:pic>
    </p:spTree>
    <p:extLst>
      <p:ext uri="{BB962C8B-B14F-4D97-AF65-F5344CB8AC3E}">
        <p14:creationId xmlns:p14="http://schemas.microsoft.com/office/powerpoint/2010/main" val="2824059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Content Placeholder 2"/>
          <p:cNvSpPr>
            <a:spLocks noGrp="1"/>
          </p:cNvSpPr>
          <p:nvPr>
            <p:ph idx="1"/>
          </p:nvPr>
        </p:nvSpPr>
        <p:spPr>
          <a:xfrm>
            <a:off x="100208" y="93946"/>
            <a:ext cx="11724362" cy="4525963"/>
          </a:xfrm>
        </p:spPr>
        <p:txBody>
          <a:bodyPr/>
          <a:lstStyle/>
          <a:p>
            <a:pPr eaLnBrk="1" hangingPunct="1"/>
            <a:r>
              <a:rPr lang="en-US" altLang="en-US" sz="3600" u="sng" dirty="0">
                <a:solidFill>
                  <a:srgbClr val="00FFFF"/>
                </a:solidFill>
              </a:rPr>
              <a:t>Homework #1: (Due </a:t>
            </a:r>
            <a:r>
              <a:rPr lang="en-US" altLang="en-US" sz="3600" u="sng" dirty="0" smtClean="0">
                <a:solidFill>
                  <a:srgbClr val="00FFFF"/>
                </a:solidFill>
              </a:rPr>
              <a:t>2/8)</a:t>
            </a:r>
            <a:endParaRPr lang="en-US" altLang="en-US" sz="3600" u="sng" dirty="0">
              <a:solidFill>
                <a:srgbClr val="00FFFF"/>
              </a:solidFill>
            </a:endParaRPr>
          </a:p>
          <a:p>
            <a:pPr lvl="1" eaLnBrk="1" hangingPunct="1"/>
            <a:r>
              <a:rPr lang="en-US" altLang="en-US" sz="3600" dirty="0">
                <a:solidFill>
                  <a:srgbClr val="FFFF00"/>
                </a:solidFill>
              </a:rPr>
              <a:t>Look through a magazine, </a:t>
            </a:r>
            <a:r>
              <a:rPr lang="en-US" altLang="en-US" sz="3600" dirty="0" smtClean="0">
                <a:solidFill>
                  <a:srgbClr val="FFFF00"/>
                </a:solidFill>
              </a:rPr>
              <a:t>newspaper, </a:t>
            </a:r>
            <a:r>
              <a:rPr lang="en-US" altLang="en-US" sz="3600" dirty="0">
                <a:solidFill>
                  <a:srgbClr val="FFFF00"/>
                </a:solidFill>
              </a:rPr>
              <a:t>brochure, etc.. and cut out or label five examples of basic geometry vocabulary words in the real world.  </a:t>
            </a:r>
            <a:endParaRPr lang="en-US" altLang="en-US" sz="3600" dirty="0" smtClean="0">
              <a:solidFill>
                <a:srgbClr val="FFFF00"/>
              </a:solidFill>
            </a:endParaRPr>
          </a:p>
          <a:p>
            <a:pPr lvl="1" eaLnBrk="1" hangingPunct="1"/>
            <a:r>
              <a:rPr lang="en-US" altLang="en-US" sz="3600" dirty="0" smtClean="0">
                <a:solidFill>
                  <a:srgbClr val="FFFF00"/>
                </a:solidFill>
              </a:rPr>
              <a:t>Or…</a:t>
            </a:r>
          </a:p>
          <a:p>
            <a:pPr lvl="1" eaLnBrk="1" hangingPunct="1"/>
            <a:r>
              <a:rPr lang="en-US" altLang="en-US" sz="3600" dirty="0" smtClean="0">
                <a:solidFill>
                  <a:srgbClr val="FFFF00"/>
                </a:solidFill>
              </a:rPr>
              <a:t>Take 5 pictures on your phone or camera and label the pictures either in a word document on in a Power Point presentation.</a:t>
            </a:r>
            <a:endParaRPr lang="en-US" altLang="en-US" sz="3600" dirty="0">
              <a:solidFill>
                <a:srgbClr val="FFFF00"/>
              </a:solidFill>
            </a:endParaRPr>
          </a:p>
        </p:txBody>
      </p:sp>
      <p:pic>
        <p:nvPicPr>
          <p:cNvPr id="2" name="Picture 1" descr="phot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1140" y="4403756"/>
            <a:ext cx="1736712" cy="2254555"/>
          </a:xfrm>
          <a:prstGeom prst="rect">
            <a:avLst/>
          </a:prstGeom>
        </p:spPr>
      </p:pic>
      <p:pic>
        <p:nvPicPr>
          <p:cNvPr id="3" name="Picture 2" descr="&lt;strong&gt;Math&lt;/strong&gt;-in-the-&lt;strong&gt;Real&lt;/strong&gt;-&lt;strong&gt;World&lt;/strong&gt; - Parallel Line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537" y="4426133"/>
            <a:ext cx="22352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01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Axioms About Points, Lines, and Planes</a:t>
            </a:r>
          </a:p>
        </p:txBody>
      </p:sp>
      <p:sp>
        <p:nvSpPr>
          <p:cNvPr id="155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229600" cy="4151313"/>
          </a:xfrm>
        </p:spPr>
        <p:txBody>
          <a:bodyPr/>
          <a:lstStyle/>
          <a:p>
            <a:pPr marL="465138" indent="-465138">
              <a:spcBef>
                <a:spcPct val="5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mtClean="0"/>
              <a:t>There is exactly one line that contains any two distinct points.</a:t>
            </a:r>
          </a:p>
          <a:p>
            <a:pPr marL="465138" indent="-465138">
              <a:spcBef>
                <a:spcPct val="5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mtClean="0"/>
              <a:t>If two points lie in a plane, then the line containing the points lies in the plane.</a:t>
            </a:r>
          </a:p>
          <a:p>
            <a:pPr marL="465138" indent="-465138">
              <a:spcBef>
                <a:spcPct val="5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mtClean="0"/>
              <a:t>If two distinct planes intersect, then their intersection is a line.</a:t>
            </a:r>
          </a:p>
          <a:p>
            <a:pPr marL="465138" indent="-465138">
              <a:spcBef>
                <a:spcPct val="5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mtClean="0"/>
              <a:t>There is exactly one plane that contains any three distinct noncollinear points.</a:t>
            </a:r>
          </a:p>
        </p:txBody>
      </p:sp>
      <p:sp>
        <p:nvSpPr>
          <p:cNvPr id="197636" name="Footer Placeholder 4"/>
          <p:cNvSpPr>
            <a:spLocks noGrp="1"/>
          </p:cNvSpPr>
          <p:nvPr>
            <p:ph type="ftr" sz="quarter" idx="10"/>
          </p:nvPr>
        </p:nvSpPr>
        <p:spPr bwMode="auto">
          <a:xfrm>
            <a:off x="3022600" y="6557964"/>
            <a:ext cx="6008688" cy="401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>
                <a:solidFill>
                  <a:srgbClr val="FFFFFF"/>
                </a:solidFill>
              </a:rPr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13579639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5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5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5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Theorems About Points, Lines, and Planes</a:t>
            </a:r>
          </a:p>
        </p:txBody>
      </p:sp>
      <p:sp>
        <p:nvSpPr>
          <p:cNvPr id="155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2870200"/>
          </a:xfrm>
        </p:spPr>
        <p:txBody>
          <a:bodyPr/>
          <a:lstStyle/>
          <a:p>
            <a:pPr marL="465138" indent="-465138">
              <a:spcBef>
                <a:spcPct val="5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mtClean="0"/>
              <a:t>A line and a point not on the line determine a plane.</a:t>
            </a:r>
          </a:p>
          <a:p>
            <a:pPr marL="465138" indent="-465138">
              <a:spcBef>
                <a:spcPct val="5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mtClean="0"/>
              <a:t>Two parallel lines determine a plane.</a:t>
            </a:r>
          </a:p>
          <a:p>
            <a:pPr marL="465138" indent="-465138">
              <a:spcBef>
                <a:spcPct val="5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mtClean="0"/>
              <a:t>Two intersecting lines determine a plane.</a:t>
            </a:r>
          </a:p>
          <a:p>
            <a:pPr marL="465138" indent="-465138">
              <a:spcBef>
                <a:spcPct val="5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altLang="en-US" smtClean="0"/>
          </a:p>
        </p:txBody>
      </p:sp>
      <p:sp>
        <p:nvSpPr>
          <p:cNvPr id="198660" name="Footer Placeholder 4"/>
          <p:cNvSpPr>
            <a:spLocks noGrp="1"/>
          </p:cNvSpPr>
          <p:nvPr>
            <p:ph type="ftr" sz="quarter" idx="10"/>
          </p:nvPr>
        </p:nvSpPr>
        <p:spPr bwMode="auto">
          <a:xfrm>
            <a:off x="3022600" y="6557964"/>
            <a:ext cx="6008688" cy="401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>
                <a:solidFill>
                  <a:srgbClr val="FFFFFF"/>
                </a:solidFill>
              </a:rPr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12374579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5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5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Other Planar Notions</a:t>
            </a:r>
          </a:p>
        </p:txBody>
      </p:sp>
      <p:pic>
        <p:nvPicPr>
          <p:cNvPr id="199683" name="Picture 6" descr="fig9-1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1" y="1782764"/>
            <a:ext cx="7459663" cy="356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9684" name="Footer Placeholder 4"/>
          <p:cNvSpPr>
            <a:spLocks noGrp="1"/>
          </p:cNvSpPr>
          <p:nvPr>
            <p:ph type="ftr" sz="quarter" idx="10"/>
          </p:nvPr>
        </p:nvSpPr>
        <p:spPr bwMode="auto">
          <a:xfrm>
            <a:off x="3022600" y="6557964"/>
            <a:ext cx="6008688" cy="401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>
                <a:solidFill>
                  <a:srgbClr val="FFFFFF"/>
                </a:solidFill>
              </a:rPr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37352836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706" name="Picture 4" descr="fig9-1-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3" y="1638300"/>
            <a:ext cx="76581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0707" name="Text Box 5"/>
          <p:cNvSpPr txBox="1">
            <a:spLocks noChangeArrowheads="1"/>
          </p:cNvSpPr>
          <p:nvPr/>
        </p:nvSpPr>
        <p:spPr bwMode="auto">
          <a:xfrm>
            <a:off x="2309813" y="4702175"/>
            <a:ext cx="80391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5138" indent="-465138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b="1" i="1">
                <a:solidFill>
                  <a:srgbClr val="3333FF"/>
                </a:solidFill>
              </a:rPr>
              <a:t>Half plane</a:t>
            </a:r>
            <a:endParaRPr lang="en-US" altLang="en-US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	Line </a:t>
            </a:r>
            <a:r>
              <a:rPr lang="en-US" altLang="en-US" i="1">
                <a:solidFill>
                  <a:srgbClr val="000000"/>
                </a:solidFill>
              </a:rPr>
              <a:t>AB </a:t>
            </a:r>
            <a:r>
              <a:rPr lang="en-US" altLang="en-US">
                <a:solidFill>
                  <a:srgbClr val="000000"/>
                </a:solidFill>
              </a:rPr>
              <a:t>separates plane </a:t>
            </a:r>
            <a:r>
              <a:rPr lang="el-GR" altLang="en-US" i="1">
                <a:solidFill>
                  <a:srgbClr val="000000"/>
                </a:solidFill>
                <a:cs typeface="Times New Roman" panose="02020603050405020304" pitchFamily="18" charset="0"/>
                <a:sym typeface="Euclid Symbol" panose="05050102010706020507" pitchFamily="18" charset="2"/>
              </a:rPr>
              <a:t>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 into two half-planes.</a:t>
            </a:r>
            <a:endParaRPr lang="el-GR" altLang="en-US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00708" name="Footer Placeholder 4"/>
          <p:cNvSpPr>
            <a:spLocks noGrp="1"/>
          </p:cNvSpPr>
          <p:nvPr>
            <p:ph type="ftr" sz="quarter" idx="10"/>
          </p:nvPr>
        </p:nvSpPr>
        <p:spPr bwMode="auto">
          <a:xfrm>
            <a:off x="3022600" y="6557964"/>
            <a:ext cx="6008688" cy="401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>
                <a:solidFill>
                  <a:srgbClr val="FFFFFF"/>
                </a:solidFill>
              </a:rPr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1004257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9_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1_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C0C0C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DCDCDC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C0C0C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DCDCDC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C0C0C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DCDCDC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512</Words>
  <Application>Microsoft Office PowerPoint</Application>
  <PresentationFormat>Widescreen</PresentationFormat>
  <Paragraphs>56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17</vt:i4>
      </vt:variant>
    </vt:vector>
  </HeadingPairs>
  <TitlesOfParts>
    <vt:vector size="32" baseType="lpstr">
      <vt:lpstr>Arial</vt:lpstr>
      <vt:lpstr>Arial Narrow</vt:lpstr>
      <vt:lpstr>Calibri</vt:lpstr>
      <vt:lpstr>Calibri Light</vt:lpstr>
      <vt:lpstr>Euclid Symbol</vt:lpstr>
      <vt:lpstr>Franklin Gothic Book</vt:lpstr>
      <vt:lpstr>Times New Roman</vt:lpstr>
      <vt:lpstr>Wingdings</vt:lpstr>
      <vt:lpstr>Wingdings 2</vt:lpstr>
      <vt:lpstr>Office Theme</vt:lpstr>
      <vt:lpstr>9_Technic</vt:lpstr>
      <vt:lpstr>11_Technic</vt:lpstr>
      <vt:lpstr>Default Design</vt:lpstr>
      <vt:lpstr>1_Default Design</vt:lpstr>
      <vt:lpstr>2_Default Design</vt:lpstr>
      <vt:lpstr>Math 132  Day 2 (2/1/18)</vt:lpstr>
      <vt:lpstr>Examples</vt:lpstr>
      <vt:lpstr>PowerPoint Presentation</vt:lpstr>
      <vt:lpstr>Examples</vt:lpstr>
      <vt:lpstr>PowerPoint Presentation</vt:lpstr>
      <vt:lpstr>Axioms About Points, Lines, and Planes</vt:lpstr>
      <vt:lpstr>Theorems About Points, Lines, and Planes</vt:lpstr>
      <vt:lpstr>Other Planar Notions</vt:lpstr>
      <vt:lpstr>PowerPoint Presentation</vt:lpstr>
      <vt:lpstr>Angles</vt:lpstr>
      <vt:lpstr>Angles</vt:lpstr>
      <vt:lpstr>Angle Measurement</vt:lpstr>
      <vt:lpstr>Example 11-1</vt:lpstr>
      <vt:lpstr>Types of Angles</vt:lpstr>
      <vt:lpstr>Types of Angles</vt:lpstr>
      <vt:lpstr>Perpendicular Lines</vt:lpstr>
      <vt:lpstr>Perpendicular Planes</vt:lpstr>
    </vt:vector>
  </TitlesOfParts>
  <Company>BCPS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132  Day 2 (2/1/18)</dc:title>
  <dc:creator>Calise, Anthony J.</dc:creator>
  <cp:lastModifiedBy>D-MASH-STUDENT</cp:lastModifiedBy>
  <cp:revision>7</cp:revision>
  <dcterms:created xsi:type="dcterms:W3CDTF">2018-02-01T18:36:52Z</dcterms:created>
  <dcterms:modified xsi:type="dcterms:W3CDTF">2018-02-06T23:56:21Z</dcterms:modified>
</cp:coreProperties>
</file>