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60" r:id="rId3"/>
    <p:sldId id="262" r:id="rId4"/>
    <p:sldId id="266" r:id="rId5"/>
    <p:sldId id="278" r:id="rId6"/>
    <p:sldId id="274" r:id="rId7"/>
    <p:sldId id="279" r:id="rId8"/>
    <p:sldId id="280" r:id="rId9"/>
    <p:sldId id="281" r:id="rId10"/>
    <p:sldId id="267" r:id="rId11"/>
    <p:sldId id="282" r:id="rId12"/>
    <p:sldId id="276" r:id="rId13"/>
    <p:sldId id="286" r:id="rId14"/>
    <p:sldId id="277" r:id="rId15"/>
    <p:sldId id="283" r:id="rId16"/>
    <p:sldId id="284" r:id="rId17"/>
    <p:sldId id="290" r:id="rId18"/>
    <p:sldId id="291" r:id="rId19"/>
    <p:sldId id="292" r:id="rId20"/>
    <p:sldId id="293" r:id="rId21"/>
    <p:sldId id="285" r:id="rId22"/>
    <p:sldId id="296" r:id="rId23"/>
    <p:sldId id="297" r:id="rId24"/>
    <p:sldId id="294" r:id="rId25"/>
    <p:sldId id="298" r:id="rId26"/>
    <p:sldId id="295" r:id="rId27"/>
    <p:sldId id="268" r:id="rId28"/>
    <p:sldId id="300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3366FF"/>
    <a:srgbClr val="FF0000"/>
    <a:srgbClr val="006699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5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9CE489-817E-4369-BB92-1A2A1B4E16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67994BC-9A88-42DE-9669-6BD838D46461}" type="slidenum">
              <a:rPr lang="en-US"/>
              <a:pPr/>
              <a:t>27</a:t>
            </a:fld>
            <a:endParaRPr lang="en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367F327-6C19-45D4-8714-A19B5686745F}" type="slidenum">
              <a:rPr lang="en-US"/>
              <a:pPr/>
              <a:t>28</a:t>
            </a:fld>
            <a:endParaRPr 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51959-1ED0-4062-AFE8-7895CADE4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D34A4-8484-4D3A-8C02-23EC61E7C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39C10-C083-4B24-9DEC-EE1280CD5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EE772-E095-49FC-9028-D9D8C529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9EEBD-9190-4262-B661-2B92C8E5F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4ED25-0B00-47C7-A27D-1CED31C5B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59533-116E-4F17-AF0E-751ADECFD9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10BF9-DA24-4517-AF67-A80BE9D3F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2B2FC-779E-4272-80FC-298F047DB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FE967-784D-42C9-8224-195A2840F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444A5-5E5D-4C5B-8CC4-3E66208A1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819CFE6C-45D8-418D-A6C3-8BFD4CFFBA1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282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Holt McDougal Geometry</a:t>
            </a:r>
          </a:p>
        </p:txBody>
      </p:sp>
      <p:grpSp>
        <p:nvGrpSpPr>
          <p:cNvPr id="2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62763"/>
            <a:chOff x="0" y="0"/>
            <a:chExt cx="5760" cy="4323"/>
          </a:xfrm>
        </p:grpSpPr>
        <p:pic>
          <p:nvPicPr>
            <p:cNvPr id="1036" name="Picture 7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76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2" descr="chater_screen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574" y="4131"/>
              <a:ext cx="3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7463" y="84138"/>
            <a:ext cx="1133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Arial Black" charset="0"/>
              </a:rPr>
              <a:t>10-7</a:t>
            </a:r>
            <a:endParaRPr lang="en-US" sz="800"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066800" y="98425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Volume of Pyramids and Cones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7013" y="138113"/>
            <a:ext cx="1133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Arial Black" charset="0"/>
              </a:rPr>
              <a:t>10-7</a:t>
            </a:r>
            <a:endParaRPr lang="en-US" sz="800"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71600" y="163513"/>
            <a:ext cx="777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Volume of Pyramids and Cones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Holt Geometry</a:t>
            </a:r>
          </a:p>
        </p:txBody>
      </p:sp>
      <p:sp>
        <p:nvSpPr>
          <p:cNvPr id="4123" name="Text Box 2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05200" y="2413000"/>
            <a:ext cx="1855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Up</a:t>
            </a:r>
          </a:p>
        </p:txBody>
      </p:sp>
      <p:sp>
        <p:nvSpPr>
          <p:cNvPr id="4124" name="Text Box 2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17900" y="3022600"/>
            <a:ext cx="3763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Presentation</a:t>
            </a:r>
          </a:p>
        </p:txBody>
      </p:sp>
      <p:sp>
        <p:nvSpPr>
          <p:cNvPr id="4125" name="Text Box 2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19488" y="3632200"/>
            <a:ext cx="2320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Quiz</a:t>
            </a:r>
          </a:p>
        </p:txBody>
      </p:sp>
      <p:pic>
        <p:nvPicPr>
          <p:cNvPr id="14345" name="Picture 30" descr="splash_firs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31"/>
          <p:cNvSpPr txBox="1">
            <a:spLocks noChangeArrowheads="1"/>
          </p:cNvSpPr>
          <p:nvPr/>
        </p:nvSpPr>
        <p:spPr bwMode="auto">
          <a:xfrm>
            <a:off x="7620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Holt McDougal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5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 Black" charset="0"/>
              </a:rPr>
              <a:t>Check It Out!</a:t>
            </a:r>
            <a:r>
              <a:rPr lang="en-US">
                <a:solidFill>
                  <a:srgbClr val="006699"/>
                </a:solidFill>
                <a:latin typeface="Arial Black" charset="0"/>
              </a:rPr>
              <a:t> Example 1 </a:t>
            </a:r>
            <a:endParaRPr 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23555" name="Rectangle 20"/>
          <p:cNvSpPr>
            <a:spLocks noChangeArrowheads="1"/>
          </p:cNvSpPr>
          <p:nvPr/>
        </p:nvSpPr>
        <p:spPr bwMode="auto">
          <a:xfrm>
            <a:off x="304800" y="12954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Find the volume of a regular hexagonal pyramid with a base edge length of 2 cm and a height equal to the area of the base.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381000" y="2590800"/>
            <a:ext cx="556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Step 1</a:t>
            </a:r>
            <a:r>
              <a:rPr lang="en-US"/>
              <a:t>  Find the area of the base. 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276600" y="3341688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Area of a regular polygon</a:t>
            </a:r>
          </a:p>
        </p:txBody>
      </p:sp>
      <p:pic>
        <p:nvPicPr>
          <p:cNvPr id="16413" name="Picture 2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038600"/>
            <a:ext cx="20669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Picture 30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981575"/>
            <a:ext cx="1447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200400" y="4953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Simplify.</a:t>
            </a:r>
          </a:p>
        </p:txBody>
      </p:sp>
      <p:pic>
        <p:nvPicPr>
          <p:cNvPr id="16416" name="Picture 32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181475"/>
            <a:ext cx="4543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3" descr="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181350"/>
            <a:ext cx="11334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5" grpId="0"/>
      <p:bldP spid="16407" grpId="0"/>
      <p:bldP spid="16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 Black" charset="0"/>
              </a:rPr>
              <a:t>Check It Out!</a:t>
            </a:r>
            <a:r>
              <a:rPr lang="en-US">
                <a:solidFill>
                  <a:srgbClr val="006699"/>
                </a:solidFill>
                <a:latin typeface="Arial Black" charset="0"/>
              </a:rPr>
              <a:t> Example 1 Continued</a:t>
            </a:r>
            <a:endParaRPr 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00038" y="2590800"/>
            <a:ext cx="7319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Step 2</a:t>
            </a:r>
            <a:r>
              <a:rPr lang="en-US"/>
              <a:t>  Use the base area and the height to find the volume.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505200" y="3657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pyramid</a:t>
            </a:r>
          </a:p>
        </p:txBody>
      </p:sp>
      <p:pic>
        <p:nvPicPr>
          <p:cNvPr id="37899" name="Picture 11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419600"/>
            <a:ext cx="4695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304800" y="12954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Find the volume of a regular hexagonal pyramid with a base edge length of 2 cm and a height equal to the area of the base.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143000" y="5105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36 cm</a:t>
            </a:r>
            <a:r>
              <a:rPr lang="en-US" baseline="30000"/>
              <a:t>3</a:t>
            </a:r>
            <a:endParaRPr lang="en-US"/>
          </a:p>
        </p:txBody>
      </p:sp>
      <p:pic>
        <p:nvPicPr>
          <p:cNvPr id="37902" name="Picture 1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267200"/>
            <a:ext cx="220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3581400" y="5105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Simplify.</a:t>
            </a:r>
          </a:p>
        </p:txBody>
      </p:sp>
      <p:pic>
        <p:nvPicPr>
          <p:cNvPr id="37904" name="Picture 16" descr="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476625"/>
            <a:ext cx="1123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901" grpId="0"/>
      <p:bldP spid="379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200" y="1651000"/>
            <a:ext cx="295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4800" y="1295400"/>
            <a:ext cx="84582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b="1"/>
              <a:t>An art gallery is a 6-story square pyramid with base area    acre (1 acre = 4840 yd</a:t>
            </a:r>
            <a:r>
              <a:rPr lang="en-US" b="1" baseline="30000"/>
              <a:t>2</a:t>
            </a:r>
            <a:r>
              <a:rPr lang="en-US" b="1"/>
              <a:t>, 1 story ≈ 10 ft). Estimate the volume in cubic yards and cubic feet.</a:t>
            </a: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2: Architecture Application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81000" y="4619625"/>
            <a:ext cx="571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First find the volume in cubic yards.</a:t>
            </a: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153025"/>
            <a:ext cx="1123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590800" y="5240338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Volume of a pyramid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3200400"/>
            <a:ext cx="8534400" cy="1187450"/>
            <a:chOff x="240" y="2016"/>
            <a:chExt cx="5376" cy="748"/>
          </a:xfrm>
        </p:grpSpPr>
        <p:sp>
          <p:nvSpPr>
            <p:cNvPr id="25609" name="Rectangle 6"/>
            <p:cNvSpPr>
              <a:spLocks noChangeArrowheads="1"/>
            </p:cNvSpPr>
            <p:nvPr/>
          </p:nvSpPr>
          <p:spPr bwMode="auto">
            <a:xfrm>
              <a:off x="240" y="2016"/>
              <a:ext cx="537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The base is a square with an area of about 2420 yd</a:t>
              </a:r>
              <a:r>
                <a:rPr lang="en-US" baseline="30000"/>
                <a:t>2</a:t>
              </a:r>
              <a:r>
                <a:rPr lang="en-US"/>
                <a:t>. The base edge length is                   . The height is about 6(10) = 60 ft or about 20 yd.</a:t>
              </a:r>
            </a:p>
          </p:txBody>
        </p:sp>
        <p:pic>
          <p:nvPicPr>
            <p:cNvPr id="25610" name="Picture 15" descr="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0" y="2232"/>
              <a:ext cx="117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2 Continued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200400" y="2514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2420 for B and 20 for h.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295400" y="3200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charset="2"/>
              </a:rPr>
              <a:t></a:t>
            </a:r>
            <a:r>
              <a:rPr lang="en-US"/>
              <a:t> 16,133 yd</a:t>
            </a:r>
            <a:r>
              <a:rPr lang="en-US" baseline="30000"/>
              <a:t>3 </a:t>
            </a:r>
            <a:r>
              <a:rPr lang="en-US">
                <a:sym typeface="Symbol" charset="2"/>
              </a:rPr>
              <a:t></a:t>
            </a:r>
            <a:r>
              <a:rPr lang="en-US"/>
              <a:t> 16,100 yd</a:t>
            </a:r>
            <a:r>
              <a:rPr lang="en-US" baseline="30000"/>
              <a:t>3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3200400" y="1687513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pyramid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57200" y="3657600"/>
            <a:ext cx="8534400" cy="1844675"/>
            <a:chOff x="191" y="2256"/>
            <a:chExt cx="5376" cy="1162"/>
          </a:xfrm>
        </p:grpSpPr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>
              <a:off x="191" y="2256"/>
              <a:ext cx="5376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/>
                <a:t>Then convert your answer to find the volume in cubic feet. The volume of one cubic yard is (3 ft)(3 ft)(3 ft) = 27 ft</a:t>
              </a:r>
              <a:r>
                <a:rPr lang="en-US" baseline="30000"/>
                <a:t>3</a:t>
              </a:r>
              <a:r>
                <a:rPr lang="en-US"/>
                <a:t>. Use the conversion factor       to find the volume in cubic feet.</a:t>
              </a:r>
            </a:p>
          </p:txBody>
        </p:sp>
        <p:pic>
          <p:nvPicPr>
            <p:cNvPr id="26635" name="Picture 19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8" y="2832"/>
              <a:ext cx="432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29" name="Picture 21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638800"/>
            <a:ext cx="6648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Picture 22" descr="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524000"/>
            <a:ext cx="1162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23" descr="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286000"/>
            <a:ext cx="1866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019" grpId="0"/>
      <p:bldP spid="430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 Black" charset="0"/>
              </a:rPr>
              <a:t>Check It Out!</a:t>
            </a:r>
            <a:r>
              <a:rPr lang="en-US">
                <a:solidFill>
                  <a:srgbClr val="006699"/>
                </a:solidFill>
                <a:latin typeface="Arial Black" charset="0"/>
              </a:rPr>
              <a:t> Example 2 </a:t>
            </a:r>
            <a:endParaRPr 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8600" y="16002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What if…?</a:t>
            </a:r>
            <a:r>
              <a:rPr lang="en-US" b="1"/>
              <a:t> What would be the volume of the Rainforest Pyramid if the height were doubled?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895600" y="2678113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pyramid.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895600" y="35052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70 for B and 66 for h.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143000" y="4343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107,800 yd</a:t>
            </a:r>
            <a:r>
              <a:rPr lang="en-US" baseline="30000"/>
              <a:t>3</a:t>
            </a:r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143000" y="4953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 107,800(27) = 2,910,600 ft</a:t>
            </a:r>
            <a:r>
              <a:rPr lang="en-US" baseline="30000"/>
              <a:t>3</a:t>
            </a:r>
            <a:endParaRPr lang="en-US"/>
          </a:p>
        </p:txBody>
      </p:sp>
      <p:pic>
        <p:nvPicPr>
          <p:cNvPr id="31757" name="Picture 13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90800"/>
            <a:ext cx="1123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1619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2" grpId="0"/>
      <p:bldP spid="31753" grpId="0"/>
      <p:bldP spid="317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7753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219200" y="4876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245</a:t>
            </a:r>
            <a:r>
              <a:rPr lang="en-US">
                <a:sym typeface="Symbol" charset="2"/>
              </a:rPr>
              <a:t></a:t>
            </a:r>
            <a:r>
              <a:rPr lang="en-US"/>
              <a:t> cm</a:t>
            </a:r>
            <a:r>
              <a:rPr lang="en-US" baseline="30000"/>
              <a:t>3 </a:t>
            </a:r>
            <a:r>
              <a:rPr lang="en-US"/>
              <a:t>≈ 769.7 cm</a:t>
            </a:r>
            <a:r>
              <a:rPr lang="en-US" baseline="30000"/>
              <a:t>3</a:t>
            </a:r>
            <a:endParaRPr lang="en-US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3A: Finding Volumes of Cones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81000" y="16002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Find the volume of a cone with radius 7 cm and height 15 cm. Give your answers both in terms of </a:t>
            </a:r>
            <a:r>
              <a:rPr lang="en-US" b="1" i="1">
                <a:sym typeface="Symbol" charset="2"/>
              </a:rPr>
              <a:t></a:t>
            </a:r>
            <a:r>
              <a:rPr lang="en-US" b="1"/>
              <a:t> and rounded to the nearest tenth.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352800" y="3146425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Volume of a pyramid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352800" y="4114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Substitute 7 for r and 15 for h.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562600" y="487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Simplify.</a:t>
            </a:r>
          </a:p>
        </p:txBody>
      </p:sp>
      <p:pic>
        <p:nvPicPr>
          <p:cNvPr id="38925" name="Picture 13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0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86200"/>
            <a:ext cx="1685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17" grpId="0"/>
      <p:bldP spid="38922" grpId="0"/>
      <p:bldP spid="389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3B: Finding Volumes of Cones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81000" y="1600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Find the volume of a cone</a:t>
            </a:r>
            <a:r>
              <a:rPr lang="en-US"/>
              <a:t> </a:t>
            </a:r>
            <a:r>
              <a:rPr lang="en-US" b="1"/>
              <a:t>with base circumference 25</a:t>
            </a:r>
            <a:r>
              <a:rPr lang="en-US" b="1">
                <a:sym typeface="Symbol" charset="2"/>
              </a:rPr>
              <a:t></a:t>
            </a:r>
            <a:r>
              <a:rPr lang="en-US" b="1"/>
              <a:t> in. and a height 2 in. more than twice the radius.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1000" y="2971800"/>
            <a:ext cx="778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Step 1</a:t>
            </a:r>
            <a:r>
              <a:rPr lang="en-US"/>
              <a:t>  Use the circumference to find the radius.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81000" y="4816475"/>
            <a:ext cx="669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Step 2</a:t>
            </a:r>
            <a:r>
              <a:rPr lang="en-US"/>
              <a:t>  Use the radius to find the height. 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990600" y="5349875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h</a:t>
            </a:r>
            <a:r>
              <a:rPr lang="en-US"/>
              <a:t> = 2(12.5) + 2 = 27 in.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029200" y="5349875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The height is 2 in. more than twice the radius.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914400" y="34448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  <a:r>
              <a:rPr lang="en-US" i="1">
                <a:sym typeface="Symbol" charset="2"/>
              </a:rPr>
              <a:t></a:t>
            </a:r>
            <a:r>
              <a:rPr lang="en-US" i="1"/>
              <a:t>r</a:t>
            </a:r>
            <a:r>
              <a:rPr lang="en-US"/>
              <a:t> = 25</a:t>
            </a:r>
            <a:r>
              <a:rPr lang="en-US" i="1">
                <a:sym typeface="Symbol" charset="2"/>
              </a:rPr>
              <a:t></a:t>
            </a:r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3048000" y="3433763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25</a:t>
            </a: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  <a:sym typeface="Symbol" charset="2"/>
              </a:rPr>
              <a:t></a:t>
            </a: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 for the circumference.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295400" y="39782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/>
              <a:t> = 12.5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048000" y="39782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Solve for 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9" grpId="0"/>
      <p:bldP spid="50190" grpId="0"/>
      <p:bldP spid="50191" grpId="0"/>
      <p:bldP spid="50192" grpId="0"/>
      <p:bldP spid="50193" grpId="0"/>
      <p:bldP spid="501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3B Continued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4025" y="3048000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Step 3</a:t>
            </a:r>
            <a:r>
              <a:rPr lang="en-US"/>
              <a:t>  Use the radius and height to find the volume. 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505200" y="3756025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pyramid.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581400" y="4637088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12.5 for r and 27 for h.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371600" y="5486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1406.25</a:t>
            </a:r>
            <a:r>
              <a:rPr lang="en-US" i="1">
                <a:sym typeface="Symbol" charset="2"/>
              </a:rPr>
              <a:t></a:t>
            </a:r>
            <a:r>
              <a:rPr lang="en-US"/>
              <a:t> in</a:t>
            </a:r>
            <a:r>
              <a:rPr lang="en-US" baseline="30000"/>
              <a:t>3 </a:t>
            </a:r>
            <a:r>
              <a:rPr lang="en-US"/>
              <a:t>≈ 4417.9 in</a:t>
            </a:r>
            <a:r>
              <a:rPr lang="en-US" baseline="30000"/>
              <a:t>3</a:t>
            </a:r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019800" y="5486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Simplify.</a:t>
            </a:r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381000" y="1600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Find the volume of a cone with base circumference 25</a:t>
            </a:r>
            <a:r>
              <a:rPr lang="en-US" b="1">
                <a:sym typeface="Symbol" charset="2"/>
              </a:rPr>
              <a:t></a:t>
            </a:r>
            <a:r>
              <a:rPr lang="en-US" b="1"/>
              <a:t> in. and a height 2 in. more than twice the radius.</a:t>
            </a:r>
          </a:p>
        </p:txBody>
      </p:sp>
      <p:pic>
        <p:nvPicPr>
          <p:cNvPr id="51214" name="Picture 14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581400"/>
            <a:ext cx="1333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15" descr="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4448175"/>
            <a:ext cx="2095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6" grpId="0"/>
      <p:bldP spid="51210" grpId="0"/>
      <p:bldP spid="51211" grpId="0"/>
      <p:bldP spid="512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1800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3C: Finding Volumes of Cones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762000" y="17145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Find the volume of a cone.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762000" y="2530475"/>
            <a:ext cx="4770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Step 1</a:t>
            </a:r>
            <a:r>
              <a:rPr lang="en-US"/>
              <a:t>  Use the Pythagorean Theorem to find the height. </a:t>
            </a: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838200" y="3875088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  <a:r>
              <a:rPr lang="en-US" baseline="30000"/>
              <a:t>2</a:t>
            </a:r>
            <a:r>
              <a:rPr lang="en-US"/>
              <a:t> + </a:t>
            </a:r>
            <a:r>
              <a:rPr lang="en-US" i="1"/>
              <a:t>h</a:t>
            </a:r>
            <a:r>
              <a:rPr lang="en-US" baseline="30000"/>
              <a:t>2</a:t>
            </a:r>
            <a:r>
              <a:rPr lang="en-US"/>
              <a:t> = 34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352800" y="387508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Pythagorean Theorem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905000" y="440848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h</a:t>
            </a:r>
            <a:r>
              <a:rPr lang="en-US" baseline="30000"/>
              <a:t>2</a:t>
            </a:r>
            <a:r>
              <a:rPr lang="en-US"/>
              <a:t> = 900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352800" y="4408488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Subtract 16</a:t>
            </a:r>
            <a:r>
              <a:rPr lang="en-US" i="1" baseline="30000">
                <a:solidFill>
                  <a:srgbClr val="3333FF"/>
                </a:solidFill>
                <a:latin typeface="Arial" charset="0"/>
                <a:cs typeface="Arial" charset="0"/>
              </a:rPr>
              <a:t>2</a:t>
            </a: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 from both sides.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057400" y="49418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h </a:t>
            </a:r>
            <a:r>
              <a:rPr lang="en-US"/>
              <a:t>= 30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3352800" y="49530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Take the square root of both sides.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3" grpId="0"/>
      <p:bldP spid="52234" grpId="0"/>
      <p:bldP spid="52235" grpId="0"/>
      <p:bldP spid="52236" grpId="0"/>
      <p:bldP spid="52237" grpId="0"/>
      <p:bldP spid="522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3400" y="1143000"/>
            <a:ext cx="8382000" cy="45720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461963" algn="l"/>
              </a:tabLst>
            </a:pPr>
            <a:r>
              <a:rPr lang="en-US" sz="2800" b="1">
                <a:solidFill>
                  <a:srgbClr val="3333CC"/>
                </a:solidFill>
              </a:rPr>
              <a:t>Warm Up</a:t>
            </a:r>
            <a:endParaRPr lang="en-US" sz="2800"/>
          </a:p>
          <a:p>
            <a:pPr>
              <a:tabLst>
                <a:tab pos="461963" algn="l"/>
              </a:tabLst>
            </a:pPr>
            <a:r>
              <a:rPr lang="en-US" b="1"/>
              <a:t>Find the volume of each figure. Round to the nearest tenth, if necessary.</a:t>
            </a:r>
          </a:p>
          <a:p>
            <a:pPr>
              <a:tabLst>
                <a:tab pos="461963" algn="l"/>
              </a:tabLst>
            </a:pPr>
            <a:endParaRPr lang="en-US" b="1"/>
          </a:p>
          <a:p>
            <a:pPr>
              <a:tabLst>
                <a:tab pos="461963" algn="l"/>
              </a:tabLst>
            </a:pPr>
            <a:r>
              <a:rPr lang="en-US" b="1"/>
              <a:t>1.</a:t>
            </a:r>
            <a:r>
              <a:rPr lang="en-US"/>
              <a:t> </a:t>
            </a:r>
            <a:r>
              <a:rPr lang="en-US">
                <a:sym typeface="Symbol" charset="2"/>
              </a:rPr>
              <a:t>a square prism with base area 189 ft</a:t>
            </a:r>
            <a:r>
              <a:rPr lang="en-US" baseline="30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 and 	height 21 ft</a:t>
            </a:r>
          </a:p>
          <a:p>
            <a:pPr>
              <a:lnSpc>
                <a:spcPct val="140000"/>
              </a:lnSpc>
              <a:tabLst>
                <a:tab pos="461963" algn="l"/>
              </a:tabLst>
            </a:pPr>
            <a:endParaRPr lang="en-US" sz="800" b="1">
              <a:sym typeface="Symbol" charset="2"/>
            </a:endParaRPr>
          </a:p>
          <a:p>
            <a:pPr>
              <a:lnSpc>
                <a:spcPct val="110000"/>
              </a:lnSpc>
              <a:tabLst>
                <a:tab pos="461963" algn="l"/>
              </a:tabLst>
            </a:pPr>
            <a:r>
              <a:rPr lang="en-US" b="1">
                <a:sym typeface="Symbol" charset="2"/>
              </a:rPr>
              <a:t>2.</a:t>
            </a:r>
            <a:r>
              <a:rPr lang="en-US">
                <a:sym typeface="Symbol" charset="2"/>
              </a:rPr>
              <a:t> a regular hexagonal prism with base edge 	length 24 m and height 10 m</a:t>
            </a:r>
          </a:p>
          <a:p>
            <a:pPr>
              <a:lnSpc>
                <a:spcPct val="140000"/>
              </a:lnSpc>
              <a:tabLst>
                <a:tab pos="461963" algn="l"/>
              </a:tabLst>
            </a:pPr>
            <a:endParaRPr lang="en-US" sz="800" b="1">
              <a:sym typeface="Symbol" charset="2"/>
            </a:endParaRPr>
          </a:p>
          <a:p>
            <a:pPr>
              <a:lnSpc>
                <a:spcPct val="140000"/>
              </a:lnSpc>
              <a:tabLst>
                <a:tab pos="461963" algn="l"/>
              </a:tabLst>
            </a:pPr>
            <a:r>
              <a:rPr lang="en-US" b="1">
                <a:sym typeface="Symbol" charset="2"/>
              </a:rPr>
              <a:t>3.</a:t>
            </a:r>
            <a:r>
              <a:rPr lang="en-US">
                <a:sym typeface="Symbol" charset="2"/>
              </a:rPr>
              <a:t> a cylinder with diameter 16 in. and height 22 in.</a:t>
            </a:r>
            <a:r>
              <a:rPr lang="en-US" sz="2800">
                <a:solidFill>
                  <a:srgbClr val="FF0000"/>
                </a:solidFill>
              </a:rPr>
              <a:t>		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95600" y="3048000"/>
            <a:ext cx="142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charset="2"/>
              </a:rPr>
              <a:t>3969 ft</a:t>
            </a:r>
            <a:r>
              <a:rPr lang="en-US" baseline="30000">
                <a:solidFill>
                  <a:srgbClr val="FF0000"/>
                </a:solidFill>
                <a:sym typeface="Symbol" charset="2"/>
              </a:rPr>
              <a:t>3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638800" y="4010025"/>
            <a:ext cx="210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charset="2"/>
              </a:rPr>
              <a:t>14,964.9 m</a:t>
            </a:r>
            <a:r>
              <a:rPr lang="en-US" baseline="30000">
                <a:solidFill>
                  <a:srgbClr val="FF0000"/>
                </a:solidFill>
                <a:sym typeface="Symbol" charset="2"/>
              </a:rPr>
              <a:t>3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65200" y="5029200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charset="2"/>
              </a:rPr>
              <a:t>4423.4 in</a:t>
            </a:r>
            <a:r>
              <a:rPr lang="en-US" baseline="30000">
                <a:solidFill>
                  <a:srgbClr val="FF0000"/>
                </a:solidFill>
                <a:sym typeface="Symbol" charset="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3C Continued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5800" y="2470150"/>
            <a:ext cx="314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Step 2</a:t>
            </a:r>
            <a:r>
              <a:rPr lang="en-US"/>
              <a:t>  Use the radius and height to find the volume.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895600" y="4179888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Volume of a cone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048000" y="5105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Substitute 16 for r and 30 for h.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066800" y="5943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charset="2"/>
              </a:rPr>
              <a:t></a:t>
            </a:r>
            <a:r>
              <a:rPr lang="en-US"/>
              <a:t> 2560</a:t>
            </a:r>
            <a:r>
              <a:rPr lang="en-US" i="1">
                <a:sym typeface="Symbol" charset="2"/>
              </a:rPr>
              <a:t></a:t>
            </a:r>
            <a:r>
              <a:rPr lang="en-US"/>
              <a:t> cm</a:t>
            </a:r>
            <a:r>
              <a:rPr lang="en-US" baseline="30000"/>
              <a:t>3 </a:t>
            </a:r>
            <a:r>
              <a:rPr lang="en-US">
                <a:sym typeface="Symbol" charset="2"/>
              </a:rPr>
              <a:t></a:t>
            </a:r>
            <a:r>
              <a:rPr lang="en-US"/>
              <a:t> 8042.5 cm</a:t>
            </a:r>
            <a:r>
              <a:rPr lang="en-US" baseline="30000"/>
              <a:t>3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715000" y="5943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Simplify.</a:t>
            </a:r>
          </a:p>
        </p:txBody>
      </p:sp>
      <p:pic>
        <p:nvPicPr>
          <p:cNvPr id="3380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1800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Rectangle 13"/>
          <p:cNvSpPr>
            <a:spLocks noChangeArrowheads="1"/>
          </p:cNvSpPr>
          <p:nvPr/>
        </p:nvSpPr>
        <p:spPr bwMode="auto">
          <a:xfrm>
            <a:off x="685800" y="1676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Find the volume of a cone.</a:t>
            </a:r>
          </a:p>
        </p:txBody>
      </p:sp>
      <p:pic>
        <p:nvPicPr>
          <p:cNvPr id="53262" name="Picture 14" descr="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62400"/>
            <a:ext cx="1447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" y="5010150"/>
            <a:ext cx="1790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4" grpId="0"/>
      <p:bldP spid="53257" grpId="0"/>
      <p:bldP spid="53258" grpId="0"/>
      <p:bldP spid="532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 Black" charset="0"/>
              </a:rPr>
              <a:t>Check It Out!</a:t>
            </a:r>
            <a:r>
              <a:rPr lang="en-US">
                <a:solidFill>
                  <a:srgbClr val="006699"/>
                </a:solidFill>
                <a:latin typeface="Arial Black" charset="0"/>
              </a:rPr>
              <a:t> Example 3 </a:t>
            </a:r>
            <a:endParaRPr lang="en-US" sz="260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2928938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09600" y="1828800"/>
            <a:ext cx="507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Find the volume of the cone.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048000" y="3276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cone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124200" y="4267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9 for r and 8 for h.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447800" y="5105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≈ 216</a:t>
            </a:r>
            <a:r>
              <a:rPr lang="en-US" i="1">
                <a:sym typeface="Symbol" charset="2"/>
              </a:rPr>
              <a:t></a:t>
            </a:r>
            <a:r>
              <a:rPr lang="en-US" i="1"/>
              <a:t> </a:t>
            </a:r>
            <a:r>
              <a:rPr lang="en-US"/>
              <a:t>m</a:t>
            </a:r>
            <a:r>
              <a:rPr lang="en-US" baseline="30000"/>
              <a:t>3 </a:t>
            </a:r>
            <a:r>
              <a:rPr lang="en-US"/>
              <a:t>≈ 678.6 m</a:t>
            </a:r>
            <a:r>
              <a:rPr lang="en-US" baseline="30000"/>
              <a:t>3</a:t>
            </a:r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181600" y="5105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Simplify.</a:t>
            </a:r>
          </a:p>
        </p:txBody>
      </p:sp>
      <p:pic>
        <p:nvPicPr>
          <p:cNvPr id="39949" name="Picture 13" descr="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4124325"/>
            <a:ext cx="1533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200400"/>
            <a:ext cx="1476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6" grpId="0"/>
      <p:bldP spid="39947" grpId="0"/>
      <p:bldP spid="399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4: Exploring Effects of Changing Dimensions 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52400" y="3216275"/>
            <a:ext cx="329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original dimensions: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144963" y="3216275"/>
            <a:ext cx="4999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radius and height divided by 3: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4800" y="5410200"/>
            <a:ext cx="8458200" cy="914400"/>
            <a:chOff x="192" y="3408"/>
            <a:chExt cx="5328" cy="576"/>
          </a:xfrm>
        </p:grpSpPr>
        <p:pic>
          <p:nvPicPr>
            <p:cNvPr id="35850" name="Picture 16" descr="4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0" y="3408"/>
              <a:ext cx="164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Rectangle 9"/>
            <p:cNvSpPr>
              <a:spLocks noChangeArrowheads="1"/>
            </p:cNvSpPr>
            <p:nvPr/>
          </p:nvSpPr>
          <p:spPr bwMode="auto">
            <a:xfrm>
              <a:off x="192" y="3466"/>
              <a:ext cx="5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Notice that                        . If the radius and height are divided by 3, the volume is divided by 3</a:t>
              </a:r>
              <a:r>
                <a:rPr lang="en-US" baseline="30000"/>
                <a:t>3</a:t>
              </a:r>
              <a:r>
                <a:rPr lang="en-US"/>
                <a:t>, or 27.</a:t>
              </a:r>
            </a:p>
          </p:txBody>
        </p:sp>
      </p:grpSp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228600" y="1600200"/>
            <a:ext cx="6172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The diameter and height of the cone are divided by 3. Describe the effect on the volume.</a:t>
            </a:r>
          </a:p>
        </p:txBody>
      </p:sp>
      <p:pic>
        <p:nvPicPr>
          <p:cNvPr id="3584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371600"/>
            <a:ext cx="16716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4" descr="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733800"/>
            <a:ext cx="3990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15" descr="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4925" y="3705225"/>
            <a:ext cx="35718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 Black" charset="0"/>
              </a:rPr>
              <a:t>Check It Out!</a:t>
            </a:r>
            <a:r>
              <a:rPr lang="en-US">
                <a:solidFill>
                  <a:srgbClr val="006699"/>
                </a:solidFill>
                <a:latin typeface="Arial Black" charset="0"/>
              </a:rPr>
              <a:t> Example 4</a:t>
            </a:r>
            <a:endParaRPr 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42900" y="3684588"/>
            <a:ext cx="329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original dimensions: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030663" y="3676650"/>
            <a:ext cx="433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radius and height doubled: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28600" y="6019800"/>
            <a:ext cx="4837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volume is multiplied by 8.</a:t>
            </a:r>
          </a:p>
        </p:txBody>
      </p: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228600" y="1676400"/>
            <a:ext cx="533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radius and height of the cone are doubled. Describe the effect on the volume.</a:t>
            </a:r>
          </a:p>
        </p:txBody>
      </p:sp>
      <p:pic>
        <p:nvPicPr>
          <p:cNvPr id="368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25146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2" descr="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267200"/>
            <a:ext cx="3600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3" descr="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43400"/>
            <a:ext cx="39433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2" grpId="0"/>
      <p:bldP spid="583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5: Finding Volumes of Composite Three-Dimensional Figures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1000" y="1905000"/>
            <a:ext cx="5210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composite figure. Round to the nearest tenth.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905000"/>
            <a:ext cx="25622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81000" y="3200400"/>
            <a:ext cx="526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The volume of the upper cone is </a:t>
            </a:r>
          </a:p>
        </p:txBody>
      </p:sp>
      <p:pic>
        <p:nvPicPr>
          <p:cNvPr id="55305" name="Picture 9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0"/>
            <a:ext cx="5162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5: Finding Volumes of Composite Three-Dimensional Figures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81000" y="2895600"/>
            <a:ext cx="475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The volume of the cylinder is 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81000" y="4114800"/>
            <a:ext cx="520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The volume of the lower cone is 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417513" y="5410200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The volume of the figure is the sum of the volumes.</a:t>
            </a:r>
          </a:p>
        </p:txBody>
      </p:sp>
      <p:pic>
        <p:nvPicPr>
          <p:cNvPr id="3891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371600"/>
            <a:ext cx="2100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17"/>
          <p:cNvSpPr>
            <a:spLocks noChangeArrowheads="1"/>
          </p:cNvSpPr>
          <p:nvPr/>
        </p:nvSpPr>
        <p:spPr bwMode="auto">
          <a:xfrm>
            <a:off x="381000" y="1920875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composite figure. Round to the nearest tenth.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381000" y="3429000"/>
            <a:ext cx="677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i="1"/>
              <a:t>V</a:t>
            </a:r>
            <a:r>
              <a:rPr lang="en-US" baseline="-25000"/>
              <a:t>cylinder</a:t>
            </a:r>
            <a:r>
              <a:rPr lang="en-US"/>
              <a:t> = </a:t>
            </a:r>
            <a:r>
              <a:rPr lang="en-US" i="1">
                <a:sym typeface="Symbol" charset="2"/>
              </a:rPr>
              <a:t>r</a:t>
            </a:r>
            <a:r>
              <a:rPr lang="en-US" baseline="30000">
                <a:sym typeface="Symbol" charset="2"/>
              </a:rPr>
              <a:t>2</a:t>
            </a:r>
            <a:r>
              <a:rPr lang="en-US" i="1">
                <a:sym typeface="Symbol" charset="2"/>
              </a:rPr>
              <a:t>h</a:t>
            </a:r>
            <a:r>
              <a:rPr lang="en-US">
                <a:sym typeface="Symbol" charset="2"/>
              </a:rPr>
              <a:t> = </a:t>
            </a:r>
            <a:r>
              <a:rPr lang="en-US" i="1">
                <a:sym typeface="Symbol" charset="2"/>
              </a:rPr>
              <a:t></a:t>
            </a:r>
            <a:r>
              <a:rPr lang="en-US">
                <a:sym typeface="Symbol" charset="2"/>
              </a:rPr>
              <a:t>(21)</a:t>
            </a:r>
            <a:r>
              <a:rPr lang="en-US" baseline="30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(35)=15,435</a:t>
            </a:r>
            <a:r>
              <a:rPr lang="en-US" i="1">
                <a:sym typeface="Symbol" charset="2"/>
              </a:rPr>
              <a:t></a:t>
            </a:r>
            <a:r>
              <a:rPr lang="en-US">
                <a:sym typeface="Symbol" charset="2"/>
              </a:rPr>
              <a:t> cm</a:t>
            </a:r>
            <a:r>
              <a:rPr lang="en-US" baseline="30000">
                <a:sym typeface="Symbol" charset="2"/>
              </a:rPr>
              <a:t>3</a:t>
            </a:r>
            <a:r>
              <a:rPr lang="en-US">
                <a:sym typeface="Symbol" charset="2"/>
              </a:rPr>
              <a:t>.</a:t>
            </a:r>
            <a:r>
              <a:rPr lang="en-US"/>
              <a:t> </a:t>
            </a: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304800" y="6019800"/>
            <a:ext cx="952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200" i="1"/>
              <a:t>V </a:t>
            </a:r>
            <a:r>
              <a:rPr lang="en-US" sz="2200"/>
              <a:t>= 5145</a:t>
            </a:r>
            <a:r>
              <a:rPr lang="en-US" sz="2200" i="1">
                <a:sym typeface="Symbol" charset="2"/>
              </a:rPr>
              <a:t></a:t>
            </a:r>
            <a:r>
              <a:rPr lang="en-US" sz="2200">
                <a:sym typeface="Symbol" charset="2"/>
              </a:rPr>
              <a:t> + 15,435</a:t>
            </a:r>
            <a:r>
              <a:rPr lang="en-US" sz="2200" i="1">
                <a:sym typeface="Symbol" charset="2"/>
              </a:rPr>
              <a:t></a:t>
            </a:r>
            <a:r>
              <a:rPr lang="en-US" sz="2200">
                <a:sym typeface="Symbol" charset="2"/>
              </a:rPr>
              <a:t> + 5,880</a:t>
            </a:r>
            <a:r>
              <a:rPr lang="en-US" sz="2200" i="1">
                <a:sym typeface="Symbol" charset="2"/>
              </a:rPr>
              <a:t></a:t>
            </a:r>
            <a:r>
              <a:rPr lang="en-US" sz="2200">
                <a:sym typeface="Symbol" charset="2"/>
              </a:rPr>
              <a:t> = 26,460</a:t>
            </a:r>
            <a:r>
              <a:rPr lang="en-US" sz="2200" i="1">
                <a:sym typeface="Symbol" charset="2"/>
              </a:rPr>
              <a:t></a:t>
            </a:r>
            <a:r>
              <a:rPr lang="en-US" sz="2200">
                <a:sym typeface="Symbol" charset="2"/>
              </a:rPr>
              <a:t>  83,126.5 cm</a:t>
            </a:r>
            <a:r>
              <a:rPr lang="en-US" sz="2200" baseline="30000">
                <a:sym typeface="Symbol" charset="2"/>
              </a:rPr>
              <a:t>3</a:t>
            </a:r>
            <a:endParaRPr lang="en-US" sz="2200">
              <a:sym typeface="Symbol" charset="2"/>
            </a:endParaRPr>
          </a:p>
        </p:txBody>
      </p:sp>
      <p:pic>
        <p:nvPicPr>
          <p:cNvPr id="59414" name="Picture 22" descr="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2" grpId="0"/>
      <p:bldP spid="59405" grpId="0"/>
      <p:bldP spid="59410" grpId="0"/>
      <p:bldP spid="594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 Black" charset="0"/>
              </a:rPr>
              <a:t>Check It Out!</a:t>
            </a:r>
            <a:r>
              <a:rPr lang="en-US">
                <a:solidFill>
                  <a:srgbClr val="006699"/>
                </a:solidFill>
                <a:latin typeface="Arial Black" charset="0"/>
              </a:rPr>
              <a:t> Example 5 </a:t>
            </a:r>
            <a:endParaRPr 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28600" y="15240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Find the volume of the</a:t>
            </a:r>
          </a:p>
          <a:p>
            <a:r>
              <a:rPr lang="en-US" b="1"/>
              <a:t>composite figure.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524000"/>
            <a:ext cx="31670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28600" y="2446338"/>
            <a:ext cx="434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The volume of the rectangular prism is 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88925" y="3200400"/>
            <a:ext cx="550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i="1"/>
              <a:t>V</a:t>
            </a:r>
            <a:r>
              <a:rPr lang="en-US"/>
              <a:t> = </a:t>
            </a:r>
            <a:r>
              <a:rPr lang="en-US" i="1"/>
              <a:t>ℓwh</a:t>
            </a:r>
            <a:r>
              <a:rPr lang="en-US"/>
              <a:t> = 25(12)(15) = 4500 ft</a:t>
            </a:r>
            <a:r>
              <a:rPr lang="en-US" baseline="30000"/>
              <a:t>3</a:t>
            </a:r>
            <a:r>
              <a:rPr lang="en-US"/>
              <a:t>. 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886200"/>
            <a:ext cx="480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The volume of the pyramid is 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953000" y="3886200"/>
            <a:ext cx="419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The volume of the composite is the rectangular prism subtract the pyramid. 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4953000" y="5562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4500 — 1500 = 3000 ft</a:t>
            </a:r>
            <a:r>
              <a:rPr lang="en-US" baseline="30000"/>
              <a:t>3</a:t>
            </a:r>
            <a:r>
              <a:rPr lang="en-US"/>
              <a:t> </a:t>
            </a:r>
          </a:p>
        </p:txBody>
      </p:sp>
      <p:pic>
        <p:nvPicPr>
          <p:cNvPr id="56334" name="Picture 14" descr="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95800"/>
            <a:ext cx="3733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7" grpId="0"/>
      <p:bldP spid="56328" grpId="0"/>
      <p:bldP spid="56330" grpId="0"/>
      <p:bldP spid="563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Lesson Quiz: Part I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7924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398463" algn="l"/>
              </a:tabLst>
            </a:pPr>
            <a:r>
              <a:rPr lang="en-US" b="1"/>
              <a:t>Find the volume of each figure. Round to the nearest tenth, if necessary.</a:t>
            </a:r>
            <a:endParaRPr lang="en-US" sz="2000"/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398463" algn="l"/>
              </a:tabLst>
            </a:pPr>
            <a:r>
              <a:rPr lang="en-US" b="1"/>
              <a:t>1.</a:t>
            </a:r>
            <a:r>
              <a:rPr lang="en-US"/>
              <a:t> a rectangular pyramid with length 25 cm, 	width 17 cm, and height 21 cm		</a:t>
            </a:r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398463" algn="l"/>
              </a:tabLst>
            </a:pPr>
            <a:r>
              <a:rPr lang="en-US" b="1"/>
              <a:t>2.</a:t>
            </a:r>
            <a:r>
              <a:rPr lang="en-US"/>
              <a:t> a regular triangular pyramid with base edge 	length 12 in. and height 10 in.</a:t>
            </a:r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398463" algn="l"/>
              </a:tabLst>
            </a:pPr>
            <a:r>
              <a:rPr lang="en-US" b="1"/>
              <a:t>3.</a:t>
            </a:r>
            <a:r>
              <a:rPr lang="en-US"/>
              <a:t> a cone with diameter 22 cm and height 30 cm</a:t>
            </a:r>
            <a:endParaRPr lang="en-US" b="1"/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398463" algn="l"/>
              </a:tabLst>
            </a:pPr>
            <a:r>
              <a:rPr lang="en-US" b="1"/>
              <a:t>4.</a:t>
            </a:r>
            <a:r>
              <a:rPr lang="en-US"/>
              <a:t> a cone with base circumference 8</a:t>
            </a:r>
            <a:r>
              <a:rPr lang="en-US" i="1">
                <a:sym typeface="Symbol" charset="2"/>
              </a:rPr>
              <a:t></a:t>
            </a:r>
            <a:r>
              <a:rPr lang="en-US"/>
              <a:t> m and a 	height 5 m more than    the radius </a:t>
            </a:r>
          </a:p>
        </p:txBody>
      </p:sp>
      <p:pic>
        <p:nvPicPr>
          <p:cNvPr id="4096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413" y="5486400"/>
            <a:ext cx="266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5816600" y="274320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2975 cm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5578475" y="38100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207.8 in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787400" y="4803775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  <a:sym typeface="Symbol" charset="2"/>
              </a:rPr>
              <a:t>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3801.3 cm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835025" y="5946775"/>
            <a:ext cx="219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  <a:sym typeface="Symbol" charset="2"/>
              </a:rPr>
              <a:t>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117.3 m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Lesson Quiz: Part II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57200" y="1593850"/>
            <a:ext cx="81534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5. </a:t>
            </a:r>
            <a:r>
              <a:rPr lang="en-US"/>
              <a:t>A cone has radius 2 in. and height 7 in. If the 	radius and height are multiplied by   , describe the effect on the volume.</a:t>
            </a:r>
          </a:p>
          <a:p>
            <a:pPr eaLnBrk="0" hangingPunct="0">
              <a:spcBef>
                <a:spcPct val="50000"/>
              </a:spcBef>
              <a:tabLst>
                <a:tab pos="457200" algn="l"/>
              </a:tabLst>
            </a:pPr>
            <a:endParaRPr lang="en-US"/>
          </a:p>
          <a:p>
            <a:pPr eaLnBrk="0" hangingPunct="0">
              <a:spcBef>
                <a:spcPct val="50000"/>
              </a:spcBef>
              <a:tabLst>
                <a:tab pos="457200" algn="l"/>
              </a:tabLst>
            </a:pPr>
            <a:r>
              <a:rPr lang="en-US"/>
              <a:t>		</a:t>
            </a:r>
          </a:p>
          <a:p>
            <a:pPr>
              <a:tabLst>
                <a:tab pos="457200" algn="l"/>
              </a:tabLst>
            </a:pPr>
            <a:r>
              <a:rPr lang="en-US" b="1"/>
              <a:t>6.</a:t>
            </a:r>
            <a:r>
              <a:rPr lang="en-US"/>
              <a:t> Find the volume of the composite figure. Give 	your answer in terms of </a:t>
            </a:r>
            <a:r>
              <a:rPr lang="en-US" i="1">
                <a:sym typeface="Symbol" charset="2"/>
              </a:rPr>
              <a:t></a:t>
            </a:r>
            <a:r>
              <a:rPr lang="en-US"/>
              <a:t>.</a:t>
            </a:r>
          </a:p>
          <a:p>
            <a:pPr eaLnBrk="0" hangingPunct="0">
              <a:spcBef>
                <a:spcPct val="50000"/>
              </a:spcBef>
              <a:tabLst>
                <a:tab pos="457200" algn="l"/>
              </a:tabLst>
            </a:pPr>
            <a:r>
              <a:rPr lang="en-US" sz="800">
                <a:latin typeface="Arial" charset="0"/>
              </a:rPr>
              <a:t> </a:t>
            </a:r>
          </a:p>
          <a:p>
            <a:pPr eaLnBrk="0" hangingPunct="0">
              <a:spcBef>
                <a:spcPct val="50000"/>
              </a:spcBef>
              <a:tabLst>
                <a:tab pos="457200" algn="l"/>
              </a:tabLst>
            </a:pPr>
            <a:endParaRPr lang="en-US" sz="800">
              <a:latin typeface="Arial" charset="0"/>
            </a:endParaRPr>
          </a:p>
        </p:txBody>
      </p:sp>
      <p:pic>
        <p:nvPicPr>
          <p:cNvPr id="4301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325" y="1938338"/>
            <a:ext cx="266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337050"/>
            <a:ext cx="30718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4" name="Group 8"/>
          <p:cNvGrpSpPr>
            <a:grpSpLocks/>
          </p:cNvGrpSpPr>
          <p:nvPr/>
        </p:nvGrpSpPr>
        <p:grpSpPr bwMode="auto">
          <a:xfrm>
            <a:off x="838200" y="2733675"/>
            <a:ext cx="5867400" cy="695325"/>
            <a:chOff x="838200" y="2590800"/>
            <a:chExt cx="5867400" cy="695325"/>
          </a:xfrm>
        </p:grpSpPr>
        <p:sp>
          <p:nvSpPr>
            <p:cNvPr id="43016" name="Rectangle 12"/>
            <p:cNvSpPr>
              <a:spLocks noChangeArrowheads="1"/>
            </p:cNvSpPr>
            <p:nvPr/>
          </p:nvSpPr>
          <p:spPr bwMode="auto">
            <a:xfrm>
              <a:off x="838200" y="2667000"/>
              <a:ext cx="5867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The volume is multiplied by     .</a:t>
              </a:r>
            </a:p>
          </p:txBody>
        </p:sp>
        <p:pic>
          <p:nvPicPr>
            <p:cNvPr id="43017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19700" y="2590800"/>
              <a:ext cx="4191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838200" y="4724400"/>
            <a:ext cx="203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10,800</a:t>
            </a:r>
            <a:r>
              <a:rPr lang="en-US" i="1">
                <a:solidFill>
                  <a:srgbClr val="FF0000"/>
                </a:solidFill>
                <a:sym typeface="Symbol" charset="2"/>
              </a:rPr>
              <a:t></a:t>
            </a:r>
            <a:r>
              <a:rPr lang="en-US" b="1" i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yd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81000" y="1905000"/>
            <a:ext cx="8382000" cy="23622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/>
              <a:t>Learn and apply the formula for the volume of a pyramid.</a:t>
            </a:r>
          </a:p>
          <a:p>
            <a:pPr>
              <a:spcBef>
                <a:spcPct val="20000"/>
              </a:spcBef>
            </a:pPr>
            <a:endParaRPr lang="en-US" sz="1000"/>
          </a:p>
          <a:p>
            <a:pPr>
              <a:spcBef>
                <a:spcPct val="20000"/>
              </a:spcBef>
            </a:pPr>
            <a:r>
              <a:rPr lang="en-US" sz="3200"/>
              <a:t>Learn and apply the formula for the volume of a cone.</a:t>
            </a:r>
            <a:endParaRPr lang="en-US" sz="3200">
              <a:latin typeface="Arial" charset="0"/>
            </a:endParaRPr>
          </a:p>
        </p:txBody>
      </p:sp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0" y="121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i="1">
                <a:solidFill>
                  <a:srgbClr val="FF6600"/>
                </a:solidFill>
                <a:latin typeface="Arial Black" charset="0"/>
              </a:rPr>
              <a:t>Objectives</a:t>
            </a:r>
            <a:endParaRPr lang="en-US" sz="3600" i="1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228600" y="914400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volume of a pyramid is related to the volume of a prism with the same base and height. The relationship can be verified by dividing a cube into three congruent square pyramids, as shown.</a:t>
            </a:r>
          </a:p>
        </p:txBody>
      </p:sp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89200"/>
            <a:ext cx="6477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11430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square pyramids are congruent, so they have the same volume. The volume of each pyramid is one third the volume of the cube.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0"/>
            <a:ext cx="777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1A: Finding Volumes of Pyramids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15240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a rectangular pyramid with length 11 m, width 18 m, and height 23 m.</a:t>
            </a:r>
          </a:p>
        </p:txBody>
      </p:sp>
      <p:pic>
        <p:nvPicPr>
          <p:cNvPr id="29703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3200"/>
            <a:ext cx="5153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1B: Finding Volumes of Pyramids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1000" y="15240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square pyramid with base edge length 9 cm and height 14 cm.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514600"/>
            <a:ext cx="24574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81000" y="2514600"/>
            <a:ext cx="5483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The base is a square with a side length of 9 cm, and the height is 14 cm.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0"/>
            <a:ext cx="4057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1C: Finding Volumes of Pyramids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1000" y="1524000"/>
            <a:ext cx="586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</a:t>
            </a:r>
            <a:r>
              <a:rPr lang="en-US"/>
              <a:t> </a:t>
            </a:r>
            <a:r>
              <a:rPr lang="en-US" b="1"/>
              <a:t>of</a:t>
            </a:r>
            <a:r>
              <a:rPr lang="en-US"/>
              <a:t> </a:t>
            </a:r>
            <a:r>
              <a:rPr lang="en-US" b="1"/>
              <a:t>the regular hexagonal pyramid with height equal to the apothem of the base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524000"/>
            <a:ext cx="26146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81000" y="2819400"/>
            <a:ext cx="556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Step 1</a:t>
            </a:r>
            <a:r>
              <a:rPr lang="en-US"/>
              <a:t>  Find the area of the base.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581400" y="3581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Area of a regular polygon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581400" y="5181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Simplify.</a:t>
            </a:r>
          </a:p>
        </p:txBody>
      </p:sp>
      <p:pic>
        <p:nvPicPr>
          <p:cNvPr id="35858" name="Picture 18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67200"/>
            <a:ext cx="2438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20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4886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22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248275"/>
            <a:ext cx="1724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23" descr="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352800"/>
            <a:ext cx="11334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50" grpId="0"/>
      <p:bldP spid="358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  <a:latin typeface="Arial Black" charset="0"/>
              </a:rPr>
              <a:t>Example 1C Continued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1000" y="2819400"/>
            <a:ext cx="62484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/>
              <a:t>Step 2</a:t>
            </a:r>
            <a:r>
              <a:rPr lang="en-US"/>
              <a:t>  Use the base area and the height to find the volume. The height is equal to the apothem,               .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352800" y="4572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pyramid.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85800" y="5943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1296 ft</a:t>
            </a:r>
            <a:r>
              <a:rPr lang="en-US" baseline="30000"/>
              <a:t>3</a:t>
            </a:r>
            <a:endParaRPr lang="en-US"/>
          </a:p>
        </p:txBody>
      </p: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381000" y="1524000"/>
            <a:ext cx="586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</a:t>
            </a:r>
            <a:r>
              <a:rPr lang="en-US"/>
              <a:t> </a:t>
            </a:r>
            <a:r>
              <a:rPr lang="en-US" b="1"/>
              <a:t>of</a:t>
            </a:r>
            <a:r>
              <a:rPr lang="en-US"/>
              <a:t> </a:t>
            </a:r>
            <a:r>
              <a:rPr lang="en-US" b="1"/>
              <a:t>the regular hexagonal pyramid with height equal to the apothem of the base</a:t>
            </a:r>
          </a:p>
        </p:txBody>
      </p:sp>
      <p:pic>
        <p:nvPicPr>
          <p:cNvPr id="2253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524000"/>
            <a:ext cx="26146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181600"/>
            <a:ext cx="2590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1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0"/>
            <a:ext cx="5048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352800" y="5943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Simplify.</a:t>
            </a:r>
          </a:p>
        </p:txBody>
      </p:sp>
      <p:pic>
        <p:nvPicPr>
          <p:cNvPr id="22539" name="Picture 18" descr="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775075"/>
            <a:ext cx="16144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19" descr="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295775"/>
            <a:ext cx="1238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5" grpId="0"/>
      <p:bldP spid="368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1297</Words>
  <Application>Microsoft Office PowerPoint</Application>
  <PresentationFormat>On-screen Show (4:3)</PresentationFormat>
  <Paragraphs>160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Verdana</vt:lpstr>
      <vt:lpstr>ＭＳ Ｐゴシック</vt:lpstr>
      <vt:lpstr>Arial</vt:lpstr>
      <vt:lpstr>Arial Black</vt:lpstr>
      <vt:lpstr>Symbol</vt:lpstr>
      <vt:lpstr>Arial MT Bl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Holt, Rinehart and Winston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HRW</dc:creator>
  <cp:lastModifiedBy>mstauffer</cp:lastModifiedBy>
  <cp:revision>135</cp:revision>
  <dcterms:created xsi:type="dcterms:W3CDTF">2002-10-14T18:20:28Z</dcterms:created>
  <dcterms:modified xsi:type="dcterms:W3CDTF">2011-06-06T10:54:54Z</dcterms:modified>
</cp:coreProperties>
</file>