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62" r:id="rId4"/>
    <p:sldId id="269" r:id="rId5"/>
    <p:sldId id="266" r:id="rId6"/>
    <p:sldId id="278" r:id="rId7"/>
    <p:sldId id="274" r:id="rId8"/>
    <p:sldId id="279" r:id="rId9"/>
    <p:sldId id="281" r:id="rId10"/>
    <p:sldId id="282" r:id="rId11"/>
    <p:sldId id="302" r:id="rId12"/>
    <p:sldId id="267" r:id="rId13"/>
    <p:sldId id="276" r:id="rId14"/>
    <p:sldId id="286" r:id="rId15"/>
    <p:sldId id="287" r:id="rId16"/>
    <p:sldId id="277" r:id="rId17"/>
    <p:sldId id="303" r:id="rId18"/>
    <p:sldId id="288" r:id="rId19"/>
    <p:sldId id="304" r:id="rId20"/>
    <p:sldId id="283" r:id="rId21"/>
    <p:sldId id="284" r:id="rId22"/>
    <p:sldId id="292" r:id="rId23"/>
    <p:sldId id="293" r:id="rId24"/>
    <p:sldId id="285" r:id="rId25"/>
    <p:sldId id="290" r:id="rId26"/>
    <p:sldId id="297" r:id="rId27"/>
    <p:sldId id="291" r:id="rId28"/>
    <p:sldId id="295" r:id="rId29"/>
    <p:sldId id="296" r:id="rId30"/>
    <p:sldId id="268" r:id="rId31"/>
    <p:sldId id="301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3366FF"/>
    <a:srgbClr val="FF0000"/>
    <a:srgbClr val="006699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6" autoAdjust="0"/>
    <p:restoredTop sz="93452" autoAdjust="0"/>
  </p:normalViewPr>
  <p:slideViewPr>
    <p:cSldViewPr>
      <p:cViewPr varScale="1">
        <p:scale>
          <a:sx n="85" d="100"/>
          <a:sy n="85" d="100"/>
        </p:scale>
        <p:origin x="-1404" y="-90"/>
      </p:cViewPr>
      <p:guideLst>
        <p:guide orient="horz" pos="5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114522F-00A7-41CD-9113-D5B53F0943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CEF2B-83B2-43EC-BE9F-59CC0BBDB79C}" type="slidenum">
              <a:rPr lang="en-US"/>
              <a:pPr/>
              <a:t>30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DB0A4-87BD-43FD-BC64-9847BB65AE6F}" type="slidenum">
              <a:rPr lang="en-US"/>
              <a:pPr/>
              <a:t>31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CDBB-D4B6-4A4A-8B4F-54BE1432F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3F6CA-2655-4664-9371-18C5A6D9E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7702-F15A-4D54-9549-F377DF20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6EEC-4341-4C68-AD03-F5CD59EAC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FDD9-0C58-4C9C-83D7-97F76B8F6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74FE7-9CF0-4C7B-9DC7-90F8AF838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ABBF-6C21-458E-9CA8-88B393AF1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0AC4-A8C7-48BF-923A-3AE92B9CE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6CAAB-614F-410C-8F82-39A9CE1A3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EFEDC-CDFE-4CC5-8DFF-DF0A8DF20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365F-9F55-4CD3-86D9-BB0B5364D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CD1D9E7-C1CF-434E-920F-37F78F90EE1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89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Holt McDougal Geometry</a:t>
            </a:r>
          </a:p>
        </p:txBody>
      </p:sp>
      <p:grpSp>
        <p:nvGrpSpPr>
          <p:cNvPr id="1037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62763"/>
            <a:chOff x="0" y="0"/>
            <a:chExt cx="5760" cy="4323"/>
          </a:xfrm>
        </p:grpSpPr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 descr="chater_screen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74" y="4131"/>
              <a:ext cx="3186" cy="192"/>
            </a:xfrm>
            <a:prstGeom prst="rect">
              <a:avLst/>
            </a:prstGeom>
            <a:noFill/>
          </p:spPr>
        </p:pic>
      </p:grp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7463" y="84138"/>
            <a:ext cx="113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Arial Black" pitchFamily="34" charset="0"/>
              </a:rPr>
              <a:t>10-6</a:t>
            </a:r>
            <a:endParaRPr lang="en-US" sz="800"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066800" y="9842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Volume of Prisms and Cylinders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7013" y="138113"/>
            <a:ext cx="113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Arial Black" pitchFamily="34" charset="0"/>
              </a:rPr>
              <a:t>10-6</a:t>
            </a:r>
            <a:endParaRPr lang="en-US" sz="80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16351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Volume of Prisms and Cylinders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Holt Geometry</a:t>
            </a:r>
          </a:p>
        </p:txBody>
      </p:sp>
      <p:sp>
        <p:nvSpPr>
          <p:cNvPr id="4123" name="Text 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185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Up</a:t>
            </a:r>
          </a:p>
        </p:txBody>
      </p:sp>
      <p:sp>
        <p:nvSpPr>
          <p:cNvPr id="4124" name="Text Box 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17900" y="3022600"/>
            <a:ext cx="376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Presentation</a:t>
            </a:r>
          </a:p>
        </p:txBody>
      </p:sp>
      <p:sp>
        <p:nvSpPr>
          <p:cNvPr id="4125" name="Text Box 2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19488" y="3632200"/>
            <a:ext cx="232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Quiz</a:t>
            </a:r>
          </a:p>
        </p:txBody>
      </p:sp>
      <p:pic>
        <p:nvPicPr>
          <p:cNvPr id="4126" name="Picture 30" descr="splash_fir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</p:spPr>
      </p:pic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762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Holt McDougal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1C Continued</a:t>
            </a: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304800" y="3186113"/>
            <a:ext cx="5159375" cy="471487"/>
            <a:chOff x="192" y="2007"/>
            <a:chExt cx="3250" cy="297"/>
          </a:xfrm>
        </p:grpSpPr>
        <p:pic>
          <p:nvPicPr>
            <p:cNvPr id="37912" name="Picture 24" descr="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8" y="2007"/>
              <a:ext cx="714" cy="270"/>
            </a:xfrm>
            <a:prstGeom prst="rect">
              <a:avLst/>
            </a:prstGeom>
            <a:noFill/>
          </p:spPr>
        </p:pic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92" y="2016"/>
              <a:ext cx="3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/>
                <a:t>So the sides are in ratio          . </a:t>
              </a: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57200" y="5257800"/>
            <a:ext cx="769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2</a:t>
            </a:r>
            <a:r>
              <a:rPr lang="en-US"/>
              <a:t>  Use the value of </a:t>
            </a:r>
            <a:r>
              <a:rPr lang="en-US" i="1"/>
              <a:t>a</a:t>
            </a:r>
            <a:r>
              <a:rPr lang="en-US"/>
              <a:t> to find the base area.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04800" y="1676400"/>
            <a:ext cx="581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right regular hexagonal prism. Round to the nearest tenth, if necessary.</a:t>
            </a:r>
          </a:p>
        </p:txBody>
      </p:sp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7" name="Picture 1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1314450" cy="809625"/>
          </a:xfrm>
          <a:prstGeom prst="rect">
            <a:avLst/>
          </a:prstGeom>
          <a:noFill/>
        </p:spPr>
      </p:pic>
      <p:pic>
        <p:nvPicPr>
          <p:cNvPr id="37908" name="Picture 20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0150" y="4724400"/>
            <a:ext cx="1390650" cy="390525"/>
          </a:xfrm>
          <a:prstGeom prst="rect">
            <a:avLst/>
          </a:prstGeom>
          <a:noFill/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895600" y="37338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The leg of the triangle is half the side length, or 4.5 ft.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895600" y="4724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Solve for a.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5638800" y="583406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P = 6(9) = 54 ft</a:t>
            </a:r>
          </a:p>
        </p:txBody>
      </p:sp>
      <p:pic>
        <p:nvPicPr>
          <p:cNvPr id="37913" name="Picture 25" descr="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715000"/>
            <a:ext cx="4705350" cy="73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909" grpId="0"/>
      <p:bldP spid="37910" grpId="0"/>
      <p:bldP spid="379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04800" y="3962400"/>
            <a:ext cx="741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3</a:t>
            </a:r>
            <a:r>
              <a:rPr lang="en-US"/>
              <a:t>  Use the base area to find the volume. 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1C Continued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04800" y="1676400"/>
            <a:ext cx="581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right regular hexagonal prism. Round to the nearest tenth, if necessary.</a:t>
            </a:r>
          </a:p>
        </p:txBody>
      </p:sp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23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4495800"/>
            <a:ext cx="5143500" cy="58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1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28600" y="16002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a triangular prism with a height of 9 yd whose base is a right triangle with legs 7 yd and 5 yd long.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362200" y="3124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triangular prism</a:t>
            </a:r>
          </a:p>
        </p:txBody>
      </p:sp>
      <p:pic>
        <p:nvPicPr>
          <p:cNvPr id="16411" name="Picture 2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1352550" cy="723900"/>
          </a:xfrm>
          <a:prstGeom prst="rect">
            <a:avLst/>
          </a:prstGeom>
          <a:noFill/>
        </p:spPr>
      </p:pic>
      <p:pic>
        <p:nvPicPr>
          <p:cNvPr id="16413" name="Picture 2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3552825" cy="72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2: Recreation Application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1600200"/>
            <a:ext cx="853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A swimming pool is a rectangular prism. Estimate the volume of water in the pool in gallons when it is completely full (Hint: 1 gallon ≈ 0.134 ft</a:t>
            </a:r>
            <a:r>
              <a:rPr lang="en-US" b="1" baseline="30000"/>
              <a:t>3</a:t>
            </a:r>
            <a:r>
              <a:rPr lang="en-US" b="1"/>
              <a:t>). The density of water is about 8.33 pounds per gallon. Estimate the weight of the water in pounds.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4953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66700" y="2466975"/>
            <a:ext cx="826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Find the volume of the swimming pool in cubic feet. </a:t>
            </a:r>
          </a:p>
        </p:txBody>
      </p:sp>
      <p:grpSp>
        <p:nvGrpSpPr>
          <p:cNvPr id="44047" name="Group 15"/>
          <p:cNvGrpSpPr>
            <a:grpSpLocks/>
          </p:cNvGrpSpPr>
          <p:nvPr/>
        </p:nvGrpSpPr>
        <p:grpSpPr bwMode="auto">
          <a:xfrm>
            <a:off x="269875" y="4089400"/>
            <a:ext cx="8645525" cy="968375"/>
            <a:chOff x="170" y="2366"/>
            <a:chExt cx="5446" cy="61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170" y="2458"/>
              <a:ext cx="544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Step 2</a:t>
              </a:r>
              <a:r>
                <a:rPr lang="en-US"/>
                <a:t>  Use the conversion factor             to estimate the volume in gallons.</a:t>
              </a:r>
            </a:p>
          </p:txBody>
        </p:sp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5" y="2366"/>
              <a:ext cx="78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 Continued</a:t>
            </a:r>
          </a:p>
        </p:txBody>
      </p:sp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743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295400" y="3381375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/>
              <a:t>ℓwh = </a:t>
            </a:r>
            <a:r>
              <a:rPr lang="en-US"/>
              <a:t>(25)(15)(19) = 3375 ft</a:t>
            </a:r>
            <a:r>
              <a:rPr lang="en-US" baseline="30000"/>
              <a:t>3</a:t>
            </a:r>
            <a:endParaRPr lang="en-US"/>
          </a:p>
        </p:txBody>
      </p:sp>
      <p:pic>
        <p:nvPicPr>
          <p:cNvPr id="44049" name="Picture 1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286375"/>
            <a:ext cx="1685925" cy="733425"/>
          </a:xfrm>
          <a:prstGeom prst="rect">
            <a:avLst/>
          </a:prstGeom>
          <a:noFill/>
        </p:spPr>
      </p:pic>
      <p:pic>
        <p:nvPicPr>
          <p:cNvPr id="44050" name="Picture 1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5314950"/>
            <a:ext cx="5829300" cy="781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304800" y="2590800"/>
            <a:ext cx="8229600" cy="974725"/>
            <a:chOff x="192" y="1632"/>
            <a:chExt cx="5184" cy="614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192" y="1728"/>
              <a:ext cx="51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Step 3</a:t>
              </a:r>
              <a:r>
                <a:rPr lang="en-US"/>
                <a:t> Use the conversion factor                 to estimate the weight of the water.</a:t>
              </a:r>
            </a:p>
          </p:txBody>
        </p:sp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2" y="1632"/>
              <a:ext cx="1038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04800" y="521335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swimming pool holds about 25,187 gallons. The water in the swimming pool weighs about 209,804 pounds.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 Continued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743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1" name="Picture 1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247900" cy="781050"/>
          </a:xfrm>
          <a:prstGeom prst="rect">
            <a:avLst/>
          </a:prstGeom>
          <a:noFill/>
        </p:spPr>
      </p:pic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143000" y="4572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 209,804 pounds</a:t>
            </a:r>
          </a:p>
        </p:txBody>
      </p:sp>
      <p:pic>
        <p:nvPicPr>
          <p:cNvPr id="45073" name="Picture 17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657600"/>
            <a:ext cx="3619500" cy="781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32766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Step 1 </a:t>
            </a:r>
            <a:r>
              <a:rPr lang="en-US"/>
              <a:t>Find the volume of the aquarium in cubic feet.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1000" y="4876800"/>
            <a:ext cx="625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 </a:t>
            </a:r>
            <a:r>
              <a:rPr lang="en-US"/>
              <a:t>= </a:t>
            </a:r>
            <a:r>
              <a:rPr lang="en-US" i="1"/>
              <a:t>ℓwh </a:t>
            </a:r>
            <a:r>
              <a:rPr lang="en-US"/>
              <a:t>= (120)(60)(16) = 115,200 ft</a:t>
            </a:r>
            <a:r>
              <a:rPr lang="en-US" baseline="30000"/>
              <a:t>3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81000" y="2895600"/>
            <a:ext cx="49530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b="1"/>
              <a:t>Step 2</a:t>
            </a:r>
            <a:r>
              <a:rPr lang="en-US"/>
              <a:t>  Use the conversion factor             to estimate the volume in gallons.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5" name="Picture 1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6486525" cy="781050"/>
          </a:xfrm>
          <a:prstGeom prst="rect">
            <a:avLst/>
          </a:prstGeom>
          <a:noFill/>
        </p:spPr>
      </p:pic>
      <p:pic>
        <p:nvPicPr>
          <p:cNvPr id="69646" name="Picture 1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257800"/>
            <a:ext cx="1685925" cy="733425"/>
          </a:xfrm>
          <a:prstGeom prst="rect">
            <a:avLst/>
          </a:prstGeom>
          <a:noFill/>
        </p:spPr>
      </p:pic>
      <p:pic>
        <p:nvPicPr>
          <p:cNvPr id="69648" name="Picture 16" descr="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371850"/>
            <a:ext cx="1238250" cy="80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4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2247900" cy="781050"/>
          </a:xfrm>
          <a:prstGeom prst="rect">
            <a:avLst/>
          </a:prstGeo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46096" name="Picture 1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619750"/>
            <a:ext cx="7296150" cy="781050"/>
          </a:xfrm>
          <a:prstGeom prst="rect">
            <a:avLst/>
          </a:prstGeom>
          <a:noFill/>
        </p:spPr>
      </p:pic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457200" y="2971800"/>
            <a:ext cx="4724400" cy="1682750"/>
            <a:chOff x="288" y="1872"/>
            <a:chExt cx="2976" cy="1060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288" y="1872"/>
              <a:ext cx="2976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45000"/>
                </a:lnSpc>
              </a:pPr>
              <a:r>
                <a:rPr lang="en-US" b="1"/>
                <a:t>Step 3</a:t>
              </a:r>
              <a:r>
                <a:rPr lang="en-US"/>
                <a:t> Use the conversion factor                 to estimate the weight of the water.</a:t>
              </a:r>
            </a:p>
          </p:txBody>
        </p:sp>
        <p:pic>
          <p:nvPicPr>
            <p:cNvPr id="46097" name="Picture 17" descr="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" y="2208"/>
              <a:ext cx="1038" cy="5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04800" y="3079750"/>
            <a:ext cx="5029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swimming pool holds about 859,701 gallons. The water in the swimming pool weighs about 7,161,313 pounds.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143000"/>
            <a:ext cx="8153400" cy="50292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515938" algn="l"/>
              </a:tabLst>
            </a:pPr>
            <a:r>
              <a:rPr lang="en-US" altLang="en-US" sz="2800" b="1">
                <a:solidFill>
                  <a:srgbClr val="3333CC"/>
                </a:solidFill>
              </a:rPr>
              <a:t>Warm Up</a:t>
            </a:r>
            <a:endParaRPr lang="en-US" altLang="en-US" sz="2800"/>
          </a:p>
          <a:p>
            <a:pPr>
              <a:tabLst>
                <a:tab pos="515938" algn="l"/>
              </a:tabLst>
            </a:pPr>
            <a:r>
              <a:rPr lang="en-US" altLang="en-US" sz="2800" b="1"/>
              <a:t>Find the area of each figure. Round to the nearest tenth.</a:t>
            </a:r>
          </a:p>
          <a:p>
            <a:pPr>
              <a:tabLst>
                <a:tab pos="515938" algn="l"/>
              </a:tabLst>
            </a:pPr>
            <a:endParaRPr lang="en-US" altLang="en-US" sz="800" b="1"/>
          </a:p>
          <a:p>
            <a:pPr>
              <a:tabLst>
                <a:tab pos="515938" algn="l"/>
              </a:tabLst>
            </a:pPr>
            <a:endParaRPr lang="en-US" altLang="en-US" sz="800"/>
          </a:p>
          <a:p>
            <a:pPr>
              <a:tabLst>
                <a:tab pos="515938" algn="l"/>
              </a:tabLst>
            </a:pPr>
            <a:r>
              <a:rPr lang="en-US" altLang="en-US" sz="2800" b="1"/>
              <a:t>1.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18" charset="2"/>
              </a:rPr>
              <a:t>an equilateral triangle with edge length 	20 cm</a:t>
            </a: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endParaRPr lang="en-US" altLang="en-US" sz="800" b="1">
              <a:sym typeface="Symbol" pitchFamily="18" charset="2"/>
            </a:endParaRP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r>
              <a:rPr lang="en-US" altLang="en-US" sz="2800" b="1">
                <a:sym typeface="Symbol" pitchFamily="18" charset="2"/>
              </a:rPr>
              <a:t>2.</a:t>
            </a:r>
            <a:r>
              <a:rPr lang="en-US" altLang="en-US" sz="2800">
                <a:sym typeface="Symbol" pitchFamily="18" charset="2"/>
              </a:rPr>
              <a:t> a regular hexagon with edge length 14 m</a:t>
            </a: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endParaRPr lang="en-US" altLang="en-US" sz="800" b="1">
              <a:sym typeface="Symbol" pitchFamily="18" charset="2"/>
            </a:endParaRP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r>
              <a:rPr lang="en-US" altLang="en-US" sz="2800" b="1">
                <a:sym typeface="Symbol" pitchFamily="18" charset="2"/>
              </a:rPr>
              <a:t>3.</a:t>
            </a:r>
            <a:r>
              <a:rPr lang="en-US" altLang="en-US" sz="2800">
                <a:sym typeface="Symbol" pitchFamily="18" charset="2"/>
              </a:rPr>
              <a:t> a circle with radius 6.8 in.</a:t>
            </a: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endParaRPr lang="en-US" altLang="en-US" sz="800" b="1">
              <a:sym typeface="Symbol" pitchFamily="18" charset="2"/>
            </a:endParaRP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r>
              <a:rPr lang="en-US" altLang="en-US" sz="2800" b="1">
                <a:sym typeface="Symbol" pitchFamily="18" charset="2"/>
              </a:rPr>
              <a:t>4. </a:t>
            </a:r>
            <a:r>
              <a:rPr lang="en-US" altLang="en-US" sz="2800">
                <a:sym typeface="Symbol" pitchFamily="18" charset="2"/>
              </a:rPr>
              <a:t>a circle with diameter 14 ft</a:t>
            </a:r>
            <a:endParaRPr lang="en-US" altLang="en-US" sz="2800" b="1">
              <a:sym typeface="Symbol" pitchFamily="18" charset="2"/>
            </a:endParaRPr>
          </a:p>
          <a:p>
            <a:pPr>
              <a:tabLst>
                <a:tab pos="515938" algn="l"/>
              </a:tabLst>
            </a:pPr>
            <a:r>
              <a:rPr lang="en-US" altLang="en-US" sz="280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09800" y="3106738"/>
            <a:ext cx="202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173.2 cm</a:t>
            </a:r>
            <a:r>
              <a:rPr lang="en-US" sz="2800" baseline="30000">
                <a:solidFill>
                  <a:srgbClr val="FF33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68375" y="4184650"/>
            <a:ext cx="1839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509.2 m</a:t>
            </a:r>
            <a:r>
              <a:rPr lang="en-US" sz="2800" baseline="30000">
                <a:solidFill>
                  <a:srgbClr val="FF33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880100" y="4518025"/>
            <a:ext cx="181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145.3 in</a:t>
            </a:r>
            <a:r>
              <a:rPr lang="en-US" sz="2800" baseline="30000">
                <a:solidFill>
                  <a:srgbClr val="FF33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6013450" y="5272088"/>
            <a:ext cx="175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153.9 ft</a:t>
            </a:r>
            <a:r>
              <a:rPr lang="en-US" sz="2800" baseline="30000">
                <a:solidFill>
                  <a:srgbClr val="FF3300"/>
                </a:solidFill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52400" y="10668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Cavalieri’s principle</a:t>
            </a:r>
          </a:p>
          <a:p>
            <a:r>
              <a:rPr lang="en-US"/>
              <a:t>also relates to cylinders.</a:t>
            </a:r>
          </a:p>
          <a:p>
            <a:r>
              <a:rPr lang="en-US"/>
              <a:t>The two stacks have</a:t>
            </a:r>
          </a:p>
          <a:p>
            <a:r>
              <a:rPr lang="en-US"/>
              <a:t>the same number of</a:t>
            </a:r>
          </a:p>
          <a:p>
            <a:r>
              <a:rPr lang="en-US"/>
              <a:t>CDs, so they have</a:t>
            </a:r>
          </a:p>
          <a:p>
            <a:r>
              <a:rPr lang="en-US"/>
              <a:t>the same volume.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495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7762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3A: Finding Volumes of Cylinders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" y="1676400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the cylinder. Give your answers in terms of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rounded to the nearest tenth.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3147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81000" y="37338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h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667000" y="3810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cylinder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85800" y="4430713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(9)</a:t>
            </a:r>
            <a:r>
              <a:rPr lang="en-US" baseline="30000"/>
              <a:t>2</a:t>
            </a:r>
            <a:r>
              <a:rPr lang="en-US"/>
              <a:t>(14)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85800" y="510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= 1134</a:t>
            </a:r>
            <a:r>
              <a:rPr lang="en-US" i="1">
                <a:sym typeface="Symbol" pitchFamily="18" charset="2"/>
              </a:rPr>
              <a:t> </a:t>
            </a:r>
            <a:r>
              <a:rPr lang="en-US">
                <a:sym typeface="Symbol" pitchFamily="18" charset="2"/>
              </a:rPr>
              <a:t>in</a:t>
            </a:r>
            <a:r>
              <a:rPr lang="en-US" baseline="30000">
                <a:sym typeface="Symbol" pitchFamily="18" charset="2"/>
              </a:rPr>
              <a:t>3 </a:t>
            </a:r>
            <a:r>
              <a:rPr lang="en-US">
                <a:sym typeface="Symbol" pitchFamily="18" charset="2"/>
              </a:rPr>
              <a:t> 3562.6 in</a:t>
            </a:r>
            <a:r>
              <a:rPr lang="en-US" baseline="30000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pic>
        <p:nvPicPr>
          <p:cNvPr id="39951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05300"/>
            <a:ext cx="4705350" cy="72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48" grpId="0"/>
      <p:bldP spid="39949" grpId="0"/>
      <p:bldP spid="399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3B: Finding Volumes of Cylinders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16764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</a:t>
            </a:r>
            <a:r>
              <a:rPr lang="en-US"/>
              <a:t> </a:t>
            </a:r>
            <a:r>
              <a:rPr lang="en-US" b="1"/>
              <a:t>a cylinder with base area 121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 cm</a:t>
            </a:r>
            <a:r>
              <a:rPr lang="en-US" b="1" baseline="30000"/>
              <a:t>2 </a:t>
            </a:r>
            <a:r>
              <a:rPr lang="en-US" b="1"/>
              <a:t>and a height equal to twice the radius. Give your answer in terms of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rounded to the nearest tenth.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81000" y="3276600"/>
            <a:ext cx="723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Use the base area to find the radius. 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04800" y="4724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Step 2</a:t>
            </a:r>
            <a:r>
              <a:rPr lang="en-US"/>
              <a:t>  Use the radius to find the height. The height is equal to twice the radius. 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914400" y="3733800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 </a:t>
            </a:r>
            <a:r>
              <a:rPr lang="en-US"/>
              <a:t>= 121</a:t>
            </a:r>
            <a:r>
              <a:rPr lang="en-US">
                <a:sym typeface="Symbol" pitchFamily="18" charset="2"/>
              </a:rPr>
              <a:t></a:t>
            </a:r>
            <a:endParaRPr lang="en-US" i="1">
              <a:sym typeface="Symbol" pitchFamily="18" charset="2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124200" y="3733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121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  <a:sym typeface="Symbol" pitchFamily="18" charset="2"/>
              </a:rPr>
              <a:t> for the base area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219200" y="4187825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 </a:t>
            </a:r>
            <a:r>
              <a:rPr lang="en-US"/>
              <a:t>= 11</a:t>
            </a:r>
            <a:endParaRPr lang="en-US" i="1">
              <a:sym typeface="Symbol" pitchFamily="18" charset="2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124200" y="4191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Solve for r.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5486400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h </a:t>
            </a:r>
            <a:r>
              <a:rPr lang="en-US"/>
              <a:t>= 2(</a:t>
            </a:r>
            <a:r>
              <a:rPr lang="en-US" i="1"/>
              <a:t>r</a:t>
            </a:r>
            <a:r>
              <a:rPr lang="en-US"/>
              <a:t>)</a:t>
            </a:r>
            <a:endParaRPr lang="en-US" i="1">
              <a:sym typeface="Symbol" pitchFamily="18" charset="2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1452563" y="5867400"/>
            <a:ext cx="281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2(11) = 22 cm</a:t>
            </a:r>
            <a:endParaRPr lang="en-US" i="1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10" grpId="0"/>
      <p:bldP spid="51213" grpId="0"/>
      <p:bldP spid="51214" grpId="0"/>
      <p:bldP spid="51215" grpId="0"/>
      <p:bldP spid="51216" grpId="0"/>
      <p:bldP spid="51217" grpId="0"/>
      <p:bldP spid="512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3B Continued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3276600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3</a:t>
            </a:r>
            <a:r>
              <a:rPr lang="en-US"/>
              <a:t>  Use the radius and height to find the volume.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04800" y="16764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</a:t>
            </a:r>
            <a:r>
              <a:rPr lang="en-US"/>
              <a:t> </a:t>
            </a:r>
            <a:r>
              <a:rPr lang="en-US" b="1"/>
              <a:t>a cylinder with base area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a height equal to twice the radius. Give your answers in terms of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rounded to the nearest tenth.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04800" y="38100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h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43200" y="3886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cylinder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38175" y="4430713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(11)</a:t>
            </a:r>
            <a:r>
              <a:rPr lang="en-US" baseline="30000"/>
              <a:t>2</a:t>
            </a:r>
            <a:r>
              <a:rPr lang="en-US"/>
              <a:t>(22)</a:t>
            </a:r>
          </a:p>
        </p:txBody>
      </p:sp>
      <p:pic>
        <p:nvPicPr>
          <p:cNvPr id="52235" name="Picture 1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4343400"/>
            <a:ext cx="4762500" cy="723900"/>
          </a:xfrm>
          <a:prstGeom prst="rect">
            <a:avLst/>
          </a:prstGeom>
          <a:noFill/>
        </p:spPr>
      </p:pic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09600" y="5105400"/>
            <a:ext cx="432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2662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 cm</a:t>
            </a:r>
            <a:r>
              <a:rPr lang="en-US" baseline="30000"/>
              <a:t>3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8362.9 cm</a:t>
            </a:r>
            <a:r>
              <a:rPr lang="en-US" baseline="3000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1" grpId="0"/>
      <p:bldP spid="52232" grpId="0"/>
      <p:bldP spid="52233" grpId="0"/>
      <p:bldP spid="522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16002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a cylinder with a diameter of 16 in. and a height of 17 in. Give your answer both in terms of </a:t>
            </a:r>
            <a:r>
              <a:rPr lang="en-US" b="1" i="1"/>
              <a:t>π </a:t>
            </a:r>
            <a:r>
              <a:rPr lang="en-US" b="1"/>
              <a:t>and rounded to the nearest tenth.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143000" y="32004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h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29000" y="3276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cylinder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447800" y="37338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(8)</a:t>
            </a:r>
            <a:r>
              <a:rPr lang="en-US" baseline="30000"/>
              <a:t>2</a:t>
            </a:r>
            <a:r>
              <a:rPr lang="en-US"/>
              <a:t>(17)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447800" y="4408488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= 1088</a:t>
            </a:r>
            <a:r>
              <a:rPr lang="en-US" i="1">
                <a:sym typeface="Symbol" pitchFamily="18" charset="2"/>
              </a:rPr>
              <a:t> </a:t>
            </a:r>
            <a:r>
              <a:rPr lang="en-US">
                <a:sym typeface="Symbol" pitchFamily="18" charset="2"/>
              </a:rPr>
              <a:t>in</a:t>
            </a:r>
            <a:r>
              <a:rPr lang="en-US" baseline="30000">
                <a:sym typeface="Symbol" pitchFamily="18" charset="2"/>
              </a:rPr>
              <a:t>3 </a:t>
            </a:r>
            <a:r>
              <a:rPr lang="en-US">
                <a:sym typeface="Symbol" pitchFamily="18" charset="2"/>
              </a:rPr>
              <a:t> 3418.1 in</a:t>
            </a:r>
            <a:r>
              <a:rPr lang="en-US" baseline="30000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429000" y="3798888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8 for r and 17 for 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  <p:bldP spid="40969" grpId="0"/>
      <p:bldP spid="409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4: Exploring Effects of Changing Dimensions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971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8600" y="1905000"/>
            <a:ext cx="571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The radius and height of the cylinder are multiplied by    . Describe the effect on the volume.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57200" y="4191000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original dimensions:</a:t>
            </a:r>
          </a:p>
        </p:txBody>
      </p:sp>
      <p:pic>
        <p:nvPicPr>
          <p:cNvPr id="47119" name="Picture 15" descr="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181600"/>
            <a:ext cx="3352800" cy="838200"/>
          </a:xfrm>
          <a:prstGeom prst="rect">
            <a:avLst/>
          </a:prstGeom>
          <a:noFill/>
        </p:spPr>
      </p:pic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4937125" y="3962400"/>
            <a:ext cx="3673475" cy="1095375"/>
            <a:chOff x="3110" y="2496"/>
            <a:chExt cx="2314" cy="690"/>
          </a:xfrm>
        </p:grpSpPr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110" y="2496"/>
              <a:ext cx="231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/>
                <a:t>radius and height multiplied by   :</a:t>
              </a:r>
            </a:p>
          </p:txBody>
        </p:sp>
        <p:pic>
          <p:nvPicPr>
            <p:cNvPr id="47120" name="Picture 16" descr="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4" y="2784"/>
              <a:ext cx="150" cy="402"/>
            </a:xfrm>
            <a:prstGeom prst="rect">
              <a:avLst/>
            </a:prstGeom>
            <a:noFill/>
          </p:spPr>
        </p:pic>
      </p:grpSp>
      <p:pic>
        <p:nvPicPr>
          <p:cNvPr id="47121" name="Picture 17" descr="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81600"/>
            <a:ext cx="3686175" cy="800100"/>
          </a:xfrm>
          <a:prstGeom prst="rect">
            <a:avLst/>
          </a:prstGeom>
          <a:noFill/>
        </p:spPr>
      </p:pic>
      <p:pic>
        <p:nvPicPr>
          <p:cNvPr id="47122" name="Picture 18" descr="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71713"/>
            <a:ext cx="238125" cy="638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 Continued</a:t>
            </a:r>
          </a:p>
        </p:txBody>
      </p:sp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971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228600" y="1905000"/>
            <a:ext cx="571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The radius and height of the cylinder are multiplied by    . Describe the effect on the volume.</a:t>
            </a:r>
          </a:p>
        </p:txBody>
      </p:sp>
      <p:grpSp>
        <p:nvGrpSpPr>
          <p:cNvPr id="58400" name="Group 32"/>
          <p:cNvGrpSpPr>
            <a:grpSpLocks/>
          </p:cNvGrpSpPr>
          <p:nvPr/>
        </p:nvGrpSpPr>
        <p:grpSpPr bwMode="auto">
          <a:xfrm>
            <a:off x="228600" y="3886200"/>
            <a:ext cx="8229600" cy="1882775"/>
            <a:chOff x="144" y="2448"/>
            <a:chExt cx="5184" cy="1186"/>
          </a:xfrm>
        </p:grpSpPr>
        <p:pic>
          <p:nvPicPr>
            <p:cNvPr id="58399" name="Picture 31" descr="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3" y="2526"/>
              <a:ext cx="1836" cy="372"/>
            </a:xfrm>
            <a:prstGeom prst="rect">
              <a:avLst/>
            </a:prstGeom>
            <a:noFill/>
          </p:spPr>
        </p:pic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44" y="2448"/>
              <a:ext cx="5184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/>
                <a:t>Notice that                           . If the radius and height are multiplied by   , the volume is multiplied by      , or    .</a:t>
              </a:r>
            </a:p>
          </p:txBody>
        </p:sp>
        <p:pic>
          <p:nvPicPr>
            <p:cNvPr id="58393" name="Picture 25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832"/>
              <a:ext cx="146" cy="432"/>
            </a:xfrm>
            <a:prstGeom prst="rect">
              <a:avLst/>
            </a:prstGeom>
            <a:noFill/>
          </p:spPr>
        </p:pic>
        <p:pic>
          <p:nvPicPr>
            <p:cNvPr id="58394" name="Picture 26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3188"/>
              <a:ext cx="243" cy="384"/>
            </a:xfrm>
            <a:prstGeom prst="rect">
              <a:avLst/>
            </a:prstGeom>
            <a:noFill/>
          </p:spPr>
        </p:pic>
        <p:pic>
          <p:nvPicPr>
            <p:cNvPr id="58395" name="Picture 27" descr="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3154"/>
              <a:ext cx="360" cy="480"/>
            </a:xfrm>
            <a:prstGeom prst="rect">
              <a:avLst/>
            </a:prstGeom>
            <a:noFill/>
          </p:spPr>
        </p:pic>
      </p:grpSp>
      <p:pic>
        <p:nvPicPr>
          <p:cNvPr id="58398" name="Picture 30" descr="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271713"/>
            <a:ext cx="238125" cy="638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4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" y="1435100"/>
            <a:ext cx="373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The length, width, and height of the prism are doubled. Describe the effect on the volume.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71625"/>
            <a:ext cx="50292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3657600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original dimensions: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267200" y="3657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dimensions multiplied by 2: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4267200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 </a:t>
            </a:r>
            <a:r>
              <a:rPr lang="en-US"/>
              <a:t>= </a:t>
            </a:r>
            <a:r>
              <a:rPr lang="en-US" i="1"/>
              <a:t>ℓwh</a:t>
            </a:r>
            <a:endParaRPr lang="en-US" baseline="300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92163" y="4648200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(1.5)(4)(3)</a:t>
            </a:r>
            <a:endParaRPr lang="en-US" baseline="3000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792163" y="51054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18</a:t>
            </a:r>
            <a:endParaRPr lang="en-US" baseline="30000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267200" y="4267200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 </a:t>
            </a:r>
            <a:r>
              <a:rPr lang="en-US"/>
              <a:t>= </a:t>
            </a:r>
            <a:r>
              <a:rPr lang="en-US" i="1"/>
              <a:t>ℓwh</a:t>
            </a:r>
            <a:endParaRPr lang="en-US" baseline="30000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602163" y="4648200"/>
            <a:ext cx="195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(3)(8)(6)</a:t>
            </a:r>
            <a:endParaRPr lang="en-US" baseline="30000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4602163" y="5105400"/>
            <a:ext cx="112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144</a:t>
            </a:r>
            <a:endParaRPr lang="en-US" baseline="30000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81000" y="57150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Doubling the dimensions increases the volume by 8 times.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  <p:bldP spid="48137" grpId="0"/>
      <p:bldP spid="48138" grpId="0"/>
      <p:bldP spid="48139" grpId="0"/>
      <p:bldP spid="48140" grpId="0"/>
      <p:bldP spid="48141" grpId="0"/>
      <p:bldP spid="481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5: Finding Volumes of Composite Three-Dimensional Figures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2400" y="1828800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composite figure. Round to the nearest tenth.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76400"/>
            <a:ext cx="24384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8600" y="26670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volume of the rectangular prism is: 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28600" y="41910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base area of the </a:t>
            </a:r>
            <a:br>
              <a:rPr lang="en-US"/>
            </a:br>
            <a:r>
              <a:rPr lang="en-US"/>
              <a:t>regular triangular prism is: 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87338" y="3505200"/>
            <a:ext cx="501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 </a:t>
            </a:r>
            <a:r>
              <a:rPr lang="en-US"/>
              <a:t>= </a:t>
            </a:r>
            <a:r>
              <a:rPr lang="en-US" i="1"/>
              <a:t>ℓwh </a:t>
            </a:r>
            <a:r>
              <a:rPr lang="en-US"/>
              <a:t>= (8)(4)(5) = 160 cm</a:t>
            </a:r>
            <a:r>
              <a:rPr lang="en-US" baseline="30000"/>
              <a:t>3</a:t>
            </a:r>
          </a:p>
        </p:txBody>
      </p:sp>
      <p:pic>
        <p:nvPicPr>
          <p:cNvPr id="54287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29200"/>
            <a:ext cx="3848100" cy="723900"/>
          </a:xfrm>
          <a:prstGeom prst="rect">
            <a:avLst/>
          </a:prstGeom>
          <a:noFill/>
        </p:spPr>
      </p:pic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648200" y="4198938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volume of the regular triangular prism is: </a:t>
            </a:r>
          </a:p>
        </p:txBody>
      </p:sp>
      <p:pic>
        <p:nvPicPr>
          <p:cNvPr id="54289" name="Picture 1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113338"/>
            <a:ext cx="4248150" cy="581025"/>
          </a:xfrm>
          <a:prstGeom prst="rect">
            <a:avLst/>
          </a:prstGeom>
          <a:noFill/>
        </p:spPr>
      </p:pic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76200" y="57150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total volume of the figure is the sum of the volumes.</a:t>
            </a:r>
          </a:p>
        </p:txBody>
      </p:sp>
      <p:pic>
        <p:nvPicPr>
          <p:cNvPr id="54291" name="Picture 1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096000"/>
            <a:ext cx="4019550" cy="390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81" grpId="0"/>
      <p:bldP spid="54286" grpId="0"/>
      <p:bldP spid="54288" grpId="0"/>
      <p:bldP spid="542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5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16764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the composite figure. Round to the nearest tenth.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990600"/>
            <a:ext cx="239077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8600" y="3505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volume of the square prism is: 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2971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Find the side length </a:t>
            </a:r>
            <a:r>
              <a:rPr lang="en-US" i="1"/>
              <a:t>s</a:t>
            </a:r>
            <a:r>
              <a:rPr lang="en-US"/>
              <a:t> of the base: </a:t>
            </a:r>
          </a:p>
        </p:txBody>
      </p:sp>
      <p:pic>
        <p:nvPicPr>
          <p:cNvPr id="55316" name="Picture 2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2982913"/>
            <a:ext cx="1085850" cy="381000"/>
          </a:xfrm>
          <a:prstGeom prst="rect">
            <a:avLst/>
          </a:prstGeom>
          <a:noFill/>
        </p:spPr>
      </p:pic>
      <p:pic>
        <p:nvPicPr>
          <p:cNvPr id="55317" name="Picture 2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3409950" cy="647700"/>
          </a:xfrm>
          <a:prstGeom prst="rect">
            <a:avLst/>
          </a:prstGeom>
          <a:noFill/>
        </p:spPr>
      </p:pic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0" y="3495675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volume of the cylinder is: 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228600" y="5029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volume of the composite is the cylinder minus the rectangular prism. 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990600" y="5867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V</a:t>
            </a:r>
            <a:r>
              <a:rPr lang="en-US" baseline="-25000"/>
              <a:t>cylinder </a:t>
            </a:r>
            <a:r>
              <a:rPr lang="en-US"/>
              <a:t>— </a:t>
            </a:r>
            <a:r>
              <a:rPr lang="en-US" i="1"/>
              <a:t>V</a:t>
            </a:r>
            <a:r>
              <a:rPr lang="en-US" baseline="-25000"/>
              <a:t>square prism</a:t>
            </a:r>
            <a:r>
              <a:rPr lang="en-US"/>
              <a:t> = 45</a:t>
            </a:r>
            <a:r>
              <a:rPr lang="en-US">
                <a:sym typeface="Symbol" pitchFamily="18" charset="2"/>
              </a:rPr>
              <a:t></a:t>
            </a:r>
            <a:r>
              <a:rPr lang="en-US"/>
              <a:t> — 90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51.4 cm</a:t>
            </a:r>
            <a:r>
              <a:rPr lang="en-US" baseline="30000"/>
              <a:t>3</a:t>
            </a:r>
            <a:endParaRPr lang="en-US"/>
          </a:p>
        </p:txBody>
      </p:sp>
      <p:pic>
        <p:nvPicPr>
          <p:cNvPr id="55322" name="Picture 2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343400"/>
            <a:ext cx="3629025" cy="495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15" grpId="0"/>
      <p:bldP spid="55318" grpId="0"/>
      <p:bldP spid="55320" grpId="0"/>
      <p:bldP spid="553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81000" y="1905000"/>
            <a:ext cx="8305800" cy="25908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/>
              <a:t>Learn and apply the formula for the volume of a prism.</a:t>
            </a:r>
          </a:p>
          <a:p>
            <a:pPr>
              <a:spcBef>
                <a:spcPct val="20000"/>
              </a:spcBef>
            </a:pPr>
            <a:endParaRPr lang="en-US" altLang="en-US" sz="1000"/>
          </a:p>
          <a:p>
            <a:pPr>
              <a:spcBef>
                <a:spcPct val="20000"/>
              </a:spcBef>
            </a:pPr>
            <a:r>
              <a:rPr lang="en-US" altLang="en-US" sz="3200"/>
              <a:t>Learn and apply the formula for the volume of a cylinder.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3600" i="1">
                <a:solidFill>
                  <a:srgbClr val="FF6600"/>
                </a:solidFill>
                <a:latin typeface="Arial Black" pitchFamily="34" charset="0"/>
              </a:rPr>
              <a:t>Objectives</a:t>
            </a:r>
            <a:endParaRPr lang="en-US" altLang="en-US" sz="3600" i="1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Find the volume of each figure. Round to the nearest tenth, if necessary.</a:t>
            </a:r>
            <a:endParaRPr lang="en-US" sz="2000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1.</a:t>
            </a:r>
            <a:r>
              <a:rPr lang="en-US"/>
              <a:t> a right rectangular prism with length 14 cm, 	width 11 cm, and height 18 cm		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2.</a:t>
            </a:r>
            <a:r>
              <a:rPr lang="en-US"/>
              <a:t> a cube with edge length 22 ft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3.</a:t>
            </a:r>
            <a:r>
              <a:rPr lang="en-US"/>
              <a:t> a regular hexagonal prism with edge length 10 ft 	and height 10 ft</a:t>
            </a:r>
            <a:endParaRPr lang="en-US" b="1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4.</a:t>
            </a:r>
            <a:r>
              <a:rPr lang="en-US"/>
              <a:t> a cylinder with diameter 16 in. and height 7 in. 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5816600" y="2895600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2772 cm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586413" y="3505200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10,648 ft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429000" y="4651375"/>
            <a:ext cx="231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2598.1 ft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762000" y="5641975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1407.4 in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II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1665288"/>
            <a:ext cx="79248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98463" algn="l"/>
              </a:tabLst>
            </a:pPr>
            <a:r>
              <a:rPr lang="en-US" b="1"/>
              <a:t>5. </a:t>
            </a:r>
            <a:r>
              <a:rPr lang="en-US"/>
              <a:t>a cylinder with base area 196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 i="1"/>
              <a:t> </a:t>
            </a:r>
            <a:r>
              <a:rPr lang="en-US"/>
              <a:t>cm</a:t>
            </a:r>
            <a:r>
              <a:rPr lang="en-US" baseline="30000"/>
              <a:t>2</a:t>
            </a:r>
            <a:r>
              <a:rPr lang="en-US"/>
              <a:t> and a </a:t>
            </a:r>
            <a:br>
              <a:rPr lang="en-US"/>
            </a:br>
            <a:r>
              <a:rPr lang="en-US"/>
              <a:t>	height equal to the diameter</a:t>
            </a:r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r>
              <a:rPr lang="en-US" b="1"/>
              <a:t>6. </a:t>
            </a:r>
            <a:r>
              <a:rPr lang="en-US"/>
              <a:t>The edge length of the cube is tripled.</a:t>
            </a:r>
          </a:p>
          <a:p>
            <a:pPr>
              <a:tabLst>
                <a:tab pos="398463" algn="l"/>
              </a:tabLst>
            </a:pPr>
            <a:r>
              <a:rPr lang="en-US"/>
              <a:t>	Describe the effect on the volume.</a:t>
            </a:r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r>
              <a:rPr lang="en-US" b="1"/>
              <a:t>7. </a:t>
            </a:r>
            <a:r>
              <a:rPr lang="en-US"/>
              <a:t>Find the volume of the composite </a:t>
            </a:r>
          </a:p>
          <a:p>
            <a:pPr>
              <a:tabLst>
                <a:tab pos="398463" algn="l"/>
              </a:tabLst>
            </a:pPr>
            <a:r>
              <a:rPr lang="en-US"/>
              <a:t>	figure. Round to the nearest tenth.</a:t>
            </a:r>
          </a:p>
          <a:p>
            <a:pPr>
              <a:tabLst>
                <a:tab pos="398463" algn="l"/>
              </a:tabLst>
            </a:pPr>
            <a:endParaRPr lang="en-US" sz="800">
              <a:latin typeface="Arial" charset="0"/>
            </a:endParaRPr>
          </a:p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endParaRPr lang="en-US" sz="800">
              <a:latin typeface="Arial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800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713" y="4724400"/>
            <a:ext cx="26812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5280025" y="2046288"/>
            <a:ext cx="284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17,241.1 cm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838200" y="3581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volume is multiplied by 27.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38200" y="5334000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9160.9 in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81000" y="1981200"/>
            <a:ext cx="8382000" cy="5334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/>
              <a:t>volume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3200">
              <a:latin typeface="Arial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1295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3600" i="1">
                <a:solidFill>
                  <a:srgbClr val="FF0000"/>
                </a:solidFill>
                <a:latin typeface="Arial Black" pitchFamily="34" charset="0"/>
              </a:rPr>
              <a:t>Vocabulary</a:t>
            </a:r>
            <a:endParaRPr lang="en-US" altLang="en-US" sz="36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8600" y="9144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 u="sng"/>
              <a:t>volume</a:t>
            </a:r>
            <a:r>
              <a:rPr lang="en-US" b="1"/>
              <a:t> </a:t>
            </a:r>
            <a:r>
              <a:rPr lang="en-US"/>
              <a:t>of a three-dimensional figure is the number of nonoverlapping unit cubes of a given size that will exactly fill the interior.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28600" y="2181225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Cavalieri’s principle</a:t>
            </a:r>
            <a:r>
              <a:rPr lang="en-US"/>
              <a:t> says that if two three-dimensional figures have the same height and have the same cross-sectional area at every level, they have the same volume.</a:t>
            </a: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57150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715000" y="3810000"/>
            <a:ext cx="3276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3366FF"/>
                </a:solidFill>
              </a:rPr>
              <a:t>A right prism and an oblique prism with the same base and height have the same volume.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/>
      <p:bldP spid="15381" grpId="0"/>
      <p:bldP spid="153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7628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1A: Finding Volumes of Prisms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647825"/>
            <a:ext cx="396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prism. Round to the nearest tenth, if necessary.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752600"/>
            <a:ext cx="48577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" y="4419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 = </a:t>
            </a:r>
            <a:r>
              <a:rPr lang="en-US" i="1"/>
              <a:t>ℓwh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590800" y="4419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right rectangular prism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4800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39725" algn="l"/>
              </a:tabLst>
            </a:pPr>
            <a:r>
              <a:rPr lang="en-US"/>
              <a:t>= (13)(3)(5) </a:t>
            </a:r>
          </a:p>
          <a:p>
            <a:pPr>
              <a:spcBef>
                <a:spcPct val="50000"/>
              </a:spcBef>
              <a:tabLst>
                <a:tab pos="339725" algn="l"/>
              </a:tabLst>
            </a:pPr>
            <a:r>
              <a:rPr lang="en-US"/>
              <a:t>= 195 cm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590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13 for </a:t>
            </a:r>
            <a:r>
              <a:rPr lang="en-US" i="1">
                <a:solidFill>
                  <a:srgbClr val="3333FF"/>
                </a:solidFill>
              </a:rPr>
              <a:t>ℓ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, 3 for w, and 5 for 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1B: Finding Volumes of Prisms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153987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a cube with edge length 15 in. Round to the nearest tenth, if necessary.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V</a:t>
            </a:r>
            <a:r>
              <a:rPr lang="en-US"/>
              <a:t> = </a:t>
            </a:r>
            <a:r>
              <a:rPr lang="en-US" i="1"/>
              <a:t>s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895600" y="2917825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cube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4800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(15)</a:t>
            </a:r>
            <a:r>
              <a:rPr lang="en-US" baseline="30000"/>
              <a:t>3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= 3375 in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895600" y="330835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15 for 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  <p:bldP spid="34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1C: Finding Volumes of Prisms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1676400"/>
            <a:ext cx="581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right regular hexagonal prism. Round to the nearest tenth, if necessary.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304800" y="3748088"/>
            <a:ext cx="8534400" cy="1647825"/>
            <a:chOff x="192" y="2361"/>
            <a:chExt cx="5376" cy="1038"/>
          </a:xfrm>
        </p:grpSpPr>
        <p:pic>
          <p:nvPicPr>
            <p:cNvPr id="36875" name="Picture 11" descr="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5" y="2907"/>
              <a:ext cx="924" cy="492"/>
            </a:xfrm>
            <a:prstGeom prst="rect">
              <a:avLst/>
            </a:prstGeom>
            <a:noFill/>
          </p:spPr>
        </p:pic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92" y="2361"/>
              <a:ext cx="5376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b="1"/>
                <a:t>Step 1</a:t>
              </a:r>
              <a:r>
                <a:rPr lang="en-US"/>
                <a:t>  Find the apothem </a:t>
              </a:r>
              <a:r>
                <a:rPr lang="en-US" i="1"/>
                <a:t>a</a:t>
              </a:r>
              <a:r>
                <a:rPr lang="en-US"/>
                <a:t> of the base. First draw a right triangle on one base. The measure of the angle with its vertex at the center is              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1455</Words>
  <Application>Microsoft Office PowerPoint</Application>
  <PresentationFormat>On-screen Show (4:3)</PresentationFormat>
  <Paragraphs>178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Verdana</vt:lpstr>
      <vt:lpstr>Times New Roman</vt:lpstr>
      <vt:lpstr>Arial Black</vt:lpstr>
      <vt:lpstr>Symbol</vt:lpstr>
      <vt:lpstr>Arial MT Bl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Holt, Rinehart and Winston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Megan</cp:lastModifiedBy>
  <cp:revision>125</cp:revision>
  <dcterms:created xsi:type="dcterms:W3CDTF">2002-10-14T18:20:28Z</dcterms:created>
  <dcterms:modified xsi:type="dcterms:W3CDTF">2011-06-06T00:09:50Z</dcterms:modified>
</cp:coreProperties>
</file>