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60" r:id="rId3"/>
    <p:sldId id="262" r:id="rId4"/>
    <p:sldId id="269" r:id="rId5"/>
    <p:sldId id="266" r:id="rId6"/>
    <p:sldId id="274" r:id="rId7"/>
    <p:sldId id="278" r:id="rId8"/>
    <p:sldId id="305" r:id="rId9"/>
    <p:sldId id="306" r:id="rId10"/>
    <p:sldId id="277" r:id="rId11"/>
    <p:sldId id="283" r:id="rId12"/>
    <p:sldId id="279" r:id="rId13"/>
    <p:sldId id="276" r:id="rId14"/>
    <p:sldId id="267" r:id="rId15"/>
    <p:sldId id="275" r:id="rId16"/>
    <p:sldId id="282" r:id="rId17"/>
    <p:sldId id="287" r:id="rId18"/>
    <p:sldId id="280" r:id="rId19"/>
    <p:sldId id="309" r:id="rId20"/>
    <p:sldId id="310" r:id="rId21"/>
    <p:sldId id="311" r:id="rId22"/>
    <p:sldId id="292" r:id="rId23"/>
    <p:sldId id="294" r:id="rId24"/>
    <p:sldId id="295" r:id="rId25"/>
    <p:sldId id="296" r:id="rId26"/>
    <p:sldId id="316" r:id="rId27"/>
    <p:sldId id="317" r:id="rId28"/>
    <p:sldId id="318" r:id="rId29"/>
    <p:sldId id="319" r:id="rId30"/>
    <p:sldId id="320" r:id="rId31"/>
    <p:sldId id="321" r:id="rId32"/>
    <p:sldId id="322" r:id="rId33"/>
    <p:sldId id="323" r:id="rId34"/>
    <p:sldId id="324" r:id="rId35"/>
    <p:sldId id="285" r:id="rId36"/>
    <p:sldId id="312" r:id="rId37"/>
    <p:sldId id="313" r:id="rId38"/>
    <p:sldId id="314" r:id="rId39"/>
    <p:sldId id="286" r:id="rId40"/>
    <p:sldId id="268" r:id="rId41"/>
    <p:sldId id="302" r:id="rId42"/>
    <p:sldId id="303"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sz="24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charset="-128"/>
        <a:cs typeface="+mn-cs"/>
      </a:defRPr>
    </a:lvl5pPr>
    <a:lvl6pPr marL="2286000" algn="l" defTabSz="914400" rtl="0" eaLnBrk="1" latinLnBrk="0" hangingPunct="1">
      <a:defRPr sz="2400" kern="1200">
        <a:solidFill>
          <a:schemeClr val="tx1"/>
        </a:solidFill>
        <a:latin typeface="Verdana" pitchFamily="34" charset="0"/>
        <a:ea typeface="ＭＳ Ｐゴシック" charset="-128"/>
        <a:cs typeface="+mn-cs"/>
      </a:defRPr>
    </a:lvl6pPr>
    <a:lvl7pPr marL="2743200" algn="l" defTabSz="914400" rtl="0" eaLnBrk="1" latinLnBrk="0" hangingPunct="1">
      <a:defRPr sz="2400" kern="1200">
        <a:solidFill>
          <a:schemeClr val="tx1"/>
        </a:solidFill>
        <a:latin typeface="Verdana" pitchFamily="34" charset="0"/>
        <a:ea typeface="ＭＳ Ｐゴシック" charset="-128"/>
        <a:cs typeface="+mn-cs"/>
      </a:defRPr>
    </a:lvl7pPr>
    <a:lvl8pPr marL="3200400" algn="l" defTabSz="914400" rtl="0" eaLnBrk="1" latinLnBrk="0" hangingPunct="1">
      <a:defRPr sz="2400" kern="1200">
        <a:solidFill>
          <a:schemeClr val="tx1"/>
        </a:solidFill>
        <a:latin typeface="Verdana" pitchFamily="34" charset="0"/>
        <a:ea typeface="ＭＳ Ｐゴシック" charset="-128"/>
        <a:cs typeface="+mn-cs"/>
      </a:defRPr>
    </a:lvl8pPr>
    <a:lvl9pPr marL="3657600" algn="l" defTabSz="914400" rtl="0" eaLnBrk="1" latinLnBrk="0" hangingPunct="1">
      <a:defRPr sz="2400"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99"/>
    <a:srgbClr val="FF3300"/>
    <a:srgbClr val="FF0000"/>
    <a:srgbClr val="006699"/>
    <a:srgbClr val="FF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906"/>
      </p:cViewPr>
      <p:guideLst>
        <p:guide orient="horz" pos="576"/>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E8E7521-DAE1-45AF-8C0D-6786C54AF55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2F9013C-2632-441D-BF43-4C8C830B5363}" type="slidenum">
              <a:rPr lang="en-US"/>
              <a:pPr/>
              <a:t>40</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CB0C6C9-F820-403A-8B4A-261DC6542AB8}" type="slidenum">
              <a:rPr lang="en-US"/>
              <a:pPr/>
              <a:t>41</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C63448-884D-4C3B-9AB7-D6B10FB6B6E0}" type="slidenum">
              <a:rPr lang="en-US"/>
              <a:pPr/>
              <a:t>42</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ECCF1C-33FF-4757-8645-9D83B2406A9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85237A-F6C7-4F20-9A34-314CF97191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7F0D040-18A8-4E21-9D9F-E324BF08D75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670CC3E-24A8-4764-8723-DAFBB1B0D9E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8915D30-46AD-4F2F-92C5-2B8085BB6F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E358D04-80C5-4957-B37E-9AA3FCE9FC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8506D23-E658-4F9A-9B61-430793DAF5C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11B6811-A5AE-4889-8241-13C91839E8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F180AF3-FDF7-40BD-BB7B-6A637F886B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057D8F-83EC-4708-B145-E1927205298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550EA43-9E59-4F9A-A199-B86331DC57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12C210FC-680A-4D09-AF9C-C4AD1BE4C874}" type="slidenum">
              <a:rPr lang="en-US"/>
              <a:pPr/>
              <a:t>‹#›</a:t>
            </a:fld>
            <a:endParaRPr lang="en-US"/>
          </a:p>
        </p:txBody>
      </p:sp>
      <p:pic>
        <p:nvPicPr>
          <p:cNvPr id="1031" name="Picture 8"/>
          <p:cNvPicPr>
            <a:picLocks noChangeAspect="1" noChangeArrowheads="1"/>
          </p:cNvPicPr>
          <p:nvPr userDrawn="1"/>
        </p:nvPicPr>
        <p:blipFill>
          <a:blip r:embed="rId13"/>
          <a:srcRect/>
          <a:stretch>
            <a:fillRect/>
          </a:stretch>
        </p:blipFill>
        <p:spPr bwMode="auto">
          <a:xfrm>
            <a:off x="0" y="6554788"/>
            <a:ext cx="9144000" cy="304800"/>
          </a:xfrm>
          <a:prstGeom prst="rect">
            <a:avLst/>
          </a:prstGeom>
          <a:noFill/>
          <a:ln w="9525">
            <a:noFill/>
            <a:miter lim="800000"/>
            <a:headEnd/>
            <a:tailEnd/>
          </a:ln>
        </p:spPr>
      </p:pic>
      <p:sp>
        <p:nvSpPr>
          <p:cNvPr id="1033" name="Text Box 9"/>
          <p:cNvSpPr txBox="1">
            <a:spLocks noChangeArrowheads="1"/>
          </p:cNvSpPr>
          <p:nvPr userDrawn="1"/>
        </p:nvSpPr>
        <p:spPr bwMode="auto">
          <a:xfrm>
            <a:off x="73025" y="6556375"/>
            <a:ext cx="2898775" cy="304800"/>
          </a:xfrm>
          <a:prstGeom prst="rect">
            <a:avLst/>
          </a:prstGeom>
          <a:noFill/>
          <a:ln w="9525">
            <a:noFill/>
            <a:miter lim="800000"/>
            <a:headEnd/>
            <a:tailEnd/>
          </a:ln>
          <a:effectLst/>
        </p:spPr>
        <p:txBody>
          <a:bodyPr anchor="ctr">
            <a:spAutoFit/>
          </a:bodyPr>
          <a:lstStyle/>
          <a:p>
            <a:pPr eaLnBrk="0" hangingPunct="0">
              <a:spcBef>
                <a:spcPct val="50000"/>
              </a:spcBef>
            </a:pPr>
            <a:r>
              <a:rPr lang="en-US" sz="1400" b="1">
                <a:solidFill>
                  <a:schemeClr val="bg1"/>
                </a:solidFill>
              </a:rPr>
              <a:t>Holt McDougal Geometry</a:t>
            </a:r>
          </a:p>
        </p:txBody>
      </p:sp>
      <p:grpSp>
        <p:nvGrpSpPr>
          <p:cNvPr id="2" name="Group 13"/>
          <p:cNvGrpSpPr>
            <a:grpSpLocks/>
          </p:cNvGrpSpPr>
          <p:nvPr userDrawn="1"/>
        </p:nvGrpSpPr>
        <p:grpSpPr bwMode="auto">
          <a:xfrm>
            <a:off x="0" y="0"/>
            <a:ext cx="9144000" cy="6865938"/>
            <a:chOff x="0" y="0"/>
            <a:chExt cx="5760" cy="4325"/>
          </a:xfrm>
        </p:grpSpPr>
        <p:pic>
          <p:nvPicPr>
            <p:cNvPr id="1036" name="Picture 7"/>
            <p:cNvPicPr>
              <a:picLocks noChangeAspect="1" noChangeArrowheads="1"/>
            </p:cNvPicPr>
            <p:nvPr userDrawn="1"/>
          </p:nvPicPr>
          <p:blipFill>
            <a:blip r:embed="rId14"/>
            <a:srcRect/>
            <a:stretch>
              <a:fillRect/>
            </a:stretch>
          </p:blipFill>
          <p:spPr bwMode="auto">
            <a:xfrm>
              <a:off x="0" y="0"/>
              <a:ext cx="5760" cy="461"/>
            </a:xfrm>
            <a:prstGeom prst="rect">
              <a:avLst/>
            </a:prstGeom>
            <a:noFill/>
            <a:ln w="9525">
              <a:noFill/>
              <a:miter lim="800000"/>
              <a:headEnd/>
              <a:tailEnd/>
            </a:ln>
          </p:spPr>
        </p:pic>
        <p:pic>
          <p:nvPicPr>
            <p:cNvPr id="1037" name="Picture 12" descr="chater_screen"/>
            <p:cNvPicPr>
              <a:picLocks noChangeAspect="1" noChangeArrowheads="1"/>
            </p:cNvPicPr>
            <p:nvPr userDrawn="1"/>
          </p:nvPicPr>
          <p:blipFill>
            <a:blip r:embed="rId15"/>
            <a:srcRect/>
            <a:stretch>
              <a:fillRect/>
            </a:stretch>
          </p:blipFill>
          <p:spPr bwMode="auto">
            <a:xfrm>
              <a:off x="2574" y="4133"/>
              <a:ext cx="3186" cy="192"/>
            </a:xfrm>
            <a:prstGeom prst="rect">
              <a:avLst/>
            </a:prstGeom>
            <a:noFill/>
            <a:ln w="9525">
              <a:noFill/>
              <a:miter lim="800000"/>
              <a:headEnd/>
              <a:tailEnd/>
            </a:ln>
          </p:spPr>
        </p:pic>
      </p:grpSp>
      <p:sp>
        <p:nvSpPr>
          <p:cNvPr id="1034" name="Text Box 10"/>
          <p:cNvSpPr txBox="1">
            <a:spLocks noChangeArrowheads="1"/>
          </p:cNvSpPr>
          <p:nvPr userDrawn="1"/>
        </p:nvSpPr>
        <p:spPr bwMode="auto">
          <a:xfrm>
            <a:off x="17463" y="84138"/>
            <a:ext cx="1133475" cy="579437"/>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3200" b="1">
                <a:latin typeface="Arial Black" pitchFamily="34" charset="0"/>
              </a:rPr>
              <a:t>10-2</a:t>
            </a:r>
            <a:endParaRPr lang="en-US" sz="800">
              <a:latin typeface="Arial" charset="0"/>
            </a:endParaRPr>
          </a:p>
        </p:txBody>
      </p:sp>
      <p:sp>
        <p:nvSpPr>
          <p:cNvPr id="14" name="Text Box 4"/>
          <p:cNvSpPr txBox="1">
            <a:spLocks noChangeArrowheads="1"/>
          </p:cNvSpPr>
          <p:nvPr userDrawn="1"/>
        </p:nvSpPr>
        <p:spPr bwMode="auto">
          <a:xfrm>
            <a:off x="1066800" y="149225"/>
            <a:ext cx="8305800" cy="384175"/>
          </a:xfrm>
          <a:prstGeom prst="rect">
            <a:avLst/>
          </a:prstGeom>
          <a:noFill/>
          <a:ln w="9525">
            <a:noFill/>
            <a:miter lim="800000"/>
            <a:headEnd/>
            <a:tailEnd/>
          </a:ln>
          <a:effectLst/>
        </p:spPr>
        <p:txBody>
          <a:bodyPr anchor="ctr">
            <a:spAutoFit/>
          </a:bodyPr>
          <a:lstStyle/>
          <a:p>
            <a:pPr eaLnBrk="0" hangingPunct="0">
              <a:lnSpc>
                <a:spcPct val="75000"/>
              </a:lnSpc>
              <a:spcBef>
                <a:spcPct val="20000"/>
              </a:spcBef>
            </a:pPr>
            <a:r>
              <a:rPr lang="en-US">
                <a:solidFill>
                  <a:schemeClr val="bg1"/>
                </a:solidFill>
                <a:latin typeface="Arial Black" pitchFamily="34" charset="0"/>
              </a:rPr>
              <a:t>Representations of Three-Dimensional Figures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40.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9144000" cy="6861175"/>
          </a:xfrm>
          <a:prstGeom prst="rect">
            <a:avLst/>
          </a:prstGeom>
          <a:noFill/>
          <a:ln w="9525">
            <a:noFill/>
            <a:miter lim="800000"/>
            <a:headEnd/>
            <a:tailEnd/>
          </a:ln>
        </p:spPr>
      </p:pic>
      <p:sp>
        <p:nvSpPr>
          <p:cNvPr id="14339" name="Text Box 3"/>
          <p:cNvSpPr txBox="1">
            <a:spLocks noChangeArrowheads="1"/>
          </p:cNvSpPr>
          <p:nvPr/>
        </p:nvSpPr>
        <p:spPr bwMode="auto">
          <a:xfrm>
            <a:off x="227013" y="138113"/>
            <a:ext cx="1133475" cy="579437"/>
          </a:xfrm>
          <a:prstGeom prst="rect">
            <a:avLst/>
          </a:prstGeom>
          <a:noFill/>
          <a:ln w="9525">
            <a:noFill/>
            <a:miter lim="800000"/>
            <a:headEnd/>
            <a:tailEnd/>
          </a:ln>
        </p:spPr>
        <p:txBody>
          <a:bodyPr wrap="none" anchor="ctr">
            <a:spAutoFit/>
          </a:bodyPr>
          <a:lstStyle/>
          <a:p>
            <a:pPr algn="ctr" eaLnBrk="0" hangingPunct="0">
              <a:spcBef>
                <a:spcPct val="50000"/>
              </a:spcBef>
            </a:pPr>
            <a:r>
              <a:rPr lang="en-US" sz="3200" b="1">
                <a:latin typeface="Arial Black" pitchFamily="34" charset="0"/>
              </a:rPr>
              <a:t>10-2</a:t>
            </a:r>
            <a:endParaRPr lang="en-US" sz="800">
              <a:latin typeface="Arial" charset="0"/>
            </a:endParaRPr>
          </a:p>
        </p:txBody>
      </p:sp>
      <p:sp>
        <p:nvSpPr>
          <p:cNvPr id="14340" name="Text Box 4"/>
          <p:cNvSpPr txBox="1">
            <a:spLocks noChangeArrowheads="1"/>
          </p:cNvSpPr>
          <p:nvPr/>
        </p:nvSpPr>
        <p:spPr bwMode="auto">
          <a:xfrm>
            <a:off x="1295400" y="149225"/>
            <a:ext cx="8305800" cy="384175"/>
          </a:xfrm>
          <a:prstGeom prst="rect">
            <a:avLst/>
          </a:prstGeom>
          <a:noFill/>
          <a:ln w="9525">
            <a:noFill/>
            <a:miter lim="800000"/>
            <a:headEnd/>
            <a:tailEnd/>
          </a:ln>
        </p:spPr>
        <p:txBody>
          <a:bodyPr anchor="ctr">
            <a:spAutoFit/>
          </a:bodyPr>
          <a:lstStyle/>
          <a:p>
            <a:pPr eaLnBrk="0" hangingPunct="0">
              <a:lnSpc>
                <a:spcPct val="75000"/>
              </a:lnSpc>
              <a:spcBef>
                <a:spcPct val="20000"/>
              </a:spcBef>
            </a:pPr>
            <a:r>
              <a:rPr lang="en-US">
                <a:solidFill>
                  <a:schemeClr val="bg1"/>
                </a:solidFill>
                <a:latin typeface="Arial Black" pitchFamily="34" charset="0"/>
              </a:rPr>
              <a:t>Representations of Three-Dimensional Figures</a:t>
            </a:r>
          </a:p>
        </p:txBody>
      </p:sp>
      <p:sp>
        <p:nvSpPr>
          <p:cNvPr id="14341" name="Text Box 8"/>
          <p:cNvSpPr txBox="1">
            <a:spLocks noChangeArrowheads="1"/>
          </p:cNvSpPr>
          <p:nvPr/>
        </p:nvSpPr>
        <p:spPr bwMode="auto">
          <a:xfrm>
            <a:off x="152400" y="6553200"/>
            <a:ext cx="21336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bg1"/>
                </a:solidFill>
              </a:rPr>
              <a:t>Holt Geometry</a:t>
            </a:r>
          </a:p>
        </p:txBody>
      </p:sp>
      <p:sp>
        <p:nvSpPr>
          <p:cNvPr id="4123" name="Text Box 27">
            <a:hlinkClick r:id="" action="ppaction://hlinkshowjump?jump=nextslide"/>
          </p:cNvPr>
          <p:cNvSpPr txBox="1">
            <a:spLocks noChangeArrowheads="1"/>
          </p:cNvSpPr>
          <p:nvPr/>
        </p:nvSpPr>
        <p:spPr bwMode="auto">
          <a:xfrm>
            <a:off x="3505200" y="2362200"/>
            <a:ext cx="1855788"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Warm Up</a:t>
            </a:r>
          </a:p>
        </p:txBody>
      </p:sp>
      <p:sp>
        <p:nvSpPr>
          <p:cNvPr id="4124" name="Text Box 28">
            <a:hlinkClick r:id="rId3" action="ppaction://hlinksldjump"/>
          </p:cNvPr>
          <p:cNvSpPr txBox="1">
            <a:spLocks noChangeArrowheads="1"/>
          </p:cNvSpPr>
          <p:nvPr/>
        </p:nvSpPr>
        <p:spPr bwMode="auto">
          <a:xfrm>
            <a:off x="3517900" y="3022600"/>
            <a:ext cx="3763963"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Presentation</a:t>
            </a:r>
          </a:p>
        </p:txBody>
      </p:sp>
      <p:sp>
        <p:nvSpPr>
          <p:cNvPr id="4125" name="Text Box 29">
            <a:hlinkClick r:id="rId4" action="ppaction://hlinksldjump"/>
          </p:cNvPr>
          <p:cNvSpPr txBox="1">
            <a:spLocks noChangeArrowheads="1"/>
          </p:cNvSpPr>
          <p:nvPr/>
        </p:nvSpPr>
        <p:spPr bwMode="auto">
          <a:xfrm>
            <a:off x="3519488" y="3632200"/>
            <a:ext cx="2320925" cy="519113"/>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2800" u="sng">
                <a:solidFill>
                  <a:schemeClr val="bg1"/>
                </a:solidFill>
                <a:effectLst>
                  <a:outerShdw blurRad="38100" dist="38100" dir="2700000" algn="tl">
                    <a:srgbClr val="C0C0C0"/>
                  </a:outerShdw>
                </a:effectLst>
              </a:rPr>
              <a:t>Lesson Quiz</a:t>
            </a:r>
          </a:p>
        </p:txBody>
      </p:sp>
      <p:pic>
        <p:nvPicPr>
          <p:cNvPr id="14345" name="Picture 30" descr="splash_first1"/>
          <p:cNvPicPr>
            <a:picLocks noChangeAspect="1" noChangeArrowheads="1"/>
          </p:cNvPicPr>
          <p:nvPr/>
        </p:nvPicPr>
        <p:blipFill>
          <a:blip r:embed="rId5"/>
          <a:srcRect/>
          <a:stretch>
            <a:fillRect/>
          </a:stretch>
        </p:blipFill>
        <p:spPr bwMode="auto">
          <a:xfrm>
            <a:off x="0" y="6534150"/>
            <a:ext cx="9144000" cy="323850"/>
          </a:xfrm>
          <a:prstGeom prst="rect">
            <a:avLst/>
          </a:prstGeom>
          <a:noFill/>
          <a:ln w="9525">
            <a:noFill/>
            <a:miter lim="800000"/>
            <a:headEnd/>
            <a:tailEnd/>
          </a:ln>
        </p:spPr>
      </p:pic>
      <p:sp>
        <p:nvSpPr>
          <p:cNvPr id="14346" name="Text Box 31"/>
          <p:cNvSpPr txBox="1">
            <a:spLocks noChangeArrowheads="1"/>
          </p:cNvSpPr>
          <p:nvPr/>
        </p:nvSpPr>
        <p:spPr bwMode="auto">
          <a:xfrm>
            <a:off x="76200" y="6553200"/>
            <a:ext cx="2819400" cy="304800"/>
          </a:xfrm>
          <a:prstGeom prst="rect">
            <a:avLst/>
          </a:prstGeom>
          <a:noFill/>
          <a:ln w="9525">
            <a:noFill/>
            <a:miter lim="800000"/>
            <a:headEnd/>
            <a:tailEnd/>
          </a:ln>
        </p:spPr>
        <p:txBody>
          <a:bodyPr>
            <a:spAutoFit/>
          </a:bodyPr>
          <a:lstStyle/>
          <a:p>
            <a:r>
              <a:rPr lang="en-US" sz="1400" b="1">
                <a:solidFill>
                  <a:schemeClr val="bg1"/>
                </a:solidFill>
              </a:rPr>
              <a:t>Holt McDougal Geometry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1 </a:t>
            </a:r>
            <a:endParaRPr lang="en-US" sz="2600">
              <a:solidFill>
                <a:schemeClr val="accent2"/>
              </a:solidFill>
              <a:latin typeface="Arial MT Bl" charset="0"/>
            </a:endParaRPr>
          </a:p>
        </p:txBody>
      </p:sp>
      <p:sp>
        <p:nvSpPr>
          <p:cNvPr id="23555" name="Rectangle 3"/>
          <p:cNvSpPr>
            <a:spLocks noChangeArrowheads="1"/>
          </p:cNvSpPr>
          <p:nvPr/>
        </p:nvSpPr>
        <p:spPr bwMode="auto">
          <a:xfrm>
            <a:off x="228600" y="1600200"/>
            <a:ext cx="8686800" cy="822325"/>
          </a:xfrm>
          <a:prstGeom prst="rect">
            <a:avLst/>
          </a:prstGeom>
          <a:noFill/>
          <a:ln w="9525">
            <a:noFill/>
            <a:miter lim="800000"/>
            <a:headEnd/>
            <a:tailEnd/>
          </a:ln>
        </p:spPr>
        <p:txBody>
          <a:bodyPr>
            <a:spAutoFit/>
          </a:bodyPr>
          <a:lstStyle/>
          <a:p>
            <a:r>
              <a:rPr lang="en-US" b="1"/>
              <a:t>Draw all six orthographic views of the given object. Assume there are no hidden cubes.</a:t>
            </a:r>
          </a:p>
        </p:txBody>
      </p:sp>
      <p:pic>
        <p:nvPicPr>
          <p:cNvPr id="23556" name="Picture 9"/>
          <p:cNvPicPr>
            <a:picLocks noChangeAspect="1" noChangeArrowheads="1"/>
          </p:cNvPicPr>
          <p:nvPr/>
        </p:nvPicPr>
        <p:blipFill>
          <a:blip r:embed="rId2"/>
          <a:srcRect/>
          <a:stretch>
            <a:fillRect/>
          </a:stretch>
        </p:blipFill>
        <p:spPr bwMode="auto">
          <a:xfrm>
            <a:off x="3276600" y="3048000"/>
            <a:ext cx="1628775"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p:cNvPicPr>
            <a:picLocks noChangeAspect="1" noChangeArrowheads="1"/>
          </p:cNvPicPr>
          <p:nvPr/>
        </p:nvPicPr>
        <p:blipFill>
          <a:blip r:embed="rId2"/>
          <a:srcRect/>
          <a:stretch>
            <a:fillRect/>
          </a:stretch>
        </p:blipFill>
        <p:spPr bwMode="auto">
          <a:xfrm>
            <a:off x="152400" y="1600200"/>
            <a:ext cx="4371975" cy="2657475"/>
          </a:xfrm>
          <a:prstGeom prst="rect">
            <a:avLst/>
          </a:prstGeom>
          <a:noFill/>
          <a:ln w="9525">
            <a:noFill/>
            <a:miter lim="800000"/>
            <a:headEnd/>
            <a:tailEnd/>
          </a:ln>
        </p:spPr>
      </p:pic>
      <p:pic>
        <p:nvPicPr>
          <p:cNvPr id="40967" name="Picture 7"/>
          <p:cNvPicPr>
            <a:picLocks noChangeAspect="1" noChangeArrowheads="1"/>
          </p:cNvPicPr>
          <p:nvPr/>
        </p:nvPicPr>
        <p:blipFill>
          <a:blip r:embed="rId3"/>
          <a:srcRect/>
          <a:stretch>
            <a:fillRect/>
          </a:stretch>
        </p:blipFill>
        <p:spPr bwMode="auto">
          <a:xfrm>
            <a:off x="4572000" y="1622425"/>
            <a:ext cx="4495800" cy="2571750"/>
          </a:xfrm>
          <a:prstGeom prst="rect">
            <a:avLst/>
          </a:prstGeom>
          <a:noFill/>
          <a:ln w="9525">
            <a:noFill/>
            <a:miter lim="800000"/>
            <a:headEnd/>
            <a:tailEnd/>
          </a:ln>
        </p:spPr>
      </p:pic>
      <p:pic>
        <p:nvPicPr>
          <p:cNvPr id="40969" name="Picture 9"/>
          <p:cNvPicPr>
            <a:picLocks noChangeAspect="1" noChangeArrowheads="1"/>
          </p:cNvPicPr>
          <p:nvPr/>
        </p:nvPicPr>
        <p:blipFill>
          <a:blip r:embed="rId4"/>
          <a:srcRect/>
          <a:stretch>
            <a:fillRect/>
          </a:stretch>
        </p:blipFill>
        <p:spPr bwMode="auto">
          <a:xfrm>
            <a:off x="4572000" y="4070350"/>
            <a:ext cx="4400550" cy="2457450"/>
          </a:xfrm>
          <a:prstGeom prst="rect">
            <a:avLst/>
          </a:prstGeom>
          <a:noFill/>
          <a:ln w="9525">
            <a:noFill/>
            <a:miter lim="800000"/>
            <a:headEnd/>
            <a:tailEnd/>
          </a:ln>
        </p:spPr>
      </p:pic>
      <p:sp>
        <p:nvSpPr>
          <p:cNvPr id="24581"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1 Continued </a:t>
            </a:r>
            <a:endParaRPr lang="en-US" sz="2600">
              <a:solidFill>
                <a:schemeClr val="accent2"/>
              </a:solidFill>
              <a:latin typeface="Arial MT Bl" charset="0"/>
            </a:endParaRPr>
          </a:p>
        </p:txBody>
      </p:sp>
      <p:pic>
        <p:nvPicPr>
          <p:cNvPr id="24582" name="Picture 10"/>
          <p:cNvPicPr>
            <a:picLocks noChangeAspect="1" noChangeArrowheads="1"/>
          </p:cNvPicPr>
          <p:nvPr/>
        </p:nvPicPr>
        <p:blipFill>
          <a:blip r:embed="rId5"/>
          <a:srcRect/>
          <a:stretch>
            <a:fillRect/>
          </a:stretch>
        </p:blipFill>
        <p:spPr bwMode="auto">
          <a:xfrm>
            <a:off x="1295400" y="4648200"/>
            <a:ext cx="1628775" cy="1571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ssolve">
                                      <p:cBhvr>
                                        <p:cTn id="7" dur="5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dissolve">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969"/>
                                        </p:tgtEl>
                                        <p:attrNameLst>
                                          <p:attrName>style.visibility</p:attrName>
                                        </p:attrNameLst>
                                      </p:cBhvr>
                                      <p:to>
                                        <p:strVal val="visible"/>
                                      </p:to>
                                    </p:set>
                                    <p:animEffect transition="in" filter="dissolve">
                                      <p:cBhvr>
                                        <p:cTn id="17"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4800" y="990600"/>
            <a:ext cx="8534400" cy="1917700"/>
          </a:xfrm>
          <a:prstGeom prst="rect">
            <a:avLst/>
          </a:prstGeom>
          <a:noFill/>
          <a:ln w="9525">
            <a:noFill/>
            <a:miter lim="800000"/>
            <a:headEnd/>
            <a:tailEnd/>
          </a:ln>
        </p:spPr>
        <p:txBody>
          <a:bodyPr>
            <a:spAutoFit/>
          </a:bodyPr>
          <a:lstStyle/>
          <a:p>
            <a:r>
              <a:rPr lang="en-US" b="1" u="sng"/>
              <a:t>Isometric drawing</a:t>
            </a:r>
            <a:r>
              <a:rPr lang="en-US" b="1"/>
              <a:t> </a:t>
            </a:r>
            <a:r>
              <a:rPr lang="en-US"/>
              <a:t>is a way to show three sides of</a:t>
            </a:r>
          </a:p>
          <a:p>
            <a:r>
              <a:rPr lang="en-US"/>
              <a:t>a figure from a corner view. You can use </a:t>
            </a:r>
            <a:r>
              <a:rPr lang="en-US" i="1"/>
              <a:t>isometric dot paper </a:t>
            </a:r>
            <a:r>
              <a:rPr lang="en-US"/>
              <a:t>to make an isometric drawing. This paper has diagonal rows of dots that are equally spaced in a</a:t>
            </a:r>
          </a:p>
          <a:p>
            <a:r>
              <a:rPr lang="en-US"/>
              <a:t>repeating triangular pattern.</a:t>
            </a:r>
          </a:p>
        </p:txBody>
      </p:sp>
      <p:pic>
        <p:nvPicPr>
          <p:cNvPr id="38916" name="Picture 4"/>
          <p:cNvPicPr>
            <a:picLocks noChangeAspect="1" noChangeArrowheads="1"/>
          </p:cNvPicPr>
          <p:nvPr/>
        </p:nvPicPr>
        <p:blipFill>
          <a:blip r:embed="rId2"/>
          <a:srcRect/>
          <a:stretch>
            <a:fillRect/>
          </a:stretch>
        </p:blipFill>
        <p:spPr bwMode="auto">
          <a:xfrm>
            <a:off x="2209800" y="3276600"/>
            <a:ext cx="3838575" cy="27701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dissolve">
                                      <p:cBhvr>
                                        <p:cTn id="11"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2: Drawing an Isometric View of an Object</a:t>
            </a:r>
          </a:p>
        </p:txBody>
      </p:sp>
      <p:sp>
        <p:nvSpPr>
          <p:cNvPr id="26627" name="Rectangle 3"/>
          <p:cNvSpPr>
            <a:spLocks noChangeArrowheads="1"/>
          </p:cNvSpPr>
          <p:nvPr/>
        </p:nvSpPr>
        <p:spPr bwMode="auto">
          <a:xfrm>
            <a:off x="304800" y="1447800"/>
            <a:ext cx="8610600" cy="822325"/>
          </a:xfrm>
          <a:prstGeom prst="rect">
            <a:avLst/>
          </a:prstGeom>
          <a:noFill/>
          <a:ln w="9525">
            <a:noFill/>
            <a:miter lim="800000"/>
            <a:headEnd/>
            <a:tailEnd/>
          </a:ln>
        </p:spPr>
        <p:txBody>
          <a:bodyPr>
            <a:spAutoFit/>
          </a:bodyPr>
          <a:lstStyle/>
          <a:p>
            <a:r>
              <a:rPr lang="en-US" b="1"/>
              <a:t>Draw an isometric view of the given object. Assume there are no hidden cubes.</a:t>
            </a:r>
          </a:p>
        </p:txBody>
      </p:sp>
      <p:pic>
        <p:nvPicPr>
          <p:cNvPr id="26628" name="Picture 5"/>
          <p:cNvPicPr>
            <a:picLocks noChangeAspect="1" noChangeArrowheads="1"/>
          </p:cNvPicPr>
          <p:nvPr/>
        </p:nvPicPr>
        <p:blipFill>
          <a:blip r:embed="rId2"/>
          <a:srcRect/>
          <a:stretch>
            <a:fillRect/>
          </a:stretch>
        </p:blipFill>
        <p:spPr bwMode="auto">
          <a:xfrm>
            <a:off x="641350" y="2595563"/>
            <a:ext cx="3292475" cy="3500437"/>
          </a:xfrm>
          <a:prstGeom prst="rect">
            <a:avLst/>
          </a:prstGeom>
          <a:noFill/>
          <a:ln w="9525">
            <a:noFill/>
            <a:miter lim="800000"/>
            <a:headEnd/>
            <a:tailEnd/>
          </a:ln>
        </p:spPr>
      </p:pic>
      <p:pic>
        <p:nvPicPr>
          <p:cNvPr id="30727" name="Picture 7"/>
          <p:cNvPicPr>
            <a:picLocks noChangeAspect="1" noChangeArrowheads="1"/>
          </p:cNvPicPr>
          <p:nvPr/>
        </p:nvPicPr>
        <p:blipFill>
          <a:blip r:embed="rId3"/>
          <a:srcRect/>
          <a:stretch>
            <a:fillRect/>
          </a:stretch>
        </p:blipFill>
        <p:spPr bwMode="auto">
          <a:xfrm>
            <a:off x="4427538" y="2427288"/>
            <a:ext cx="3649662" cy="4067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5"/>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2 </a:t>
            </a:r>
            <a:endParaRPr lang="en-US" sz="2600">
              <a:solidFill>
                <a:schemeClr val="accent2"/>
              </a:solidFill>
              <a:latin typeface="Arial MT Bl" charset="0"/>
            </a:endParaRPr>
          </a:p>
        </p:txBody>
      </p:sp>
      <p:sp>
        <p:nvSpPr>
          <p:cNvPr id="27651" name="Rectangle 20"/>
          <p:cNvSpPr>
            <a:spLocks noChangeArrowheads="1"/>
          </p:cNvSpPr>
          <p:nvPr/>
        </p:nvSpPr>
        <p:spPr bwMode="auto">
          <a:xfrm>
            <a:off x="304800" y="1600200"/>
            <a:ext cx="8534400" cy="822325"/>
          </a:xfrm>
          <a:prstGeom prst="rect">
            <a:avLst/>
          </a:prstGeom>
          <a:noFill/>
          <a:ln w="9525">
            <a:noFill/>
            <a:miter lim="800000"/>
            <a:headEnd/>
            <a:tailEnd/>
          </a:ln>
        </p:spPr>
        <p:txBody>
          <a:bodyPr>
            <a:spAutoFit/>
          </a:bodyPr>
          <a:lstStyle/>
          <a:p>
            <a:r>
              <a:rPr lang="en-US" b="1"/>
              <a:t>Draw an isometric view of the given object. Assume there are no hidden cubes.</a:t>
            </a:r>
          </a:p>
        </p:txBody>
      </p:sp>
      <p:pic>
        <p:nvPicPr>
          <p:cNvPr id="16408" name="Picture 24"/>
          <p:cNvPicPr>
            <a:picLocks noChangeAspect="1" noChangeArrowheads="1"/>
          </p:cNvPicPr>
          <p:nvPr/>
        </p:nvPicPr>
        <p:blipFill>
          <a:blip r:embed="rId2"/>
          <a:srcRect/>
          <a:stretch>
            <a:fillRect/>
          </a:stretch>
        </p:blipFill>
        <p:spPr bwMode="auto">
          <a:xfrm>
            <a:off x="5257800" y="2590800"/>
            <a:ext cx="2035175" cy="3105150"/>
          </a:xfrm>
          <a:prstGeom prst="rect">
            <a:avLst/>
          </a:prstGeom>
          <a:noFill/>
          <a:ln w="9525">
            <a:noFill/>
            <a:miter lim="800000"/>
            <a:headEnd/>
            <a:tailEnd/>
          </a:ln>
        </p:spPr>
      </p:pic>
      <p:pic>
        <p:nvPicPr>
          <p:cNvPr id="27653" name="Picture 25"/>
          <p:cNvPicPr>
            <a:picLocks noChangeAspect="1" noChangeArrowheads="1"/>
          </p:cNvPicPr>
          <p:nvPr/>
        </p:nvPicPr>
        <p:blipFill>
          <a:blip r:embed="rId3"/>
          <a:srcRect/>
          <a:stretch>
            <a:fillRect/>
          </a:stretch>
        </p:blipFill>
        <p:spPr bwMode="auto">
          <a:xfrm>
            <a:off x="914400" y="2971800"/>
            <a:ext cx="1962150" cy="2171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08"/>
                                        </p:tgtEl>
                                        <p:attrNameLst>
                                          <p:attrName>style.visibility</p:attrName>
                                        </p:attrNameLst>
                                      </p:cBhvr>
                                      <p:to>
                                        <p:strVal val="visible"/>
                                      </p:to>
                                    </p:set>
                                    <p:animEffect transition="in" filter="dissolve">
                                      <p:cBhvr>
                                        <p:cTn id="7" dur="500"/>
                                        <p:tgtEl>
                                          <p:spTgt spid="16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8600" y="1524000"/>
            <a:ext cx="8763000" cy="2647950"/>
          </a:xfrm>
          <a:prstGeom prst="rect">
            <a:avLst/>
          </a:prstGeom>
          <a:noFill/>
          <a:ln w="9525">
            <a:noFill/>
            <a:miter lim="800000"/>
            <a:headEnd/>
            <a:tailEnd/>
          </a:ln>
        </p:spPr>
        <p:txBody>
          <a:bodyPr>
            <a:spAutoFit/>
          </a:bodyPr>
          <a:lstStyle/>
          <a:p>
            <a:r>
              <a:rPr lang="en-US"/>
              <a:t>In a </a:t>
            </a:r>
            <a:r>
              <a:rPr lang="en-US" b="1" u="sng"/>
              <a:t>perspective drawing</a:t>
            </a:r>
            <a:r>
              <a:rPr lang="en-US"/>
              <a:t>, nonvertical parallel lines are drawn so that they meet at a point called a </a:t>
            </a:r>
            <a:r>
              <a:rPr lang="en-US" b="1" u="sng"/>
              <a:t>vanishing point</a:t>
            </a:r>
            <a:r>
              <a:rPr lang="en-US"/>
              <a:t>. Vanishing points are located on a horizontal line called the </a:t>
            </a:r>
            <a:r>
              <a:rPr lang="en-US" b="1" u="sng"/>
              <a:t>horizon</a:t>
            </a:r>
            <a:r>
              <a:rPr lang="en-US"/>
              <a:t>. A one-point perspective drawing contains one vanishing point. A two-point perspective drawing contains two vanishing points.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a:srcRect/>
          <a:stretch>
            <a:fillRect/>
          </a:stretch>
        </p:blipFill>
        <p:spPr bwMode="auto">
          <a:xfrm>
            <a:off x="41275" y="2195513"/>
            <a:ext cx="8991600" cy="25161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304800" y="1981200"/>
            <a:ext cx="7854950" cy="1668463"/>
            <a:chOff x="236" y="2256"/>
            <a:chExt cx="4948" cy="1051"/>
          </a:xfrm>
        </p:grpSpPr>
        <p:sp>
          <p:nvSpPr>
            <p:cNvPr id="30723" name="Text Box 3"/>
            <p:cNvSpPr txBox="1">
              <a:spLocks noChangeArrowheads="1"/>
            </p:cNvSpPr>
            <p:nvPr/>
          </p:nvSpPr>
          <p:spPr bwMode="auto">
            <a:xfrm>
              <a:off x="240" y="2547"/>
              <a:ext cx="4944" cy="760"/>
            </a:xfrm>
            <a:prstGeom prst="rect">
              <a:avLst/>
            </a:prstGeom>
            <a:noFill/>
            <a:ln w="19050">
              <a:solidFill>
                <a:srgbClr val="993366"/>
              </a:solidFill>
              <a:miter lim="800000"/>
              <a:headEnd/>
              <a:tailEnd/>
            </a:ln>
          </p:spPr>
          <p:txBody>
            <a:bodyPr>
              <a:spAutoFit/>
            </a:bodyPr>
            <a:lstStyle/>
            <a:p>
              <a:pPr eaLnBrk="0" hangingPunct="0">
                <a:spcBef>
                  <a:spcPct val="50000"/>
                </a:spcBef>
              </a:pPr>
              <a:r>
                <a:rPr lang="en-US"/>
                <a:t>In a one-point perspective drawing of a cube, you are looking at a face. In a two-point perspective drawing, you are looking at a corner.</a:t>
              </a:r>
            </a:p>
          </p:txBody>
        </p:sp>
        <p:sp>
          <p:nvSpPr>
            <p:cNvPr id="30724" name="Text Box 4"/>
            <p:cNvSpPr txBox="1">
              <a:spLocks noChangeArrowheads="1"/>
            </p:cNvSpPr>
            <p:nvPr/>
          </p:nvSpPr>
          <p:spPr bwMode="auto">
            <a:xfrm>
              <a:off x="236" y="2256"/>
              <a:ext cx="1728" cy="288"/>
            </a:xfrm>
            <a:prstGeom prst="rect">
              <a:avLst/>
            </a:prstGeom>
            <a:solidFill>
              <a:srgbClr val="800080"/>
            </a:solidFill>
            <a:ln w="19050">
              <a:noFill/>
              <a:miter lim="800000"/>
              <a:headEnd/>
              <a:tailEnd/>
            </a:ln>
          </p:spPr>
          <p:txBody>
            <a:bodyPr>
              <a:spAutoFit/>
            </a:bodyPr>
            <a:lstStyle/>
            <a:p>
              <a:pPr eaLnBrk="0" hangingPunct="0">
                <a:spcBef>
                  <a:spcPct val="50000"/>
                </a:spcBef>
              </a:pPr>
              <a:r>
                <a:rPr lang="en-US" b="1">
                  <a:solidFill>
                    <a:schemeClr val="bg1"/>
                  </a:solidFill>
                </a:rPr>
                <a:t>Helpful Hint</a:t>
              </a:r>
              <a:endParaRPr lang="en-US" b="1"/>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3A: Drawing an Object in Perspective</a:t>
            </a:r>
          </a:p>
        </p:txBody>
      </p:sp>
      <p:sp>
        <p:nvSpPr>
          <p:cNvPr id="31747" name="Rectangle 6"/>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in one-point perspective.</a:t>
            </a:r>
            <a:r>
              <a:rPr lang="en-US"/>
              <a:t> </a:t>
            </a:r>
          </a:p>
        </p:txBody>
      </p:sp>
      <p:pic>
        <p:nvPicPr>
          <p:cNvPr id="31748" name="Picture 7"/>
          <p:cNvPicPr>
            <a:picLocks noChangeAspect="1" noChangeArrowheads="1"/>
          </p:cNvPicPr>
          <p:nvPr/>
        </p:nvPicPr>
        <p:blipFill>
          <a:blip r:embed="rId2"/>
          <a:srcRect/>
          <a:stretch>
            <a:fillRect/>
          </a:stretch>
        </p:blipFill>
        <p:spPr bwMode="auto">
          <a:xfrm>
            <a:off x="4100513" y="1676400"/>
            <a:ext cx="319087" cy="319088"/>
          </a:xfrm>
          <a:prstGeom prst="rect">
            <a:avLst/>
          </a:prstGeom>
          <a:noFill/>
          <a:ln w="9525">
            <a:noFill/>
            <a:miter lim="800000"/>
            <a:headEnd/>
            <a:tailEnd/>
          </a:ln>
        </p:spPr>
      </p:pic>
      <p:pic>
        <p:nvPicPr>
          <p:cNvPr id="36882" name="Picture 18"/>
          <p:cNvPicPr>
            <a:picLocks noChangeAspect="1" noChangeArrowheads="1"/>
          </p:cNvPicPr>
          <p:nvPr/>
        </p:nvPicPr>
        <p:blipFill>
          <a:blip r:embed="rId3"/>
          <a:srcRect/>
          <a:stretch>
            <a:fillRect/>
          </a:stretch>
        </p:blipFill>
        <p:spPr bwMode="auto">
          <a:xfrm>
            <a:off x="2101850" y="2187575"/>
            <a:ext cx="4648200" cy="2209800"/>
          </a:xfrm>
          <a:prstGeom prst="rect">
            <a:avLst/>
          </a:prstGeom>
          <a:noFill/>
          <a:ln w="28575">
            <a:noFill/>
            <a:miter lim="800000"/>
            <a:headEnd/>
            <a:tailEnd/>
          </a:ln>
        </p:spPr>
      </p:pic>
      <p:grpSp>
        <p:nvGrpSpPr>
          <p:cNvPr id="2" name="Group 21"/>
          <p:cNvGrpSpPr>
            <a:grpSpLocks/>
          </p:cNvGrpSpPr>
          <p:nvPr/>
        </p:nvGrpSpPr>
        <p:grpSpPr bwMode="auto">
          <a:xfrm>
            <a:off x="838200" y="4695825"/>
            <a:ext cx="6400800" cy="1552575"/>
            <a:chOff x="528" y="2958"/>
            <a:chExt cx="4032" cy="978"/>
          </a:xfrm>
        </p:grpSpPr>
        <p:sp>
          <p:nvSpPr>
            <p:cNvPr id="31751" name="Rectangle 14"/>
            <p:cNvSpPr>
              <a:spLocks noChangeArrowheads="1"/>
            </p:cNvSpPr>
            <p:nvPr/>
          </p:nvSpPr>
          <p:spPr bwMode="auto">
            <a:xfrm>
              <a:off x="528" y="2958"/>
              <a:ext cx="4032" cy="978"/>
            </a:xfrm>
            <a:prstGeom prst="rect">
              <a:avLst/>
            </a:prstGeom>
            <a:noFill/>
            <a:ln w="9525">
              <a:noFill/>
              <a:miter lim="800000"/>
              <a:headEnd/>
              <a:tailEnd/>
            </a:ln>
          </p:spPr>
          <p:txBody>
            <a:bodyPr>
              <a:spAutoFit/>
            </a:bodyPr>
            <a:lstStyle/>
            <a:p>
              <a:r>
                <a:rPr lang="en-US" i="1">
                  <a:solidFill>
                    <a:srgbClr val="3333FF"/>
                  </a:solidFill>
                </a:rPr>
                <a:t>Draw a horizontal line to represent the horizon. Mark a vanishing point on the horizon. Then draw a    shape below the horizon. This is the front of the    . </a:t>
              </a:r>
            </a:p>
          </p:txBody>
        </p:sp>
        <p:pic>
          <p:nvPicPr>
            <p:cNvPr id="31752" name="Picture 19" descr="120"/>
            <p:cNvPicPr>
              <a:picLocks noChangeAspect="1" noChangeArrowheads="1"/>
            </p:cNvPicPr>
            <p:nvPr/>
          </p:nvPicPr>
          <p:blipFill>
            <a:blip r:embed="rId4"/>
            <a:srcRect/>
            <a:stretch>
              <a:fillRect/>
            </a:stretch>
          </p:blipFill>
          <p:spPr bwMode="auto">
            <a:xfrm>
              <a:off x="2661" y="3474"/>
              <a:ext cx="205" cy="205"/>
            </a:xfrm>
            <a:prstGeom prst="rect">
              <a:avLst/>
            </a:prstGeom>
            <a:noFill/>
            <a:ln w="9525">
              <a:noFill/>
              <a:miter lim="800000"/>
              <a:headEnd/>
              <a:tailEnd/>
            </a:ln>
          </p:spPr>
        </p:pic>
        <p:pic>
          <p:nvPicPr>
            <p:cNvPr id="31753" name="Picture 20" descr="120"/>
            <p:cNvPicPr>
              <a:picLocks noChangeAspect="1" noChangeArrowheads="1"/>
            </p:cNvPicPr>
            <p:nvPr/>
          </p:nvPicPr>
          <p:blipFill>
            <a:blip r:embed="rId4"/>
            <a:srcRect/>
            <a:stretch>
              <a:fillRect/>
            </a:stretch>
          </p:blipFill>
          <p:spPr bwMode="auto">
            <a:xfrm>
              <a:off x="3648" y="3684"/>
              <a:ext cx="205"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82"/>
                                        </p:tgtEl>
                                        <p:attrNameLst>
                                          <p:attrName>style.visibility</p:attrName>
                                        </p:attrNameLst>
                                      </p:cBhvr>
                                      <p:to>
                                        <p:strVal val="visible"/>
                                      </p:to>
                                    </p:set>
                                    <p:animEffect transition="in" filter="box(in)">
                                      <p:cBhvr>
                                        <p:cTn id="7" dur="500"/>
                                        <p:tgtEl>
                                          <p:spTgt spid="368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3A Continued</a:t>
            </a:r>
          </a:p>
        </p:txBody>
      </p:sp>
      <p:sp>
        <p:nvSpPr>
          <p:cNvPr id="32771" name="Rectangle 3"/>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in one-point perspective.</a:t>
            </a:r>
            <a:r>
              <a:rPr lang="en-US"/>
              <a:t> </a:t>
            </a:r>
          </a:p>
        </p:txBody>
      </p:sp>
      <p:pic>
        <p:nvPicPr>
          <p:cNvPr id="32772" name="Picture 4"/>
          <p:cNvPicPr>
            <a:picLocks noChangeAspect="1" noChangeArrowheads="1"/>
          </p:cNvPicPr>
          <p:nvPr/>
        </p:nvPicPr>
        <p:blipFill>
          <a:blip r:embed="rId2"/>
          <a:srcRect/>
          <a:stretch>
            <a:fillRect/>
          </a:stretch>
        </p:blipFill>
        <p:spPr bwMode="auto">
          <a:xfrm>
            <a:off x="4100513" y="1676400"/>
            <a:ext cx="319087" cy="319088"/>
          </a:xfrm>
          <a:prstGeom prst="rect">
            <a:avLst/>
          </a:prstGeom>
          <a:noFill/>
          <a:ln w="9525">
            <a:noFill/>
            <a:miter lim="800000"/>
            <a:headEnd/>
            <a:tailEnd/>
          </a:ln>
        </p:spPr>
      </p:pic>
      <p:pic>
        <p:nvPicPr>
          <p:cNvPr id="32773" name="Picture 21"/>
          <p:cNvPicPr>
            <a:picLocks noChangeAspect="1" noChangeArrowheads="1"/>
          </p:cNvPicPr>
          <p:nvPr/>
        </p:nvPicPr>
        <p:blipFill>
          <a:blip r:embed="rId3"/>
          <a:srcRect/>
          <a:stretch>
            <a:fillRect/>
          </a:stretch>
        </p:blipFill>
        <p:spPr bwMode="auto">
          <a:xfrm>
            <a:off x="2120900" y="2133600"/>
            <a:ext cx="4705350" cy="2124075"/>
          </a:xfrm>
          <a:prstGeom prst="rect">
            <a:avLst/>
          </a:prstGeom>
          <a:noFill/>
          <a:ln w="28575">
            <a:noFill/>
            <a:miter lim="800000"/>
            <a:headEnd/>
            <a:tailEnd/>
          </a:ln>
        </p:spPr>
      </p:pic>
      <p:grpSp>
        <p:nvGrpSpPr>
          <p:cNvPr id="2" name="Group 23"/>
          <p:cNvGrpSpPr>
            <a:grpSpLocks/>
          </p:cNvGrpSpPr>
          <p:nvPr/>
        </p:nvGrpSpPr>
        <p:grpSpPr bwMode="auto">
          <a:xfrm>
            <a:off x="914400" y="4876800"/>
            <a:ext cx="7239000" cy="822325"/>
            <a:chOff x="576" y="3072"/>
            <a:chExt cx="4560" cy="518"/>
          </a:xfrm>
        </p:grpSpPr>
        <p:sp>
          <p:nvSpPr>
            <p:cNvPr id="32775" name="Rectangle 12"/>
            <p:cNvSpPr>
              <a:spLocks noChangeArrowheads="1"/>
            </p:cNvSpPr>
            <p:nvPr/>
          </p:nvSpPr>
          <p:spPr bwMode="auto">
            <a:xfrm>
              <a:off x="576" y="3072"/>
              <a:ext cx="4560" cy="518"/>
            </a:xfrm>
            <a:prstGeom prst="rect">
              <a:avLst/>
            </a:prstGeom>
            <a:noFill/>
            <a:ln w="9525">
              <a:noFill/>
              <a:miter lim="800000"/>
              <a:headEnd/>
              <a:tailEnd/>
            </a:ln>
          </p:spPr>
          <p:txBody>
            <a:bodyPr>
              <a:spAutoFit/>
            </a:bodyPr>
            <a:lstStyle/>
            <a:p>
              <a:r>
                <a:rPr lang="en-US" i="1">
                  <a:solidFill>
                    <a:srgbClr val="3333FF"/>
                  </a:solidFill>
                </a:rPr>
                <a:t>From each corner of the     , lightly draw dashed segments to the vanishing point.</a:t>
              </a:r>
            </a:p>
          </p:txBody>
        </p:sp>
        <p:pic>
          <p:nvPicPr>
            <p:cNvPr id="32776" name="Picture 22" descr="120"/>
            <p:cNvPicPr>
              <a:picLocks noChangeAspect="1" noChangeArrowheads="1"/>
            </p:cNvPicPr>
            <p:nvPr/>
          </p:nvPicPr>
          <p:blipFill>
            <a:blip r:embed="rId4"/>
            <a:srcRect/>
            <a:stretch>
              <a:fillRect/>
            </a:stretch>
          </p:blipFill>
          <p:spPr bwMode="auto">
            <a:xfrm>
              <a:off x="3042" y="3098"/>
              <a:ext cx="205"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1143000"/>
            <a:ext cx="8153400" cy="4876800"/>
          </a:xfrm>
          <a:prstGeom prst="rect">
            <a:avLst/>
          </a:prstGeom>
          <a:noFill/>
          <a:ln w="28575">
            <a:solidFill>
              <a:srgbClr val="DBDBDB"/>
            </a:solidFill>
            <a:miter lim="800000"/>
            <a:headEnd/>
            <a:tailEnd/>
          </a:ln>
        </p:spPr>
        <p:txBody>
          <a:bodyPr/>
          <a:lstStyle/>
          <a:p>
            <a:r>
              <a:rPr lang="en-US" sz="2800" b="1">
                <a:solidFill>
                  <a:srgbClr val="3333CC"/>
                </a:solidFill>
              </a:rPr>
              <a:t>Warm Up</a:t>
            </a:r>
            <a:endParaRPr lang="en-US" sz="2800"/>
          </a:p>
          <a:p>
            <a:r>
              <a:rPr lang="en-US" sz="2800" b="1"/>
              <a:t>Write a description of each figure.</a:t>
            </a:r>
          </a:p>
          <a:p>
            <a:endParaRPr lang="en-US" sz="800" b="1"/>
          </a:p>
          <a:p>
            <a:endParaRPr lang="en-US" sz="800"/>
          </a:p>
          <a:p>
            <a:pPr>
              <a:lnSpc>
                <a:spcPct val="140000"/>
              </a:lnSpc>
            </a:pPr>
            <a:r>
              <a:rPr lang="en-US" sz="2800" b="1"/>
              <a:t>1.</a:t>
            </a:r>
            <a:r>
              <a:rPr lang="en-US" sz="2800"/>
              <a:t> </a:t>
            </a:r>
            <a:r>
              <a:rPr lang="en-US" sz="2800">
                <a:sym typeface="Symbol" pitchFamily="18" charset="2"/>
              </a:rPr>
              <a:t>cube</a:t>
            </a:r>
          </a:p>
          <a:p>
            <a:pPr>
              <a:lnSpc>
                <a:spcPct val="140000"/>
              </a:lnSpc>
            </a:pPr>
            <a:endParaRPr lang="en-US" sz="900" b="1">
              <a:sym typeface="Symbol" pitchFamily="18" charset="2"/>
            </a:endParaRPr>
          </a:p>
          <a:p>
            <a:pPr>
              <a:lnSpc>
                <a:spcPct val="140000"/>
              </a:lnSpc>
            </a:pPr>
            <a:endParaRPr lang="en-US" sz="900" b="1">
              <a:sym typeface="Symbol" pitchFamily="18" charset="2"/>
            </a:endParaRPr>
          </a:p>
          <a:p>
            <a:pPr>
              <a:lnSpc>
                <a:spcPct val="140000"/>
              </a:lnSpc>
            </a:pPr>
            <a:r>
              <a:rPr lang="en-US" sz="2800" b="1">
                <a:sym typeface="Symbol" pitchFamily="18" charset="2"/>
              </a:rPr>
              <a:t>2.</a:t>
            </a:r>
            <a:r>
              <a:rPr lang="en-US" sz="2800">
                <a:sym typeface="Symbol" pitchFamily="18" charset="2"/>
              </a:rPr>
              <a:t> pentagonal prism</a:t>
            </a:r>
          </a:p>
          <a:p>
            <a:pPr>
              <a:lnSpc>
                <a:spcPct val="140000"/>
              </a:lnSpc>
            </a:pPr>
            <a:endParaRPr lang="en-US" sz="2800">
              <a:sym typeface="Symbol" pitchFamily="18" charset="2"/>
            </a:endParaRPr>
          </a:p>
          <a:p>
            <a:pPr>
              <a:lnSpc>
                <a:spcPct val="140000"/>
              </a:lnSpc>
            </a:pPr>
            <a:r>
              <a:rPr lang="en-US" sz="2800" b="1">
                <a:sym typeface="Symbol" pitchFamily="18" charset="2"/>
              </a:rPr>
              <a:t>3.</a:t>
            </a:r>
            <a:r>
              <a:rPr lang="en-US" sz="2800">
                <a:sym typeface="Symbol" pitchFamily="18" charset="2"/>
              </a:rPr>
              <a:t> cylinder</a:t>
            </a:r>
            <a:r>
              <a:rPr lang="en-US" sz="2800">
                <a:solidFill>
                  <a:srgbClr val="FF0000"/>
                </a:solidFill>
              </a:rPr>
              <a:t>		</a:t>
            </a:r>
          </a:p>
        </p:txBody>
      </p:sp>
      <p:sp>
        <p:nvSpPr>
          <p:cNvPr id="7171" name="Text Box 3"/>
          <p:cNvSpPr txBox="1">
            <a:spLocks noChangeArrowheads="1"/>
          </p:cNvSpPr>
          <p:nvPr/>
        </p:nvSpPr>
        <p:spPr bwMode="auto">
          <a:xfrm>
            <a:off x="892175" y="2757488"/>
            <a:ext cx="4800600" cy="519112"/>
          </a:xfrm>
          <a:prstGeom prst="rect">
            <a:avLst/>
          </a:prstGeom>
          <a:noFill/>
          <a:ln w="9525">
            <a:noFill/>
            <a:miter lim="800000"/>
            <a:headEnd/>
            <a:tailEnd/>
          </a:ln>
        </p:spPr>
        <p:txBody>
          <a:bodyPr wrap="none" anchor="ctr">
            <a:spAutoFit/>
          </a:bodyPr>
          <a:lstStyle/>
          <a:p>
            <a:pPr algn="ctr" eaLnBrk="0" hangingPunct="0">
              <a:spcBef>
                <a:spcPct val="50000"/>
              </a:spcBef>
            </a:pPr>
            <a:r>
              <a:rPr lang="en-US" sz="2800">
                <a:solidFill>
                  <a:srgbClr val="FF3300"/>
                </a:solidFill>
                <a:sym typeface="Symbol" pitchFamily="18" charset="2"/>
              </a:rPr>
              <a:t>prism with 6 square faces</a:t>
            </a:r>
          </a:p>
        </p:txBody>
      </p:sp>
      <p:sp>
        <p:nvSpPr>
          <p:cNvPr id="7172" name="Text Box 4"/>
          <p:cNvSpPr txBox="1">
            <a:spLocks noChangeArrowheads="1"/>
          </p:cNvSpPr>
          <p:nvPr/>
        </p:nvSpPr>
        <p:spPr bwMode="auto">
          <a:xfrm>
            <a:off x="914400" y="3733800"/>
            <a:ext cx="7543800" cy="946150"/>
          </a:xfrm>
          <a:prstGeom prst="rect">
            <a:avLst/>
          </a:prstGeom>
          <a:noFill/>
          <a:ln w="9525">
            <a:noFill/>
            <a:miter lim="800000"/>
            <a:headEnd/>
            <a:tailEnd/>
          </a:ln>
        </p:spPr>
        <p:txBody>
          <a:bodyPr anchor="ctr">
            <a:spAutoFit/>
          </a:bodyPr>
          <a:lstStyle/>
          <a:p>
            <a:pPr eaLnBrk="0" hangingPunct="0">
              <a:spcBef>
                <a:spcPct val="50000"/>
              </a:spcBef>
            </a:pPr>
            <a:r>
              <a:rPr lang="en-US" sz="2800">
                <a:solidFill>
                  <a:srgbClr val="FF3300"/>
                </a:solidFill>
                <a:sym typeface="Symbol" pitchFamily="18" charset="2"/>
              </a:rPr>
              <a:t>prism with 2 pentagonal bases and 5 lateral faces that are parallelograms</a:t>
            </a:r>
          </a:p>
        </p:txBody>
      </p:sp>
      <p:sp>
        <p:nvSpPr>
          <p:cNvPr id="7173" name="Text Box 5"/>
          <p:cNvSpPr txBox="1">
            <a:spLocks noChangeArrowheads="1"/>
          </p:cNvSpPr>
          <p:nvPr/>
        </p:nvSpPr>
        <p:spPr bwMode="auto">
          <a:xfrm>
            <a:off x="914400" y="4953000"/>
            <a:ext cx="7305675" cy="946150"/>
          </a:xfrm>
          <a:prstGeom prst="rect">
            <a:avLst/>
          </a:prstGeom>
          <a:noFill/>
          <a:ln w="9525">
            <a:noFill/>
            <a:miter lim="800000"/>
            <a:headEnd/>
            <a:tailEnd/>
          </a:ln>
        </p:spPr>
        <p:txBody>
          <a:bodyPr anchor="ctr">
            <a:spAutoFit/>
          </a:bodyPr>
          <a:lstStyle/>
          <a:p>
            <a:pPr eaLnBrk="0" hangingPunct="0">
              <a:spcBef>
                <a:spcPct val="50000"/>
              </a:spcBef>
            </a:pPr>
            <a:r>
              <a:rPr lang="en-US" sz="2800">
                <a:solidFill>
                  <a:srgbClr val="FF3300"/>
                </a:solidFill>
                <a:sym typeface="Symbol" pitchFamily="18" charset="2"/>
              </a:rPr>
              <a:t>figure with 2 circular bases connected by a curved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up)">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up)">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wipe(up)">
                                      <p:cBhvr>
                                        <p:cTn id="1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3A Continued</a:t>
            </a:r>
          </a:p>
        </p:txBody>
      </p:sp>
      <p:sp>
        <p:nvSpPr>
          <p:cNvPr id="33795" name="Rectangle 3"/>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in one-point perspective.</a:t>
            </a:r>
            <a:r>
              <a:rPr lang="en-US"/>
              <a:t> </a:t>
            </a:r>
          </a:p>
        </p:txBody>
      </p:sp>
      <p:pic>
        <p:nvPicPr>
          <p:cNvPr id="33796" name="Picture 4"/>
          <p:cNvPicPr>
            <a:picLocks noChangeAspect="1" noChangeArrowheads="1"/>
          </p:cNvPicPr>
          <p:nvPr/>
        </p:nvPicPr>
        <p:blipFill>
          <a:blip r:embed="rId2"/>
          <a:srcRect/>
          <a:stretch>
            <a:fillRect/>
          </a:stretch>
        </p:blipFill>
        <p:spPr bwMode="auto">
          <a:xfrm>
            <a:off x="4100513" y="1676400"/>
            <a:ext cx="319087" cy="319088"/>
          </a:xfrm>
          <a:prstGeom prst="rect">
            <a:avLst/>
          </a:prstGeom>
          <a:noFill/>
          <a:ln w="9525">
            <a:noFill/>
            <a:miter lim="800000"/>
            <a:headEnd/>
            <a:tailEnd/>
          </a:ln>
        </p:spPr>
      </p:pic>
      <p:pic>
        <p:nvPicPr>
          <p:cNvPr id="33797" name="Picture 23"/>
          <p:cNvPicPr>
            <a:picLocks noChangeAspect="1" noChangeArrowheads="1"/>
          </p:cNvPicPr>
          <p:nvPr/>
        </p:nvPicPr>
        <p:blipFill>
          <a:blip r:embed="rId3"/>
          <a:srcRect/>
          <a:stretch>
            <a:fillRect/>
          </a:stretch>
        </p:blipFill>
        <p:spPr bwMode="auto">
          <a:xfrm>
            <a:off x="2122488" y="2209800"/>
            <a:ext cx="4610100" cy="2152650"/>
          </a:xfrm>
          <a:prstGeom prst="rect">
            <a:avLst/>
          </a:prstGeom>
          <a:noFill/>
          <a:ln w="28575">
            <a:noFill/>
            <a:miter lim="800000"/>
            <a:headEnd/>
            <a:tailEnd/>
          </a:ln>
        </p:spPr>
      </p:pic>
      <p:grpSp>
        <p:nvGrpSpPr>
          <p:cNvPr id="2" name="Group 26"/>
          <p:cNvGrpSpPr>
            <a:grpSpLocks/>
          </p:cNvGrpSpPr>
          <p:nvPr/>
        </p:nvGrpSpPr>
        <p:grpSpPr bwMode="auto">
          <a:xfrm>
            <a:off x="838200" y="4876800"/>
            <a:ext cx="6759575" cy="1187450"/>
            <a:chOff x="528" y="3072"/>
            <a:chExt cx="4258" cy="748"/>
          </a:xfrm>
        </p:grpSpPr>
        <p:sp>
          <p:nvSpPr>
            <p:cNvPr id="33799" name="Rectangle 17"/>
            <p:cNvSpPr>
              <a:spLocks noChangeArrowheads="1"/>
            </p:cNvSpPr>
            <p:nvPr/>
          </p:nvSpPr>
          <p:spPr bwMode="auto">
            <a:xfrm>
              <a:off x="528" y="3072"/>
              <a:ext cx="4258" cy="748"/>
            </a:xfrm>
            <a:prstGeom prst="rect">
              <a:avLst/>
            </a:prstGeom>
            <a:noFill/>
            <a:ln w="9525">
              <a:noFill/>
              <a:miter lim="800000"/>
              <a:headEnd/>
              <a:tailEnd/>
            </a:ln>
          </p:spPr>
          <p:txBody>
            <a:bodyPr>
              <a:spAutoFit/>
            </a:bodyPr>
            <a:lstStyle/>
            <a:p>
              <a:r>
                <a:rPr lang="en-US" i="1">
                  <a:solidFill>
                    <a:srgbClr val="3333FF"/>
                  </a:solidFill>
                </a:rPr>
                <a:t>Lightly draw a smaller     with vertices on the dashed segments. This is the back of the    .</a:t>
              </a:r>
            </a:p>
          </p:txBody>
        </p:sp>
        <p:pic>
          <p:nvPicPr>
            <p:cNvPr id="33800" name="Picture 24" descr="120"/>
            <p:cNvPicPr>
              <a:picLocks noChangeAspect="1" noChangeArrowheads="1"/>
            </p:cNvPicPr>
            <p:nvPr/>
          </p:nvPicPr>
          <p:blipFill>
            <a:blip r:embed="rId4"/>
            <a:srcRect/>
            <a:stretch>
              <a:fillRect/>
            </a:stretch>
          </p:blipFill>
          <p:spPr bwMode="auto">
            <a:xfrm>
              <a:off x="939" y="3570"/>
              <a:ext cx="205" cy="205"/>
            </a:xfrm>
            <a:prstGeom prst="rect">
              <a:avLst/>
            </a:prstGeom>
            <a:noFill/>
            <a:ln w="9525">
              <a:noFill/>
              <a:miter lim="800000"/>
              <a:headEnd/>
              <a:tailEnd/>
            </a:ln>
          </p:spPr>
        </p:pic>
        <p:pic>
          <p:nvPicPr>
            <p:cNvPr id="33801" name="Picture 25" descr="120"/>
            <p:cNvPicPr>
              <a:picLocks noChangeAspect="1" noChangeArrowheads="1"/>
            </p:cNvPicPr>
            <p:nvPr/>
          </p:nvPicPr>
          <p:blipFill>
            <a:blip r:embed="rId4"/>
            <a:srcRect/>
            <a:stretch>
              <a:fillRect/>
            </a:stretch>
          </p:blipFill>
          <p:spPr bwMode="auto">
            <a:xfrm>
              <a:off x="2804" y="3099"/>
              <a:ext cx="205"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3A Continued</a:t>
            </a:r>
          </a:p>
        </p:txBody>
      </p:sp>
      <p:sp>
        <p:nvSpPr>
          <p:cNvPr id="34819" name="Rectangle 3"/>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in one-point perspective.</a:t>
            </a:r>
            <a:r>
              <a:rPr lang="en-US"/>
              <a:t> </a:t>
            </a:r>
          </a:p>
        </p:txBody>
      </p:sp>
      <p:pic>
        <p:nvPicPr>
          <p:cNvPr id="34820" name="Picture 4"/>
          <p:cNvPicPr>
            <a:picLocks noChangeAspect="1" noChangeArrowheads="1"/>
          </p:cNvPicPr>
          <p:nvPr/>
        </p:nvPicPr>
        <p:blipFill>
          <a:blip r:embed="rId2"/>
          <a:srcRect/>
          <a:stretch>
            <a:fillRect/>
          </a:stretch>
        </p:blipFill>
        <p:spPr bwMode="auto">
          <a:xfrm>
            <a:off x="4100513" y="1676400"/>
            <a:ext cx="319087" cy="319088"/>
          </a:xfrm>
          <a:prstGeom prst="rect">
            <a:avLst/>
          </a:prstGeom>
          <a:noFill/>
          <a:ln w="9525">
            <a:noFill/>
            <a:miter lim="800000"/>
            <a:headEnd/>
            <a:tailEnd/>
          </a:ln>
        </p:spPr>
      </p:pic>
      <p:pic>
        <p:nvPicPr>
          <p:cNvPr id="34821" name="Picture 14"/>
          <p:cNvPicPr>
            <a:picLocks noChangeAspect="1" noChangeArrowheads="1"/>
          </p:cNvPicPr>
          <p:nvPr/>
        </p:nvPicPr>
        <p:blipFill>
          <a:blip r:embed="rId3"/>
          <a:srcRect/>
          <a:stretch>
            <a:fillRect/>
          </a:stretch>
        </p:blipFill>
        <p:spPr bwMode="auto">
          <a:xfrm>
            <a:off x="2112963" y="2111375"/>
            <a:ext cx="4686300" cy="2200275"/>
          </a:xfrm>
          <a:prstGeom prst="rect">
            <a:avLst/>
          </a:prstGeom>
          <a:noFill/>
          <a:ln w="28575">
            <a:noFill/>
            <a:miter lim="800000"/>
            <a:headEnd/>
            <a:tailEnd/>
          </a:ln>
        </p:spPr>
      </p:pic>
      <p:grpSp>
        <p:nvGrpSpPr>
          <p:cNvPr id="2" name="Group 18"/>
          <p:cNvGrpSpPr>
            <a:grpSpLocks/>
          </p:cNvGrpSpPr>
          <p:nvPr/>
        </p:nvGrpSpPr>
        <p:grpSpPr bwMode="auto">
          <a:xfrm>
            <a:off x="838200" y="4876800"/>
            <a:ext cx="7162800" cy="1187450"/>
            <a:chOff x="528" y="3072"/>
            <a:chExt cx="4512" cy="748"/>
          </a:xfrm>
        </p:grpSpPr>
        <p:sp>
          <p:nvSpPr>
            <p:cNvPr id="34823" name="Rectangle 10"/>
            <p:cNvSpPr>
              <a:spLocks noChangeArrowheads="1"/>
            </p:cNvSpPr>
            <p:nvPr/>
          </p:nvSpPr>
          <p:spPr bwMode="auto">
            <a:xfrm>
              <a:off x="528" y="3072"/>
              <a:ext cx="4512" cy="748"/>
            </a:xfrm>
            <a:prstGeom prst="rect">
              <a:avLst/>
            </a:prstGeom>
            <a:noFill/>
            <a:ln w="9525">
              <a:noFill/>
              <a:miter lim="800000"/>
              <a:headEnd/>
              <a:tailEnd/>
            </a:ln>
          </p:spPr>
          <p:txBody>
            <a:bodyPr>
              <a:spAutoFit/>
            </a:bodyPr>
            <a:lstStyle/>
            <a:p>
              <a:r>
                <a:rPr lang="en-US" i="1">
                  <a:solidFill>
                    <a:srgbClr val="3333FF"/>
                  </a:solidFill>
                </a:rPr>
                <a:t>Draw the edges of the    , using dashed segments for hidden edges. Erase any segments that are not part of the    .</a:t>
              </a:r>
            </a:p>
          </p:txBody>
        </p:sp>
        <p:pic>
          <p:nvPicPr>
            <p:cNvPr id="34824" name="Picture 16" descr="120"/>
            <p:cNvPicPr>
              <a:picLocks noChangeAspect="1" noChangeArrowheads="1"/>
            </p:cNvPicPr>
            <p:nvPr/>
          </p:nvPicPr>
          <p:blipFill>
            <a:blip r:embed="rId4"/>
            <a:srcRect/>
            <a:stretch>
              <a:fillRect/>
            </a:stretch>
          </p:blipFill>
          <p:spPr bwMode="auto">
            <a:xfrm>
              <a:off x="2768" y="3101"/>
              <a:ext cx="205" cy="205"/>
            </a:xfrm>
            <a:prstGeom prst="rect">
              <a:avLst/>
            </a:prstGeom>
            <a:noFill/>
            <a:ln w="9525">
              <a:noFill/>
              <a:miter lim="800000"/>
              <a:headEnd/>
              <a:tailEnd/>
            </a:ln>
          </p:spPr>
        </p:pic>
        <p:pic>
          <p:nvPicPr>
            <p:cNvPr id="34825" name="Picture 17" descr="120"/>
            <p:cNvPicPr>
              <a:picLocks noChangeAspect="1" noChangeArrowheads="1"/>
            </p:cNvPicPr>
            <p:nvPr/>
          </p:nvPicPr>
          <p:blipFill>
            <a:blip r:embed="rId4"/>
            <a:srcRect/>
            <a:stretch>
              <a:fillRect/>
            </a:stretch>
          </p:blipFill>
          <p:spPr bwMode="auto">
            <a:xfrm>
              <a:off x="3876" y="3570"/>
              <a:ext cx="205"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152400" y="1371600"/>
            <a:ext cx="8747125" cy="457200"/>
          </a:xfrm>
          <a:prstGeom prst="rect">
            <a:avLst/>
          </a:prstGeom>
          <a:noFill/>
          <a:ln w="9525">
            <a:noFill/>
            <a:miter lim="800000"/>
            <a:headEnd/>
            <a:tailEnd/>
          </a:ln>
        </p:spPr>
        <p:txBody>
          <a:bodyPr wrap="none">
            <a:spAutoFit/>
          </a:bodyPr>
          <a:lstStyle/>
          <a:p>
            <a:r>
              <a:rPr lang="en-US" b="1"/>
              <a:t>Draw the block letter     in two-point perspective.</a:t>
            </a:r>
            <a:r>
              <a:rPr lang="en-US"/>
              <a:t> </a:t>
            </a:r>
          </a:p>
        </p:txBody>
      </p:sp>
      <p:sp>
        <p:nvSpPr>
          <p:cNvPr id="35843" name="Text Box 3"/>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3B: Drawing an Object in Perspective</a:t>
            </a:r>
          </a:p>
        </p:txBody>
      </p:sp>
      <p:pic>
        <p:nvPicPr>
          <p:cNvPr id="35844" name="Picture 8"/>
          <p:cNvPicPr>
            <a:picLocks noChangeAspect="1" noChangeArrowheads="1"/>
          </p:cNvPicPr>
          <p:nvPr/>
        </p:nvPicPr>
        <p:blipFill>
          <a:blip r:embed="rId2"/>
          <a:srcRect/>
          <a:stretch>
            <a:fillRect/>
          </a:stretch>
        </p:blipFill>
        <p:spPr bwMode="auto">
          <a:xfrm>
            <a:off x="3948113" y="1436688"/>
            <a:ext cx="319087" cy="319087"/>
          </a:xfrm>
          <a:prstGeom prst="rect">
            <a:avLst/>
          </a:prstGeom>
          <a:noFill/>
          <a:ln w="9525">
            <a:noFill/>
            <a:miter lim="800000"/>
            <a:headEnd/>
            <a:tailEnd/>
          </a:ln>
        </p:spPr>
      </p:pic>
      <p:pic>
        <p:nvPicPr>
          <p:cNvPr id="51217" name="Picture 17"/>
          <p:cNvPicPr>
            <a:picLocks noChangeAspect="1" noChangeArrowheads="1"/>
          </p:cNvPicPr>
          <p:nvPr/>
        </p:nvPicPr>
        <p:blipFill>
          <a:blip r:embed="rId3"/>
          <a:srcRect/>
          <a:stretch>
            <a:fillRect/>
          </a:stretch>
        </p:blipFill>
        <p:spPr bwMode="auto">
          <a:xfrm>
            <a:off x="1828800" y="1752600"/>
            <a:ext cx="4733925" cy="2276475"/>
          </a:xfrm>
          <a:prstGeom prst="rect">
            <a:avLst/>
          </a:prstGeom>
          <a:noFill/>
          <a:ln w="28575">
            <a:noFill/>
            <a:miter lim="800000"/>
            <a:headEnd/>
            <a:tailEnd/>
          </a:ln>
        </p:spPr>
      </p:pic>
      <p:grpSp>
        <p:nvGrpSpPr>
          <p:cNvPr id="2" name="Group 22"/>
          <p:cNvGrpSpPr>
            <a:grpSpLocks/>
          </p:cNvGrpSpPr>
          <p:nvPr/>
        </p:nvGrpSpPr>
        <p:grpSpPr bwMode="auto">
          <a:xfrm>
            <a:off x="457200" y="3962400"/>
            <a:ext cx="8156575" cy="2647950"/>
            <a:chOff x="288" y="2496"/>
            <a:chExt cx="5138" cy="1668"/>
          </a:xfrm>
        </p:grpSpPr>
        <p:sp>
          <p:nvSpPr>
            <p:cNvPr id="35847" name="Rectangle 12"/>
            <p:cNvSpPr>
              <a:spLocks noChangeArrowheads="1"/>
            </p:cNvSpPr>
            <p:nvPr/>
          </p:nvSpPr>
          <p:spPr bwMode="auto">
            <a:xfrm>
              <a:off x="288" y="2496"/>
              <a:ext cx="5138" cy="1668"/>
            </a:xfrm>
            <a:prstGeom prst="rect">
              <a:avLst/>
            </a:prstGeom>
            <a:noFill/>
            <a:ln w="9525">
              <a:noFill/>
              <a:miter lim="800000"/>
              <a:headEnd/>
              <a:tailEnd/>
            </a:ln>
          </p:spPr>
          <p:txBody>
            <a:bodyPr>
              <a:spAutoFit/>
            </a:bodyPr>
            <a:lstStyle/>
            <a:p>
              <a:r>
                <a:rPr lang="en-US" i="1">
                  <a:solidFill>
                    <a:srgbClr val="3333FF"/>
                  </a:solidFill>
                </a:rPr>
                <a:t>Draw a horizontal line to represent the horizon. Mark two vanishing points on the horizon. Then draw a vertical segment below the horizon and between the vanishing points. This is the front edge of the    . Lightly mark a point    of the way down the segment, for the lower part of the   shape.</a:t>
              </a:r>
            </a:p>
          </p:txBody>
        </p:sp>
        <p:pic>
          <p:nvPicPr>
            <p:cNvPr id="35848" name="Picture 18" descr="1"/>
            <p:cNvPicPr>
              <a:picLocks noChangeAspect="1" noChangeArrowheads="1"/>
            </p:cNvPicPr>
            <p:nvPr/>
          </p:nvPicPr>
          <p:blipFill>
            <a:blip r:embed="rId4"/>
            <a:srcRect/>
            <a:stretch>
              <a:fillRect/>
            </a:stretch>
          </p:blipFill>
          <p:spPr bwMode="auto">
            <a:xfrm>
              <a:off x="3888" y="3408"/>
              <a:ext cx="123" cy="336"/>
            </a:xfrm>
            <a:prstGeom prst="rect">
              <a:avLst/>
            </a:prstGeom>
            <a:noFill/>
            <a:ln w="9525">
              <a:noFill/>
              <a:miter lim="800000"/>
              <a:headEnd/>
              <a:tailEnd/>
            </a:ln>
          </p:spPr>
        </p:pic>
        <p:pic>
          <p:nvPicPr>
            <p:cNvPr id="35849" name="Picture 20" descr="120"/>
            <p:cNvPicPr>
              <a:picLocks noChangeAspect="1" noChangeArrowheads="1"/>
            </p:cNvPicPr>
            <p:nvPr/>
          </p:nvPicPr>
          <p:blipFill>
            <a:blip r:embed="rId5"/>
            <a:srcRect/>
            <a:stretch>
              <a:fillRect/>
            </a:stretch>
          </p:blipFill>
          <p:spPr bwMode="auto">
            <a:xfrm>
              <a:off x="1479" y="3456"/>
              <a:ext cx="205" cy="205"/>
            </a:xfrm>
            <a:prstGeom prst="rect">
              <a:avLst/>
            </a:prstGeom>
            <a:noFill/>
            <a:ln w="9525">
              <a:noFill/>
              <a:miter lim="800000"/>
              <a:headEnd/>
              <a:tailEnd/>
            </a:ln>
          </p:spPr>
        </p:pic>
        <p:pic>
          <p:nvPicPr>
            <p:cNvPr id="35850" name="Picture 21" descr="120"/>
            <p:cNvPicPr>
              <a:picLocks noChangeAspect="1" noChangeArrowheads="1"/>
            </p:cNvPicPr>
            <p:nvPr/>
          </p:nvPicPr>
          <p:blipFill>
            <a:blip r:embed="rId5"/>
            <a:srcRect/>
            <a:stretch>
              <a:fillRect/>
            </a:stretch>
          </p:blipFill>
          <p:spPr bwMode="auto">
            <a:xfrm>
              <a:off x="4656" y="3678"/>
              <a:ext cx="205" cy="205"/>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17"/>
                                        </p:tgtEl>
                                        <p:attrNameLst>
                                          <p:attrName>style.visibility</p:attrName>
                                        </p:attrNameLst>
                                      </p:cBhvr>
                                      <p:to>
                                        <p:strVal val="visible"/>
                                      </p:to>
                                    </p:set>
                                    <p:animEffect transition="in" filter="box(in)">
                                      <p:cBhvr>
                                        <p:cTn id="12" dur="500"/>
                                        <p:tgtEl>
                                          <p:spTgt spid="5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
          <p:cNvSpPr>
            <a:spLocks noChangeArrowheads="1"/>
          </p:cNvSpPr>
          <p:nvPr/>
        </p:nvSpPr>
        <p:spPr bwMode="auto">
          <a:xfrm>
            <a:off x="304800" y="4191000"/>
            <a:ext cx="8382000" cy="1917700"/>
          </a:xfrm>
          <a:prstGeom prst="rect">
            <a:avLst/>
          </a:prstGeom>
          <a:noFill/>
          <a:ln w="9525">
            <a:noFill/>
            <a:miter lim="800000"/>
            <a:headEnd/>
            <a:tailEnd/>
          </a:ln>
        </p:spPr>
        <p:txBody>
          <a:bodyPr anchor="ctr">
            <a:spAutoFit/>
          </a:bodyPr>
          <a:lstStyle/>
          <a:p>
            <a:r>
              <a:rPr lang="en-US" i="1">
                <a:solidFill>
                  <a:srgbClr val="3333FF"/>
                </a:solidFill>
              </a:rPr>
              <a:t>From the marked point and the endpoints of the segment, lightly draw dashed segments to each vanishing point. Draw vertical segments connecting the dashed lines. These are other vertical edges of the     . </a:t>
            </a:r>
          </a:p>
        </p:txBody>
      </p:sp>
      <p:sp>
        <p:nvSpPr>
          <p:cNvPr id="36867" name="Text Box 11"/>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3B Continued</a:t>
            </a:r>
          </a:p>
        </p:txBody>
      </p:sp>
      <p:pic>
        <p:nvPicPr>
          <p:cNvPr id="53260" name="Picture 12"/>
          <p:cNvPicPr>
            <a:picLocks noChangeAspect="1" noChangeArrowheads="1"/>
          </p:cNvPicPr>
          <p:nvPr/>
        </p:nvPicPr>
        <p:blipFill>
          <a:blip r:embed="rId2"/>
          <a:srcRect/>
          <a:stretch>
            <a:fillRect/>
          </a:stretch>
        </p:blipFill>
        <p:spPr bwMode="auto">
          <a:xfrm>
            <a:off x="1828800" y="1600200"/>
            <a:ext cx="4619625" cy="2200275"/>
          </a:xfrm>
          <a:prstGeom prst="rect">
            <a:avLst/>
          </a:prstGeom>
          <a:noFill/>
          <a:ln w="28575">
            <a:noFill/>
            <a:miter lim="800000"/>
            <a:headEnd/>
            <a:tailEnd/>
          </a:ln>
        </p:spPr>
      </p:pic>
      <p:pic>
        <p:nvPicPr>
          <p:cNvPr id="36869" name="Picture 13" descr="120"/>
          <p:cNvPicPr>
            <a:picLocks noChangeAspect="1" noChangeArrowheads="1"/>
          </p:cNvPicPr>
          <p:nvPr/>
        </p:nvPicPr>
        <p:blipFill>
          <a:blip r:embed="rId3"/>
          <a:srcRect/>
          <a:stretch>
            <a:fillRect/>
          </a:stretch>
        </p:blipFill>
        <p:spPr bwMode="auto">
          <a:xfrm>
            <a:off x="969963" y="5715000"/>
            <a:ext cx="325437" cy="325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3260"/>
                                        </p:tgtEl>
                                        <p:attrNameLst>
                                          <p:attrName>style.visibility</p:attrName>
                                        </p:attrNameLst>
                                      </p:cBhvr>
                                      <p:to>
                                        <p:strVal val="visible"/>
                                      </p:to>
                                    </p:set>
                                    <p:animEffect transition="in" filter="dissolve">
                                      <p:cBhvr>
                                        <p:cTn id="7" dur="500"/>
                                        <p:tgtEl>
                                          <p:spTgt spid="5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381000" y="4191000"/>
            <a:ext cx="7924800" cy="1187450"/>
          </a:xfrm>
          <a:prstGeom prst="rect">
            <a:avLst/>
          </a:prstGeom>
          <a:noFill/>
          <a:ln w="9525">
            <a:noFill/>
            <a:miter lim="800000"/>
            <a:headEnd/>
            <a:tailEnd/>
          </a:ln>
        </p:spPr>
        <p:txBody>
          <a:bodyPr anchor="ctr">
            <a:spAutoFit/>
          </a:bodyPr>
          <a:lstStyle/>
          <a:p>
            <a:r>
              <a:rPr lang="en-US" i="1">
                <a:solidFill>
                  <a:srgbClr val="3333FF"/>
                </a:solidFill>
              </a:rPr>
              <a:t>Lightly draw dashed segments from the endpoints of each new vertical segment to the vanishing points. </a:t>
            </a:r>
          </a:p>
        </p:txBody>
      </p:sp>
      <p:sp>
        <p:nvSpPr>
          <p:cNvPr id="37891" name="Text Box 9"/>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3B Continued</a:t>
            </a:r>
          </a:p>
        </p:txBody>
      </p:sp>
      <p:pic>
        <p:nvPicPr>
          <p:cNvPr id="54282" name="Picture 10"/>
          <p:cNvPicPr>
            <a:picLocks noChangeAspect="1" noChangeArrowheads="1"/>
          </p:cNvPicPr>
          <p:nvPr/>
        </p:nvPicPr>
        <p:blipFill>
          <a:blip r:embed="rId2"/>
          <a:srcRect/>
          <a:stretch>
            <a:fillRect/>
          </a:stretch>
        </p:blipFill>
        <p:spPr bwMode="auto">
          <a:xfrm>
            <a:off x="1676400" y="1724025"/>
            <a:ext cx="4800600" cy="2085975"/>
          </a:xfrm>
          <a:prstGeom prst="rect">
            <a:avLst/>
          </a:prstGeom>
          <a:noFill/>
          <a:ln w="2857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dissolve">
                                      <p:cBhvr>
                                        <p:cTn id="7"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ChangeArrowheads="1"/>
          </p:cNvSpPr>
          <p:nvPr/>
        </p:nvSpPr>
        <p:spPr bwMode="auto">
          <a:xfrm>
            <a:off x="304800" y="4191000"/>
            <a:ext cx="8513763" cy="1187450"/>
          </a:xfrm>
          <a:prstGeom prst="rect">
            <a:avLst/>
          </a:prstGeom>
          <a:noFill/>
          <a:ln w="9525">
            <a:noFill/>
            <a:miter lim="800000"/>
            <a:headEnd/>
            <a:tailEnd/>
          </a:ln>
        </p:spPr>
        <p:txBody>
          <a:bodyPr>
            <a:spAutoFit/>
          </a:bodyPr>
          <a:lstStyle/>
          <a:p>
            <a:r>
              <a:rPr lang="en-US" i="1">
                <a:solidFill>
                  <a:srgbClr val="3333FF"/>
                </a:solidFill>
              </a:rPr>
              <a:t>Draw the edges of the     , using dashed segments for hidden edges. Erase any segments that are not part of the    . </a:t>
            </a:r>
          </a:p>
        </p:txBody>
      </p:sp>
      <p:pic>
        <p:nvPicPr>
          <p:cNvPr id="55305" name="Picture 9"/>
          <p:cNvPicPr>
            <a:picLocks noChangeAspect="1" noChangeArrowheads="1"/>
          </p:cNvPicPr>
          <p:nvPr/>
        </p:nvPicPr>
        <p:blipFill>
          <a:blip r:embed="rId2"/>
          <a:srcRect/>
          <a:stretch>
            <a:fillRect/>
          </a:stretch>
        </p:blipFill>
        <p:spPr bwMode="auto">
          <a:xfrm>
            <a:off x="1905000" y="1752600"/>
            <a:ext cx="4638675" cy="1971675"/>
          </a:xfrm>
          <a:prstGeom prst="rect">
            <a:avLst/>
          </a:prstGeom>
          <a:noFill/>
          <a:ln w="28575">
            <a:noFill/>
            <a:miter lim="800000"/>
            <a:headEnd/>
            <a:tailEnd/>
          </a:ln>
        </p:spPr>
      </p:pic>
      <p:sp>
        <p:nvSpPr>
          <p:cNvPr id="38916" name="Text Box 10"/>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3B Continued</a:t>
            </a:r>
          </a:p>
        </p:txBody>
      </p:sp>
      <p:pic>
        <p:nvPicPr>
          <p:cNvPr id="38917" name="Picture 12" descr="120"/>
          <p:cNvPicPr>
            <a:picLocks noChangeAspect="1" noChangeArrowheads="1"/>
          </p:cNvPicPr>
          <p:nvPr/>
        </p:nvPicPr>
        <p:blipFill>
          <a:blip r:embed="rId3"/>
          <a:srcRect/>
          <a:stretch>
            <a:fillRect/>
          </a:stretch>
        </p:blipFill>
        <p:spPr bwMode="auto">
          <a:xfrm>
            <a:off x="1343025" y="4967288"/>
            <a:ext cx="325438" cy="325437"/>
          </a:xfrm>
          <a:prstGeom prst="rect">
            <a:avLst/>
          </a:prstGeom>
          <a:noFill/>
          <a:ln w="9525">
            <a:noFill/>
            <a:miter lim="800000"/>
            <a:headEnd/>
            <a:tailEnd/>
          </a:ln>
        </p:spPr>
      </p:pic>
      <p:pic>
        <p:nvPicPr>
          <p:cNvPr id="38918" name="Picture 13" descr="120"/>
          <p:cNvPicPr>
            <a:picLocks noChangeAspect="1" noChangeArrowheads="1"/>
          </p:cNvPicPr>
          <p:nvPr/>
        </p:nvPicPr>
        <p:blipFill>
          <a:blip r:embed="rId3"/>
          <a:srcRect/>
          <a:stretch>
            <a:fillRect/>
          </a:stretch>
        </p:blipFill>
        <p:spPr bwMode="auto">
          <a:xfrm>
            <a:off x="3962400" y="4238625"/>
            <a:ext cx="325438" cy="325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dissolve">
                                      <p:cBhvr>
                                        <p:cTn id="7"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L in one-point perspective.</a:t>
            </a:r>
            <a:r>
              <a:rPr lang="en-US"/>
              <a:t> </a:t>
            </a:r>
          </a:p>
        </p:txBody>
      </p:sp>
      <p:sp>
        <p:nvSpPr>
          <p:cNvPr id="77830" name="Rectangle 6"/>
          <p:cNvSpPr>
            <a:spLocks noChangeArrowheads="1"/>
          </p:cNvSpPr>
          <p:nvPr/>
        </p:nvSpPr>
        <p:spPr bwMode="auto">
          <a:xfrm>
            <a:off x="838200" y="4695825"/>
            <a:ext cx="6400800" cy="1552575"/>
          </a:xfrm>
          <a:prstGeom prst="rect">
            <a:avLst/>
          </a:prstGeom>
          <a:noFill/>
          <a:ln w="9525">
            <a:noFill/>
            <a:miter lim="800000"/>
            <a:headEnd/>
            <a:tailEnd/>
          </a:ln>
        </p:spPr>
        <p:txBody>
          <a:bodyPr>
            <a:spAutoFit/>
          </a:bodyPr>
          <a:lstStyle/>
          <a:p>
            <a:r>
              <a:rPr lang="en-US" i="1">
                <a:solidFill>
                  <a:srgbClr val="3333FF"/>
                </a:solidFill>
              </a:rPr>
              <a:t>Draw a horizontal line to represent the horizon. Mark a vanishing point on the horizon. Then draw a </a:t>
            </a:r>
            <a:r>
              <a:rPr lang="en-US" b="1">
                <a:solidFill>
                  <a:srgbClr val="3333FF"/>
                </a:solidFill>
              </a:rPr>
              <a:t>L</a:t>
            </a:r>
            <a:r>
              <a:rPr lang="en-US" b="1" i="1">
                <a:solidFill>
                  <a:srgbClr val="3333FF"/>
                </a:solidFill>
              </a:rPr>
              <a:t> </a:t>
            </a:r>
            <a:r>
              <a:rPr lang="en-US" i="1">
                <a:solidFill>
                  <a:srgbClr val="3333FF"/>
                </a:solidFill>
              </a:rPr>
              <a:t>shape below the horizon. This is the front of the </a:t>
            </a:r>
            <a:r>
              <a:rPr lang="en-US" b="1">
                <a:solidFill>
                  <a:srgbClr val="3333FF"/>
                </a:solidFill>
              </a:rPr>
              <a:t>L</a:t>
            </a:r>
            <a:r>
              <a:rPr lang="en-US" i="1">
                <a:solidFill>
                  <a:srgbClr val="3333FF"/>
                </a:solidFill>
              </a:rPr>
              <a:t>. </a:t>
            </a:r>
          </a:p>
        </p:txBody>
      </p:sp>
      <p:sp>
        <p:nvSpPr>
          <p:cNvPr id="39940" name="Text Box 10"/>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3a </a:t>
            </a:r>
            <a:endParaRPr lang="en-US" sz="2600">
              <a:solidFill>
                <a:schemeClr val="accent2"/>
              </a:solidFill>
              <a:latin typeface="Times" charset="0"/>
            </a:endParaRPr>
          </a:p>
        </p:txBody>
      </p:sp>
      <p:sp>
        <p:nvSpPr>
          <p:cNvPr id="77835" name="Line 11"/>
          <p:cNvSpPr>
            <a:spLocks noChangeShapeType="1"/>
          </p:cNvSpPr>
          <p:nvPr/>
        </p:nvSpPr>
        <p:spPr bwMode="auto">
          <a:xfrm>
            <a:off x="914400" y="2514600"/>
            <a:ext cx="6705600" cy="0"/>
          </a:xfrm>
          <a:prstGeom prst="line">
            <a:avLst/>
          </a:prstGeom>
          <a:noFill/>
          <a:ln w="28575">
            <a:solidFill>
              <a:schemeClr val="tx1"/>
            </a:solidFill>
            <a:round/>
            <a:headEnd type="triangle" w="lg" len="med"/>
            <a:tailEnd type="triangle" w="lg" len="med"/>
          </a:ln>
        </p:spPr>
        <p:txBody>
          <a:bodyPr/>
          <a:lstStyle/>
          <a:p>
            <a:endParaRPr lang="en-US"/>
          </a:p>
        </p:txBody>
      </p:sp>
      <p:sp>
        <p:nvSpPr>
          <p:cNvPr id="77836" name="Oval 12"/>
          <p:cNvSpPr>
            <a:spLocks noChangeArrowheads="1"/>
          </p:cNvSpPr>
          <p:nvPr/>
        </p:nvSpPr>
        <p:spPr bwMode="auto">
          <a:xfrm>
            <a:off x="6324600" y="2438400"/>
            <a:ext cx="152400" cy="152400"/>
          </a:xfrm>
          <a:prstGeom prst="ellipse">
            <a:avLst/>
          </a:prstGeom>
          <a:solidFill>
            <a:schemeClr val="tx1"/>
          </a:solidFill>
          <a:ln w="28575">
            <a:solidFill>
              <a:schemeClr val="tx1"/>
            </a:solidFill>
            <a:round/>
            <a:headEnd/>
            <a:tailEnd/>
          </a:ln>
        </p:spPr>
        <p:txBody>
          <a:bodyPr wrap="none" anchor="ctr"/>
          <a:lstStyle/>
          <a:p>
            <a:endParaRPr lang="en-US"/>
          </a:p>
        </p:txBody>
      </p:sp>
      <p:sp>
        <p:nvSpPr>
          <p:cNvPr id="77840" name="Freeform 16"/>
          <p:cNvSpPr>
            <a:spLocks/>
          </p:cNvSpPr>
          <p:nvPr/>
        </p:nvSpPr>
        <p:spPr bwMode="auto">
          <a:xfrm>
            <a:off x="1981200" y="3048000"/>
            <a:ext cx="914400" cy="13716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box(in)">
                                      <p:cBhvr>
                                        <p:cTn id="7" dur="500"/>
                                        <p:tgtEl>
                                          <p:spTgt spid="778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835"/>
                                        </p:tgtEl>
                                        <p:attrNameLst>
                                          <p:attrName>style.visibility</p:attrName>
                                        </p:attrNameLst>
                                      </p:cBhvr>
                                      <p:to>
                                        <p:strVal val="visible"/>
                                      </p:to>
                                    </p:set>
                                    <p:animEffect transition="in" filter="box(in)">
                                      <p:cBhvr>
                                        <p:cTn id="12" dur="500"/>
                                        <p:tgtEl>
                                          <p:spTgt spid="7783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77836"/>
                                        </p:tgtEl>
                                        <p:attrNameLst>
                                          <p:attrName>style.visibility</p:attrName>
                                        </p:attrNameLst>
                                      </p:cBhvr>
                                      <p:to>
                                        <p:strVal val="visible"/>
                                      </p:to>
                                    </p:set>
                                    <p:animEffect transition="in" filter="box(in)">
                                      <p:cBhvr>
                                        <p:cTn id="16" dur="500"/>
                                        <p:tgtEl>
                                          <p:spTgt spid="77836"/>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7840"/>
                                        </p:tgtEl>
                                        <p:attrNameLst>
                                          <p:attrName>style.visibility</p:attrName>
                                        </p:attrNameLst>
                                      </p:cBhvr>
                                      <p:to>
                                        <p:strVal val="visible"/>
                                      </p:to>
                                    </p:set>
                                    <p:animEffect transition="in" filter="box(in)">
                                      <p:cBhvr>
                                        <p:cTn id="20"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5" grpId="0" animBg="1"/>
      <p:bldP spid="77836" grpId="0" animBg="1"/>
      <p:bldP spid="778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Rectangle 6"/>
          <p:cNvSpPr>
            <a:spLocks noChangeArrowheads="1"/>
          </p:cNvSpPr>
          <p:nvPr/>
        </p:nvSpPr>
        <p:spPr bwMode="auto">
          <a:xfrm>
            <a:off x="914400" y="4876800"/>
            <a:ext cx="7239000" cy="822325"/>
          </a:xfrm>
          <a:prstGeom prst="rect">
            <a:avLst/>
          </a:prstGeom>
          <a:noFill/>
          <a:ln w="9525">
            <a:noFill/>
            <a:miter lim="800000"/>
            <a:headEnd/>
            <a:tailEnd/>
          </a:ln>
        </p:spPr>
        <p:txBody>
          <a:bodyPr>
            <a:spAutoFit/>
          </a:bodyPr>
          <a:lstStyle/>
          <a:p>
            <a:r>
              <a:rPr lang="en-US" i="1">
                <a:solidFill>
                  <a:srgbClr val="3333FF"/>
                </a:solidFill>
              </a:rPr>
              <a:t>From each corner of the </a:t>
            </a:r>
            <a:r>
              <a:rPr lang="en-US" b="1">
                <a:solidFill>
                  <a:srgbClr val="3333FF"/>
                </a:solidFill>
              </a:rPr>
              <a:t>L</a:t>
            </a:r>
            <a:r>
              <a:rPr lang="en-US" i="1">
                <a:solidFill>
                  <a:srgbClr val="3333FF"/>
                </a:solidFill>
              </a:rPr>
              <a:t>, lightly draw dashed segments to the vanishing point.</a:t>
            </a:r>
          </a:p>
        </p:txBody>
      </p:sp>
      <p:sp>
        <p:nvSpPr>
          <p:cNvPr id="40963" name="Rectangle 11"/>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L in one-point perspective.</a:t>
            </a:r>
            <a:r>
              <a:rPr lang="en-US"/>
              <a:t> </a:t>
            </a:r>
          </a:p>
        </p:txBody>
      </p:sp>
      <p:sp>
        <p:nvSpPr>
          <p:cNvPr id="40964" name="Line 12"/>
          <p:cNvSpPr>
            <a:spLocks noChangeShapeType="1"/>
          </p:cNvSpPr>
          <p:nvPr/>
        </p:nvSpPr>
        <p:spPr bwMode="auto">
          <a:xfrm>
            <a:off x="914400" y="2514600"/>
            <a:ext cx="6705600" cy="0"/>
          </a:xfrm>
          <a:prstGeom prst="line">
            <a:avLst/>
          </a:prstGeom>
          <a:noFill/>
          <a:ln w="28575">
            <a:solidFill>
              <a:schemeClr val="tx1"/>
            </a:solidFill>
            <a:round/>
            <a:headEnd type="triangle" w="lg" len="med"/>
            <a:tailEnd type="triangle" w="lg" len="med"/>
          </a:ln>
        </p:spPr>
        <p:txBody>
          <a:bodyPr/>
          <a:lstStyle/>
          <a:p>
            <a:endParaRPr lang="en-US"/>
          </a:p>
        </p:txBody>
      </p:sp>
      <p:sp>
        <p:nvSpPr>
          <p:cNvPr id="40965" name="Oval 13"/>
          <p:cNvSpPr>
            <a:spLocks noChangeArrowheads="1"/>
          </p:cNvSpPr>
          <p:nvPr/>
        </p:nvSpPr>
        <p:spPr bwMode="auto">
          <a:xfrm>
            <a:off x="6324600" y="2438400"/>
            <a:ext cx="152400" cy="152400"/>
          </a:xfrm>
          <a:prstGeom prst="ellipse">
            <a:avLst/>
          </a:prstGeom>
          <a:solidFill>
            <a:schemeClr val="tx1"/>
          </a:solidFill>
          <a:ln w="28575">
            <a:solidFill>
              <a:schemeClr val="tx1"/>
            </a:solidFill>
            <a:round/>
            <a:headEnd/>
            <a:tailEnd/>
          </a:ln>
        </p:spPr>
        <p:txBody>
          <a:bodyPr wrap="none" anchor="ctr"/>
          <a:lstStyle/>
          <a:p>
            <a:endParaRPr lang="en-US"/>
          </a:p>
        </p:txBody>
      </p:sp>
      <p:sp>
        <p:nvSpPr>
          <p:cNvPr id="40966" name="Freeform 14"/>
          <p:cNvSpPr>
            <a:spLocks/>
          </p:cNvSpPr>
          <p:nvPr/>
        </p:nvSpPr>
        <p:spPr bwMode="auto">
          <a:xfrm>
            <a:off x="1981200" y="3048000"/>
            <a:ext cx="914400" cy="13716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tx1"/>
            </a:solidFill>
            <a:round/>
            <a:headEnd/>
            <a:tailEnd/>
          </a:ln>
        </p:spPr>
        <p:txBody>
          <a:bodyPr/>
          <a:lstStyle/>
          <a:p>
            <a:endParaRPr lang="en-US"/>
          </a:p>
        </p:txBody>
      </p:sp>
      <p:sp>
        <p:nvSpPr>
          <p:cNvPr id="78863" name="Line 15"/>
          <p:cNvSpPr>
            <a:spLocks noChangeShapeType="1"/>
          </p:cNvSpPr>
          <p:nvPr/>
        </p:nvSpPr>
        <p:spPr bwMode="auto">
          <a:xfrm flipV="1">
            <a:off x="2895600" y="2514600"/>
            <a:ext cx="3505200" cy="1905000"/>
          </a:xfrm>
          <a:prstGeom prst="line">
            <a:avLst/>
          </a:prstGeom>
          <a:noFill/>
          <a:ln w="28575">
            <a:solidFill>
              <a:srgbClr val="FF0000"/>
            </a:solidFill>
            <a:prstDash val="sysDot"/>
            <a:round/>
            <a:headEnd/>
            <a:tailEnd/>
          </a:ln>
        </p:spPr>
        <p:txBody>
          <a:bodyPr/>
          <a:lstStyle/>
          <a:p>
            <a:endParaRPr lang="en-US"/>
          </a:p>
        </p:txBody>
      </p:sp>
      <p:sp>
        <p:nvSpPr>
          <p:cNvPr id="78864" name="Line 16"/>
          <p:cNvSpPr>
            <a:spLocks noChangeShapeType="1"/>
          </p:cNvSpPr>
          <p:nvPr/>
        </p:nvSpPr>
        <p:spPr bwMode="auto">
          <a:xfrm flipV="1">
            <a:off x="1981200" y="2514600"/>
            <a:ext cx="4413250" cy="1898650"/>
          </a:xfrm>
          <a:prstGeom prst="line">
            <a:avLst/>
          </a:prstGeom>
          <a:noFill/>
          <a:ln w="28575">
            <a:solidFill>
              <a:srgbClr val="FF0000"/>
            </a:solidFill>
            <a:prstDash val="sysDot"/>
            <a:round/>
            <a:headEnd/>
            <a:tailEnd/>
          </a:ln>
        </p:spPr>
        <p:txBody>
          <a:bodyPr/>
          <a:lstStyle/>
          <a:p>
            <a:endParaRPr lang="en-US"/>
          </a:p>
        </p:txBody>
      </p:sp>
      <p:sp>
        <p:nvSpPr>
          <p:cNvPr id="78865" name="Line 17"/>
          <p:cNvSpPr>
            <a:spLocks noChangeShapeType="1"/>
          </p:cNvSpPr>
          <p:nvPr/>
        </p:nvSpPr>
        <p:spPr bwMode="auto">
          <a:xfrm flipV="1">
            <a:off x="1981200" y="2514600"/>
            <a:ext cx="4419600" cy="527050"/>
          </a:xfrm>
          <a:prstGeom prst="line">
            <a:avLst/>
          </a:prstGeom>
          <a:noFill/>
          <a:ln w="28575">
            <a:solidFill>
              <a:srgbClr val="FF0000"/>
            </a:solidFill>
            <a:prstDash val="sysDot"/>
            <a:round/>
            <a:headEnd/>
            <a:tailEnd/>
          </a:ln>
        </p:spPr>
        <p:txBody>
          <a:bodyPr/>
          <a:lstStyle/>
          <a:p>
            <a:endParaRPr lang="en-US"/>
          </a:p>
        </p:txBody>
      </p:sp>
      <p:sp>
        <p:nvSpPr>
          <p:cNvPr id="78866" name="Line 18"/>
          <p:cNvSpPr>
            <a:spLocks noChangeShapeType="1"/>
          </p:cNvSpPr>
          <p:nvPr/>
        </p:nvSpPr>
        <p:spPr bwMode="auto">
          <a:xfrm flipV="1">
            <a:off x="2362200" y="2514600"/>
            <a:ext cx="4038600" cy="1517650"/>
          </a:xfrm>
          <a:prstGeom prst="line">
            <a:avLst/>
          </a:prstGeom>
          <a:noFill/>
          <a:ln w="28575">
            <a:solidFill>
              <a:srgbClr val="FF0000"/>
            </a:solidFill>
            <a:prstDash val="sysDot"/>
            <a:round/>
            <a:headEnd/>
            <a:tailEnd/>
          </a:ln>
        </p:spPr>
        <p:txBody>
          <a:bodyPr/>
          <a:lstStyle/>
          <a:p>
            <a:endParaRPr lang="en-US"/>
          </a:p>
        </p:txBody>
      </p:sp>
      <p:sp>
        <p:nvSpPr>
          <p:cNvPr id="78867" name="Line 19"/>
          <p:cNvSpPr>
            <a:spLocks noChangeShapeType="1"/>
          </p:cNvSpPr>
          <p:nvPr/>
        </p:nvSpPr>
        <p:spPr bwMode="auto">
          <a:xfrm flipV="1">
            <a:off x="2362200" y="2514600"/>
            <a:ext cx="4038600" cy="527050"/>
          </a:xfrm>
          <a:prstGeom prst="line">
            <a:avLst/>
          </a:prstGeom>
          <a:noFill/>
          <a:ln w="28575">
            <a:solidFill>
              <a:srgbClr val="FF0000"/>
            </a:solidFill>
            <a:prstDash val="sysDot"/>
            <a:round/>
            <a:headEnd/>
            <a:tailEnd/>
          </a:ln>
        </p:spPr>
        <p:txBody>
          <a:bodyPr/>
          <a:lstStyle/>
          <a:p>
            <a:endParaRPr lang="en-US"/>
          </a:p>
        </p:txBody>
      </p:sp>
      <p:sp>
        <p:nvSpPr>
          <p:cNvPr id="78868" name="Line 20"/>
          <p:cNvSpPr>
            <a:spLocks noChangeShapeType="1"/>
          </p:cNvSpPr>
          <p:nvPr/>
        </p:nvSpPr>
        <p:spPr bwMode="auto">
          <a:xfrm flipV="1">
            <a:off x="2895600" y="2514600"/>
            <a:ext cx="3505200" cy="1517650"/>
          </a:xfrm>
          <a:prstGeom prst="line">
            <a:avLst/>
          </a:prstGeom>
          <a:noFill/>
          <a:ln w="28575">
            <a:solidFill>
              <a:srgbClr val="FF0000"/>
            </a:solidFill>
            <a:prstDash val="sysDot"/>
            <a:round/>
            <a:headEnd/>
            <a:tailEnd/>
          </a:ln>
        </p:spPr>
        <p:txBody>
          <a:bodyPr/>
          <a:lstStyle/>
          <a:p>
            <a:endParaRPr lang="en-US"/>
          </a:p>
        </p:txBody>
      </p:sp>
      <p:sp>
        <p:nvSpPr>
          <p:cNvPr id="40973" name="Text Box 21"/>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3a Continued</a:t>
            </a:r>
            <a:endParaRPr lang="en-US" sz="2600">
              <a:solidFill>
                <a:schemeClr val="accent2"/>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box(in)">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8863"/>
                                        </p:tgtEl>
                                        <p:attrNameLst>
                                          <p:attrName>style.visibility</p:attrName>
                                        </p:attrNameLst>
                                      </p:cBhvr>
                                      <p:to>
                                        <p:strVal val="visible"/>
                                      </p:to>
                                    </p:set>
                                    <p:animEffect transition="in" filter="wipe(down)">
                                      <p:cBhvr>
                                        <p:cTn id="12" dur="500"/>
                                        <p:tgtEl>
                                          <p:spTgt spid="7886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8864"/>
                                        </p:tgtEl>
                                        <p:attrNameLst>
                                          <p:attrName>style.visibility</p:attrName>
                                        </p:attrNameLst>
                                      </p:cBhvr>
                                      <p:to>
                                        <p:strVal val="visible"/>
                                      </p:to>
                                    </p:set>
                                    <p:animEffect transition="in" filter="wipe(down)">
                                      <p:cBhvr>
                                        <p:cTn id="16" dur="500"/>
                                        <p:tgtEl>
                                          <p:spTgt spid="78864"/>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78865"/>
                                        </p:tgtEl>
                                        <p:attrNameLst>
                                          <p:attrName>style.visibility</p:attrName>
                                        </p:attrNameLst>
                                      </p:cBhvr>
                                      <p:to>
                                        <p:strVal val="visible"/>
                                      </p:to>
                                    </p:set>
                                    <p:animEffect transition="in" filter="wipe(down)">
                                      <p:cBhvr>
                                        <p:cTn id="20" dur="500"/>
                                        <p:tgtEl>
                                          <p:spTgt spid="7886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78866"/>
                                        </p:tgtEl>
                                        <p:attrNameLst>
                                          <p:attrName>style.visibility</p:attrName>
                                        </p:attrNameLst>
                                      </p:cBhvr>
                                      <p:to>
                                        <p:strVal val="visible"/>
                                      </p:to>
                                    </p:set>
                                    <p:animEffect transition="in" filter="wipe(down)">
                                      <p:cBhvr>
                                        <p:cTn id="24" dur="500"/>
                                        <p:tgtEl>
                                          <p:spTgt spid="78866"/>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78867"/>
                                        </p:tgtEl>
                                        <p:attrNameLst>
                                          <p:attrName>style.visibility</p:attrName>
                                        </p:attrNameLst>
                                      </p:cBhvr>
                                      <p:to>
                                        <p:strVal val="visible"/>
                                      </p:to>
                                    </p:set>
                                    <p:animEffect transition="in" filter="wipe(down)">
                                      <p:cBhvr>
                                        <p:cTn id="28" dur="500"/>
                                        <p:tgtEl>
                                          <p:spTgt spid="78867"/>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78868"/>
                                        </p:tgtEl>
                                        <p:attrNameLst>
                                          <p:attrName>style.visibility</p:attrName>
                                        </p:attrNameLst>
                                      </p:cBhvr>
                                      <p:to>
                                        <p:strVal val="visible"/>
                                      </p:to>
                                    </p:set>
                                    <p:animEffect transition="in" filter="wipe(down)">
                                      <p:cBhvr>
                                        <p:cTn id="32" dur="500"/>
                                        <p:tgtEl>
                                          <p:spTgt spid="7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p:bldP spid="78863" grpId="0" animBg="1"/>
      <p:bldP spid="78864" grpId="0" animBg="1"/>
      <p:bldP spid="78865" grpId="0" animBg="1"/>
      <p:bldP spid="78866" grpId="0" animBg="1"/>
      <p:bldP spid="78867" grpId="0" animBg="1"/>
      <p:bldP spid="788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ChangeArrowheads="1"/>
          </p:cNvSpPr>
          <p:nvPr/>
        </p:nvSpPr>
        <p:spPr bwMode="auto">
          <a:xfrm>
            <a:off x="838200" y="4876800"/>
            <a:ext cx="7315200" cy="822325"/>
          </a:xfrm>
          <a:prstGeom prst="rect">
            <a:avLst/>
          </a:prstGeom>
          <a:noFill/>
          <a:ln w="9525">
            <a:noFill/>
            <a:miter lim="800000"/>
            <a:headEnd/>
            <a:tailEnd/>
          </a:ln>
        </p:spPr>
        <p:txBody>
          <a:bodyPr>
            <a:spAutoFit/>
          </a:bodyPr>
          <a:lstStyle/>
          <a:p>
            <a:r>
              <a:rPr lang="en-US" i="1">
                <a:solidFill>
                  <a:srgbClr val="3333FF"/>
                </a:solidFill>
              </a:rPr>
              <a:t>Lightly draw a smaller </a:t>
            </a:r>
            <a:r>
              <a:rPr lang="en-US" b="1">
                <a:solidFill>
                  <a:srgbClr val="3333FF"/>
                </a:solidFill>
              </a:rPr>
              <a:t>L</a:t>
            </a:r>
            <a:r>
              <a:rPr lang="en-US" i="1">
                <a:solidFill>
                  <a:srgbClr val="3333FF"/>
                </a:solidFill>
              </a:rPr>
              <a:t> with vertices on the dashed segments. This is the back of the </a:t>
            </a:r>
            <a:r>
              <a:rPr lang="en-US" b="1">
                <a:solidFill>
                  <a:srgbClr val="3333FF"/>
                </a:solidFill>
              </a:rPr>
              <a:t>L</a:t>
            </a:r>
            <a:r>
              <a:rPr lang="en-US" i="1">
                <a:solidFill>
                  <a:srgbClr val="3333FF"/>
                </a:solidFill>
              </a:rPr>
              <a:t>.</a:t>
            </a:r>
          </a:p>
        </p:txBody>
      </p:sp>
      <p:sp>
        <p:nvSpPr>
          <p:cNvPr id="41987" name="Rectangle 10"/>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L in one-point perspective.</a:t>
            </a:r>
            <a:r>
              <a:rPr lang="en-US"/>
              <a:t> </a:t>
            </a:r>
          </a:p>
        </p:txBody>
      </p:sp>
      <p:sp>
        <p:nvSpPr>
          <p:cNvPr id="41988" name="Line 11"/>
          <p:cNvSpPr>
            <a:spLocks noChangeShapeType="1"/>
          </p:cNvSpPr>
          <p:nvPr/>
        </p:nvSpPr>
        <p:spPr bwMode="auto">
          <a:xfrm>
            <a:off x="914400" y="2514600"/>
            <a:ext cx="6705600" cy="0"/>
          </a:xfrm>
          <a:prstGeom prst="line">
            <a:avLst/>
          </a:prstGeom>
          <a:noFill/>
          <a:ln w="28575">
            <a:solidFill>
              <a:schemeClr val="tx1"/>
            </a:solidFill>
            <a:round/>
            <a:headEnd type="triangle" w="lg" len="med"/>
            <a:tailEnd type="triangle" w="lg" len="med"/>
          </a:ln>
        </p:spPr>
        <p:txBody>
          <a:bodyPr/>
          <a:lstStyle/>
          <a:p>
            <a:endParaRPr lang="en-US"/>
          </a:p>
        </p:txBody>
      </p:sp>
      <p:sp>
        <p:nvSpPr>
          <p:cNvPr id="41989" name="Oval 12"/>
          <p:cNvSpPr>
            <a:spLocks noChangeArrowheads="1"/>
          </p:cNvSpPr>
          <p:nvPr/>
        </p:nvSpPr>
        <p:spPr bwMode="auto">
          <a:xfrm>
            <a:off x="6324600" y="2438400"/>
            <a:ext cx="152400" cy="152400"/>
          </a:xfrm>
          <a:prstGeom prst="ellipse">
            <a:avLst/>
          </a:prstGeom>
          <a:solidFill>
            <a:schemeClr val="tx1"/>
          </a:solidFill>
          <a:ln w="28575">
            <a:solidFill>
              <a:schemeClr val="tx1"/>
            </a:solidFill>
            <a:round/>
            <a:headEnd/>
            <a:tailEnd/>
          </a:ln>
        </p:spPr>
        <p:txBody>
          <a:bodyPr wrap="none" anchor="ctr"/>
          <a:lstStyle/>
          <a:p>
            <a:endParaRPr lang="en-US"/>
          </a:p>
        </p:txBody>
      </p:sp>
      <p:sp>
        <p:nvSpPr>
          <p:cNvPr id="41990" name="Freeform 13"/>
          <p:cNvSpPr>
            <a:spLocks/>
          </p:cNvSpPr>
          <p:nvPr/>
        </p:nvSpPr>
        <p:spPr bwMode="auto">
          <a:xfrm>
            <a:off x="1981200" y="3048000"/>
            <a:ext cx="914400" cy="13716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tx1"/>
            </a:solidFill>
            <a:round/>
            <a:headEnd/>
            <a:tailEnd/>
          </a:ln>
        </p:spPr>
        <p:txBody>
          <a:bodyPr/>
          <a:lstStyle/>
          <a:p>
            <a:endParaRPr lang="en-US"/>
          </a:p>
        </p:txBody>
      </p:sp>
      <p:sp>
        <p:nvSpPr>
          <p:cNvPr id="41991" name="Line 14"/>
          <p:cNvSpPr>
            <a:spLocks noChangeShapeType="1"/>
          </p:cNvSpPr>
          <p:nvPr/>
        </p:nvSpPr>
        <p:spPr bwMode="auto">
          <a:xfrm flipV="1">
            <a:off x="2895600" y="2514600"/>
            <a:ext cx="3505200" cy="1905000"/>
          </a:xfrm>
          <a:prstGeom prst="line">
            <a:avLst/>
          </a:prstGeom>
          <a:noFill/>
          <a:ln w="28575">
            <a:solidFill>
              <a:srgbClr val="FF0000"/>
            </a:solidFill>
            <a:prstDash val="sysDot"/>
            <a:round/>
            <a:headEnd/>
            <a:tailEnd/>
          </a:ln>
        </p:spPr>
        <p:txBody>
          <a:bodyPr/>
          <a:lstStyle/>
          <a:p>
            <a:endParaRPr lang="en-US"/>
          </a:p>
        </p:txBody>
      </p:sp>
      <p:sp>
        <p:nvSpPr>
          <p:cNvPr id="41992" name="Line 15"/>
          <p:cNvSpPr>
            <a:spLocks noChangeShapeType="1"/>
          </p:cNvSpPr>
          <p:nvPr/>
        </p:nvSpPr>
        <p:spPr bwMode="auto">
          <a:xfrm flipV="1">
            <a:off x="1981200" y="2514600"/>
            <a:ext cx="4413250" cy="1898650"/>
          </a:xfrm>
          <a:prstGeom prst="line">
            <a:avLst/>
          </a:prstGeom>
          <a:noFill/>
          <a:ln w="28575">
            <a:solidFill>
              <a:srgbClr val="FF0000"/>
            </a:solidFill>
            <a:prstDash val="sysDot"/>
            <a:round/>
            <a:headEnd/>
            <a:tailEnd/>
          </a:ln>
        </p:spPr>
        <p:txBody>
          <a:bodyPr/>
          <a:lstStyle/>
          <a:p>
            <a:endParaRPr lang="en-US"/>
          </a:p>
        </p:txBody>
      </p:sp>
      <p:sp>
        <p:nvSpPr>
          <p:cNvPr id="41993" name="Line 16"/>
          <p:cNvSpPr>
            <a:spLocks noChangeShapeType="1"/>
          </p:cNvSpPr>
          <p:nvPr/>
        </p:nvSpPr>
        <p:spPr bwMode="auto">
          <a:xfrm flipV="1">
            <a:off x="1981200" y="2514600"/>
            <a:ext cx="4419600" cy="527050"/>
          </a:xfrm>
          <a:prstGeom prst="line">
            <a:avLst/>
          </a:prstGeom>
          <a:noFill/>
          <a:ln w="28575">
            <a:solidFill>
              <a:srgbClr val="FF0000"/>
            </a:solidFill>
            <a:prstDash val="sysDot"/>
            <a:round/>
            <a:headEnd/>
            <a:tailEnd/>
          </a:ln>
        </p:spPr>
        <p:txBody>
          <a:bodyPr/>
          <a:lstStyle/>
          <a:p>
            <a:endParaRPr lang="en-US"/>
          </a:p>
        </p:txBody>
      </p:sp>
      <p:sp>
        <p:nvSpPr>
          <p:cNvPr id="41994" name="Line 17"/>
          <p:cNvSpPr>
            <a:spLocks noChangeShapeType="1"/>
          </p:cNvSpPr>
          <p:nvPr/>
        </p:nvSpPr>
        <p:spPr bwMode="auto">
          <a:xfrm flipV="1">
            <a:off x="2362200" y="2514600"/>
            <a:ext cx="4038600" cy="1517650"/>
          </a:xfrm>
          <a:prstGeom prst="line">
            <a:avLst/>
          </a:prstGeom>
          <a:noFill/>
          <a:ln w="28575">
            <a:solidFill>
              <a:srgbClr val="FF0000"/>
            </a:solidFill>
            <a:prstDash val="sysDot"/>
            <a:round/>
            <a:headEnd/>
            <a:tailEnd/>
          </a:ln>
        </p:spPr>
        <p:txBody>
          <a:bodyPr/>
          <a:lstStyle/>
          <a:p>
            <a:endParaRPr lang="en-US"/>
          </a:p>
        </p:txBody>
      </p:sp>
      <p:sp>
        <p:nvSpPr>
          <p:cNvPr id="41995" name="Line 18"/>
          <p:cNvSpPr>
            <a:spLocks noChangeShapeType="1"/>
          </p:cNvSpPr>
          <p:nvPr/>
        </p:nvSpPr>
        <p:spPr bwMode="auto">
          <a:xfrm flipV="1">
            <a:off x="2362200" y="2514600"/>
            <a:ext cx="4038600" cy="527050"/>
          </a:xfrm>
          <a:prstGeom prst="line">
            <a:avLst/>
          </a:prstGeom>
          <a:noFill/>
          <a:ln w="28575">
            <a:solidFill>
              <a:srgbClr val="FF0000"/>
            </a:solidFill>
            <a:prstDash val="sysDot"/>
            <a:round/>
            <a:headEnd/>
            <a:tailEnd/>
          </a:ln>
        </p:spPr>
        <p:txBody>
          <a:bodyPr/>
          <a:lstStyle/>
          <a:p>
            <a:endParaRPr lang="en-US"/>
          </a:p>
        </p:txBody>
      </p:sp>
      <p:sp>
        <p:nvSpPr>
          <p:cNvPr id="41996" name="Line 19"/>
          <p:cNvSpPr>
            <a:spLocks noChangeShapeType="1"/>
          </p:cNvSpPr>
          <p:nvPr/>
        </p:nvSpPr>
        <p:spPr bwMode="auto">
          <a:xfrm flipV="1">
            <a:off x="2895600" y="2514600"/>
            <a:ext cx="3505200" cy="1517650"/>
          </a:xfrm>
          <a:prstGeom prst="line">
            <a:avLst/>
          </a:prstGeom>
          <a:noFill/>
          <a:ln w="28575">
            <a:solidFill>
              <a:srgbClr val="FF0000"/>
            </a:solidFill>
            <a:prstDash val="sysDot"/>
            <a:round/>
            <a:headEnd/>
            <a:tailEnd/>
          </a:ln>
        </p:spPr>
        <p:txBody>
          <a:bodyPr/>
          <a:lstStyle/>
          <a:p>
            <a:endParaRPr lang="en-US"/>
          </a:p>
        </p:txBody>
      </p:sp>
      <p:sp>
        <p:nvSpPr>
          <p:cNvPr id="79892" name="Freeform 20"/>
          <p:cNvSpPr>
            <a:spLocks/>
          </p:cNvSpPr>
          <p:nvPr/>
        </p:nvSpPr>
        <p:spPr bwMode="auto">
          <a:xfrm>
            <a:off x="2286000" y="2997200"/>
            <a:ext cx="914400" cy="12700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bg2"/>
            </a:solidFill>
            <a:prstDash val="dash"/>
            <a:round/>
            <a:headEnd/>
            <a:tailEnd/>
          </a:ln>
        </p:spPr>
        <p:txBody>
          <a:bodyPr/>
          <a:lstStyle/>
          <a:p>
            <a:endParaRPr lang="en-US"/>
          </a:p>
        </p:txBody>
      </p:sp>
      <p:sp>
        <p:nvSpPr>
          <p:cNvPr id="41998" name="Text Box 21"/>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3a Continued</a:t>
            </a:r>
            <a:endParaRPr lang="en-US" sz="2600">
              <a:solidFill>
                <a:schemeClr val="accent2"/>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box(in)">
                                      <p:cBhvr>
                                        <p:cTn id="7" dur="500"/>
                                        <p:tgtEl>
                                          <p:spTgt spid="798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92"/>
                                        </p:tgtEl>
                                        <p:attrNameLst>
                                          <p:attrName>style.visibility</p:attrName>
                                        </p:attrNameLst>
                                      </p:cBhvr>
                                      <p:to>
                                        <p:strVal val="visible"/>
                                      </p:to>
                                    </p:set>
                                    <p:animEffect transition="in" filter="wipe(left)">
                                      <p:cBhvr>
                                        <p:cTn id="12" dur="500"/>
                                        <p:tgtEl>
                                          <p:spTgt spid="79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ChangeArrowheads="1"/>
          </p:cNvSpPr>
          <p:nvPr/>
        </p:nvSpPr>
        <p:spPr bwMode="auto">
          <a:xfrm>
            <a:off x="838200" y="4876800"/>
            <a:ext cx="7924800" cy="1187450"/>
          </a:xfrm>
          <a:prstGeom prst="rect">
            <a:avLst/>
          </a:prstGeom>
          <a:noFill/>
          <a:ln w="9525">
            <a:noFill/>
            <a:miter lim="800000"/>
            <a:headEnd/>
            <a:tailEnd/>
          </a:ln>
        </p:spPr>
        <p:txBody>
          <a:bodyPr>
            <a:spAutoFit/>
          </a:bodyPr>
          <a:lstStyle/>
          <a:p>
            <a:r>
              <a:rPr lang="en-US" i="1">
                <a:solidFill>
                  <a:srgbClr val="3333FF"/>
                </a:solidFill>
              </a:rPr>
              <a:t>Draw the edges of the</a:t>
            </a:r>
            <a:r>
              <a:rPr lang="en-US" b="1">
                <a:solidFill>
                  <a:srgbClr val="3333FF"/>
                </a:solidFill>
              </a:rPr>
              <a:t> L</a:t>
            </a:r>
            <a:r>
              <a:rPr lang="en-US" i="1">
                <a:solidFill>
                  <a:srgbClr val="3333FF"/>
                </a:solidFill>
              </a:rPr>
              <a:t>, using dashed segments for hidden edges. Erase any segments that are not part of the </a:t>
            </a:r>
            <a:r>
              <a:rPr lang="en-US" b="1">
                <a:solidFill>
                  <a:srgbClr val="3333FF"/>
                </a:solidFill>
              </a:rPr>
              <a:t>L</a:t>
            </a:r>
            <a:r>
              <a:rPr lang="en-US" i="1">
                <a:solidFill>
                  <a:srgbClr val="3333FF"/>
                </a:solidFill>
              </a:rPr>
              <a:t>.</a:t>
            </a:r>
          </a:p>
        </p:txBody>
      </p:sp>
      <p:sp>
        <p:nvSpPr>
          <p:cNvPr id="43011" name="Line 10"/>
          <p:cNvSpPr>
            <a:spLocks noChangeShapeType="1"/>
          </p:cNvSpPr>
          <p:nvPr/>
        </p:nvSpPr>
        <p:spPr bwMode="auto">
          <a:xfrm>
            <a:off x="914400" y="2514600"/>
            <a:ext cx="6705600" cy="0"/>
          </a:xfrm>
          <a:prstGeom prst="line">
            <a:avLst/>
          </a:prstGeom>
          <a:noFill/>
          <a:ln w="28575">
            <a:solidFill>
              <a:schemeClr val="tx1"/>
            </a:solidFill>
            <a:round/>
            <a:headEnd type="triangle" w="lg" len="med"/>
            <a:tailEnd type="triangle" w="lg" len="med"/>
          </a:ln>
        </p:spPr>
        <p:txBody>
          <a:bodyPr/>
          <a:lstStyle/>
          <a:p>
            <a:endParaRPr lang="en-US"/>
          </a:p>
        </p:txBody>
      </p:sp>
      <p:sp>
        <p:nvSpPr>
          <p:cNvPr id="43012" name="Oval 11"/>
          <p:cNvSpPr>
            <a:spLocks noChangeArrowheads="1"/>
          </p:cNvSpPr>
          <p:nvPr/>
        </p:nvSpPr>
        <p:spPr bwMode="auto">
          <a:xfrm>
            <a:off x="6324600" y="2438400"/>
            <a:ext cx="152400" cy="152400"/>
          </a:xfrm>
          <a:prstGeom prst="ellipse">
            <a:avLst/>
          </a:prstGeom>
          <a:solidFill>
            <a:schemeClr val="tx1"/>
          </a:solidFill>
          <a:ln w="28575">
            <a:solidFill>
              <a:schemeClr val="tx1"/>
            </a:solidFill>
            <a:round/>
            <a:headEnd/>
            <a:tailEnd/>
          </a:ln>
        </p:spPr>
        <p:txBody>
          <a:bodyPr wrap="none" anchor="ctr"/>
          <a:lstStyle/>
          <a:p>
            <a:endParaRPr lang="en-US"/>
          </a:p>
        </p:txBody>
      </p:sp>
      <p:sp>
        <p:nvSpPr>
          <p:cNvPr id="43013" name="Freeform 12"/>
          <p:cNvSpPr>
            <a:spLocks/>
          </p:cNvSpPr>
          <p:nvPr/>
        </p:nvSpPr>
        <p:spPr bwMode="auto">
          <a:xfrm>
            <a:off x="1981200" y="3048000"/>
            <a:ext cx="914400" cy="13716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tx1"/>
            </a:solidFill>
            <a:round/>
            <a:headEnd/>
            <a:tailEnd/>
          </a:ln>
        </p:spPr>
        <p:txBody>
          <a:bodyPr/>
          <a:lstStyle/>
          <a:p>
            <a:endParaRPr lang="en-US"/>
          </a:p>
        </p:txBody>
      </p:sp>
      <p:sp>
        <p:nvSpPr>
          <p:cNvPr id="80909" name="Line 13"/>
          <p:cNvSpPr>
            <a:spLocks noChangeShapeType="1"/>
          </p:cNvSpPr>
          <p:nvPr/>
        </p:nvSpPr>
        <p:spPr bwMode="auto">
          <a:xfrm flipV="1">
            <a:off x="2895600" y="2514600"/>
            <a:ext cx="3505200" cy="1905000"/>
          </a:xfrm>
          <a:prstGeom prst="line">
            <a:avLst/>
          </a:prstGeom>
          <a:noFill/>
          <a:ln w="28575">
            <a:solidFill>
              <a:srgbClr val="FF0000"/>
            </a:solidFill>
            <a:prstDash val="sysDot"/>
            <a:round/>
            <a:headEnd/>
            <a:tailEnd/>
          </a:ln>
        </p:spPr>
        <p:txBody>
          <a:bodyPr/>
          <a:lstStyle/>
          <a:p>
            <a:endParaRPr lang="en-US"/>
          </a:p>
        </p:txBody>
      </p:sp>
      <p:sp>
        <p:nvSpPr>
          <p:cNvPr id="80910" name="Line 14"/>
          <p:cNvSpPr>
            <a:spLocks noChangeShapeType="1"/>
          </p:cNvSpPr>
          <p:nvPr/>
        </p:nvSpPr>
        <p:spPr bwMode="auto">
          <a:xfrm flipV="1">
            <a:off x="1981200" y="2514600"/>
            <a:ext cx="4413250" cy="1898650"/>
          </a:xfrm>
          <a:prstGeom prst="line">
            <a:avLst/>
          </a:prstGeom>
          <a:noFill/>
          <a:ln w="28575">
            <a:solidFill>
              <a:srgbClr val="FF0000"/>
            </a:solidFill>
            <a:prstDash val="sysDot"/>
            <a:round/>
            <a:headEnd/>
            <a:tailEnd/>
          </a:ln>
        </p:spPr>
        <p:txBody>
          <a:bodyPr/>
          <a:lstStyle/>
          <a:p>
            <a:endParaRPr lang="en-US"/>
          </a:p>
        </p:txBody>
      </p:sp>
      <p:sp>
        <p:nvSpPr>
          <p:cNvPr id="80911" name="Line 15"/>
          <p:cNvSpPr>
            <a:spLocks noChangeShapeType="1"/>
          </p:cNvSpPr>
          <p:nvPr/>
        </p:nvSpPr>
        <p:spPr bwMode="auto">
          <a:xfrm flipV="1">
            <a:off x="1981200" y="2514600"/>
            <a:ext cx="4419600" cy="527050"/>
          </a:xfrm>
          <a:prstGeom prst="line">
            <a:avLst/>
          </a:prstGeom>
          <a:noFill/>
          <a:ln w="28575">
            <a:solidFill>
              <a:srgbClr val="FF0000"/>
            </a:solidFill>
            <a:prstDash val="sysDot"/>
            <a:round/>
            <a:headEnd/>
            <a:tailEnd/>
          </a:ln>
        </p:spPr>
        <p:txBody>
          <a:bodyPr/>
          <a:lstStyle/>
          <a:p>
            <a:endParaRPr lang="en-US"/>
          </a:p>
        </p:txBody>
      </p:sp>
      <p:sp>
        <p:nvSpPr>
          <p:cNvPr id="80912" name="Line 16"/>
          <p:cNvSpPr>
            <a:spLocks noChangeShapeType="1"/>
          </p:cNvSpPr>
          <p:nvPr/>
        </p:nvSpPr>
        <p:spPr bwMode="auto">
          <a:xfrm flipV="1">
            <a:off x="2362200" y="2514600"/>
            <a:ext cx="4038600" cy="1517650"/>
          </a:xfrm>
          <a:prstGeom prst="line">
            <a:avLst/>
          </a:prstGeom>
          <a:noFill/>
          <a:ln w="28575">
            <a:solidFill>
              <a:srgbClr val="FF0000"/>
            </a:solidFill>
            <a:prstDash val="sysDot"/>
            <a:round/>
            <a:headEnd/>
            <a:tailEnd/>
          </a:ln>
        </p:spPr>
        <p:txBody>
          <a:bodyPr/>
          <a:lstStyle/>
          <a:p>
            <a:endParaRPr lang="en-US"/>
          </a:p>
        </p:txBody>
      </p:sp>
      <p:sp>
        <p:nvSpPr>
          <p:cNvPr id="80913" name="Line 17"/>
          <p:cNvSpPr>
            <a:spLocks noChangeShapeType="1"/>
          </p:cNvSpPr>
          <p:nvPr/>
        </p:nvSpPr>
        <p:spPr bwMode="auto">
          <a:xfrm flipV="1">
            <a:off x="2362200" y="2514600"/>
            <a:ext cx="4038600" cy="527050"/>
          </a:xfrm>
          <a:prstGeom prst="line">
            <a:avLst/>
          </a:prstGeom>
          <a:noFill/>
          <a:ln w="28575">
            <a:solidFill>
              <a:srgbClr val="FF0000"/>
            </a:solidFill>
            <a:prstDash val="sysDot"/>
            <a:round/>
            <a:headEnd/>
            <a:tailEnd/>
          </a:ln>
        </p:spPr>
        <p:txBody>
          <a:bodyPr/>
          <a:lstStyle/>
          <a:p>
            <a:endParaRPr lang="en-US"/>
          </a:p>
        </p:txBody>
      </p:sp>
      <p:sp>
        <p:nvSpPr>
          <p:cNvPr id="80914" name="Line 18"/>
          <p:cNvSpPr>
            <a:spLocks noChangeShapeType="1"/>
          </p:cNvSpPr>
          <p:nvPr/>
        </p:nvSpPr>
        <p:spPr bwMode="auto">
          <a:xfrm flipV="1">
            <a:off x="2895600" y="2514600"/>
            <a:ext cx="3505200" cy="1517650"/>
          </a:xfrm>
          <a:prstGeom prst="line">
            <a:avLst/>
          </a:prstGeom>
          <a:noFill/>
          <a:ln w="28575">
            <a:solidFill>
              <a:srgbClr val="FF0000"/>
            </a:solidFill>
            <a:prstDash val="sysDot"/>
            <a:round/>
            <a:headEnd/>
            <a:tailEnd/>
          </a:ln>
        </p:spPr>
        <p:txBody>
          <a:bodyPr/>
          <a:lstStyle/>
          <a:p>
            <a:endParaRPr lang="en-US"/>
          </a:p>
        </p:txBody>
      </p:sp>
      <p:sp>
        <p:nvSpPr>
          <p:cNvPr id="80915" name="Freeform 19"/>
          <p:cNvSpPr>
            <a:spLocks/>
          </p:cNvSpPr>
          <p:nvPr/>
        </p:nvSpPr>
        <p:spPr bwMode="auto">
          <a:xfrm>
            <a:off x="2286000" y="2997200"/>
            <a:ext cx="914400" cy="1270000"/>
          </a:xfrm>
          <a:custGeom>
            <a:avLst/>
            <a:gdLst>
              <a:gd name="T0" fmla="*/ 0 w 576"/>
              <a:gd name="T1" fmla="*/ 0 h 864"/>
              <a:gd name="T2" fmla="*/ 0 w 576"/>
              <a:gd name="T3" fmla="*/ 864 h 864"/>
              <a:gd name="T4" fmla="*/ 576 w 576"/>
              <a:gd name="T5" fmla="*/ 864 h 864"/>
              <a:gd name="T6" fmla="*/ 576 w 576"/>
              <a:gd name="T7" fmla="*/ 624 h 864"/>
              <a:gd name="T8" fmla="*/ 240 w 576"/>
              <a:gd name="T9" fmla="*/ 624 h 864"/>
              <a:gd name="T10" fmla="*/ 240 w 576"/>
              <a:gd name="T11" fmla="*/ 0 h 864"/>
              <a:gd name="T12" fmla="*/ 0 w 576"/>
              <a:gd name="T13" fmla="*/ 0 h 864"/>
              <a:gd name="T14" fmla="*/ 0 60000 65536"/>
              <a:gd name="T15" fmla="*/ 0 60000 65536"/>
              <a:gd name="T16" fmla="*/ 0 60000 65536"/>
              <a:gd name="T17" fmla="*/ 0 60000 65536"/>
              <a:gd name="T18" fmla="*/ 0 60000 65536"/>
              <a:gd name="T19" fmla="*/ 0 60000 65536"/>
              <a:gd name="T20" fmla="*/ 0 60000 65536"/>
              <a:gd name="T21" fmla="*/ 0 w 576"/>
              <a:gd name="T22" fmla="*/ 0 h 864"/>
              <a:gd name="T23" fmla="*/ 576 w 576"/>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864">
                <a:moveTo>
                  <a:pt x="0" y="0"/>
                </a:moveTo>
                <a:lnTo>
                  <a:pt x="0" y="864"/>
                </a:lnTo>
                <a:lnTo>
                  <a:pt x="576" y="864"/>
                </a:lnTo>
                <a:lnTo>
                  <a:pt x="576" y="624"/>
                </a:lnTo>
                <a:lnTo>
                  <a:pt x="240" y="624"/>
                </a:lnTo>
                <a:lnTo>
                  <a:pt x="240" y="0"/>
                </a:lnTo>
                <a:lnTo>
                  <a:pt x="0" y="0"/>
                </a:lnTo>
                <a:close/>
              </a:path>
            </a:pathLst>
          </a:custGeom>
          <a:noFill/>
          <a:ln w="28575">
            <a:solidFill>
              <a:schemeClr val="bg2"/>
            </a:solidFill>
            <a:prstDash val="dash"/>
            <a:round/>
            <a:headEnd/>
            <a:tailEnd/>
          </a:ln>
        </p:spPr>
        <p:txBody>
          <a:bodyPr/>
          <a:lstStyle/>
          <a:p>
            <a:endParaRPr lang="en-US"/>
          </a:p>
        </p:txBody>
      </p:sp>
      <p:sp>
        <p:nvSpPr>
          <p:cNvPr id="80921" name="Line 25"/>
          <p:cNvSpPr>
            <a:spLocks noChangeShapeType="1"/>
          </p:cNvSpPr>
          <p:nvPr/>
        </p:nvSpPr>
        <p:spPr bwMode="auto">
          <a:xfrm flipV="1">
            <a:off x="2895600" y="4267200"/>
            <a:ext cx="304800" cy="152400"/>
          </a:xfrm>
          <a:prstGeom prst="line">
            <a:avLst/>
          </a:prstGeom>
          <a:noFill/>
          <a:ln w="28575">
            <a:solidFill>
              <a:schemeClr val="tx1"/>
            </a:solidFill>
            <a:round/>
            <a:headEnd/>
            <a:tailEnd/>
          </a:ln>
        </p:spPr>
        <p:txBody>
          <a:bodyPr/>
          <a:lstStyle/>
          <a:p>
            <a:endParaRPr lang="en-US"/>
          </a:p>
        </p:txBody>
      </p:sp>
      <p:sp>
        <p:nvSpPr>
          <p:cNvPr id="80922" name="Line 26"/>
          <p:cNvSpPr>
            <a:spLocks noChangeShapeType="1"/>
          </p:cNvSpPr>
          <p:nvPr/>
        </p:nvSpPr>
        <p:spPr bwMode="auto">
          <a:xfrm flipV="1">
            <a:off x="2895600" y="3886200"/>
            <a:ext cx="304800" cy="152400"/>
          </a:xfrm>
          <a:prstGeom prst="line">
            <a:avLst/>
          </a:prstGeom>
          <a:noFill/>
          <a:ln w="28575">
            <a:solidFill>
              <a:schemeClr val="tx1"/>
            </a:solidFill>
            <a:round/>
            <a:headEnd/>
            <a:tailEnd/>
          </a:ln>
        </p:spPr>
        <p:txBody>
          <a:bodyPr/>
          <a:lstStyle/>
          <a:p>
            <a:endParaRPr lang="en-US"/>
          </a:p>
        </p:txBody>
      </p:sp>
      <p:sp>
        <p:nvSpPr>
          <p:cNvPr id="80923" name="Line 27"/>
          <p:cNvSpPr>
            <a:spLocks noChangeShapeType="1"/>
          </p:cNvSpPr>
          <p:nvPr/>
        </p:nvSpPr>
        <p:spPr bwMode="auto">
          <a:xfrm flipV="1">
            <a:off x="2362200" y="3886200"/>
            <a:ext cx="304800" cy="152400"/>
          </a:xfrm>
          <a:prstGeom prst="line">
            <a:avLst/>
          </a:prstGeom>
          <a:noFill/>
          <a:ln w="28575">
            <a:solidFill>
              <a:schemeClr val="tx1"/>
            </a:solidFill>
            <a:round/>
            <a:headEnd/>
            <a:tailEnd/>
          </a:ln>
        </p:spPr>
        <p:txBody>
          <a:bodyPr/>
          <a:lstStyle/>
          <a:p>
            <a:endParaRPr lang="en-US"/>
          </a:p>
        </p:txBody>
      </p:sp>
      <p:sp>
        <p:nvSpPr>
          <p:cNvPr id="80925" name="Line 29"/>
          <p:cNvSpPr>
            <a:spLocks noChangeShapeType="1"/>
          </p:cNvSpPr>
          <p:nvPr/>
        </p:nvSpPr>
        <p:spPr bwMode="auto">
          <a:xfrm>
            <a:off x="2667000" y="3886200"/>
            <a:ext cx="533400" cy="0"/>
          </a:xfrm>
          <a:prstGeom prst="line">
            <a:avLst/>
          </a:prstGeom>
          <a:noFill/>
          <a:ln w="28575">
            <a:solidFill>
              <a:schemeClr val="tx1"/>
            </a:solidFill>
            <a:round/>
            <a:headEnd/>
            <a:tailEnd/>
          </a:ln>
        </p:spPr>
        <p:txBody>
          <a:bodyPr/>
          <a:lstStyle/>
          <a:p>
            <a:endParaRPr lang="en-US"/>
          </a:p>
        </p:txBody>
      </p:sp>
      <p:sp>
        <p:nvSpPr>
          <p:cNvPr id="80926" name="Line 30"/>
          <p:cNvSpPr>
            <a:spLocks noChangeShapeType="1"/>
          </p:cNvSpPr>
          <p:nvPr/>
        </p:nvSpPr>
        <p:spPr bwMode="auto">
          <a:xfrm>
            <a:off x="3200400" y="3886200"/>
            <a:ext cx="0" cy="381000"/>
          </a:xfrm>
          <a:prstGeom prst="line">
            <a:avLst/>
          </a:prstGeom>
          <a:noFill/>
          <a:ln w="28575">
            <a:solidFill>
              <a:schemeClr val="tx1"/>
            </a:solidFill>
            <a:round/>
            <a:headEnd/>
            <a:tailEnd/>
          </a:ln>
        </p:spPr>
        <p:txBody>
          <a:bodyPr/>
          <a:lstStyle/>
          <a:p>
            <a:endParaRPr lang="en-US"/>
          </a:p>
        </p:txBody>
      </p:sp>
      <p:sp>
        <p:nvSpPr>
          <p:cNvPr id="80927" name="Line 31"/>
          <p:cNvSpPr>
            <a:spLocks noChangeShapeType="1"/>
          </p:cNvSpPr>
          <p:nvPr/>
        </p:nvSpPr>
        <p:spPr bwMode="auto">
          <a:xfrm>
            <a:off x="2667000" y="2971800"/>
            <a:ext cx="0" cy="914400"/>
          </a:xfrm>
          <a:prstGeom prst="line">
            <a:avLst/>
          </a:prstGeom>
          <a:noFill/>
          <a:ln w="28575">
            <a:solidFill>
              <a:schemeClr val="tx1"/>
            </a:solidFill>
            <a:round/>
            <a:headEnd/>
            <a:tailEnd/>
          </a:ln>
        </p:spPr>
        <p:txBody>
          <a:bodyPr/>
          <a:lstStyle/>
          <a:p>
            <a:endParaRPr lang="en-US"/>
          </a:p>
        </p:txBody>
      </p:sp>
      <p:sp>
        <p:nvSpPr>
          <p:cNvPr id="80928" name="Line 32"/>
          <p:cNvSpPr>
            <a:spLocks noChangeShapeType="1"/>
          </p:cNvSpPr>
          <p:nvPr/>
        </p:nvSpPr>
        <p:spPr bwMode="auto">
          <a:xfrm flipV="1">
            <a:off x="2362200" y="2971800"/>
            <a:ext cx="304800" cy="76200"/>
          </a:xfrm>
          <a:prstGeom prst="line">
            <a:avLst/>
          </a:prstGeom>
          <a:noFill/>
          <a:ln w="28575">
            <a:solidFill>
              <a:schemeClr val="tx1"/>
            </a:solidFill>
            <a:round/>
            <a:headEnd/>
            <a:tailEnd/>
          </a:ln>
        </p:spPr>
        <p:txBody>
          <a:bodyPr/>
          <a:lstStyle/>
          <a:p>
            <a:endParaRPr lang="en-US"/>
          </a:p>
        </p:txBody>
      </p:sp>
      <p:sp>
        <p:nvSpPr>
          <p:cNvPr id="80929" name="Line 33"/>
          <p:cNvSpPr>
            <a:spLocks noChangeShapeType="1"/>
          </p:cNvSpPr>
          <p:nvPr/>
        </p:nvSpPr>
        <p:spPr bwMode="auto">
          <a:xfrm flipV="1">
            <a:off x="1981200" y="2971800"/>
            <a:ext cx="381000" cy="76200"/>
          </a:xfrm>
          <a:prstGeom prst="line">
            <a:avLst/>
          </a:prstGeom>
          <a:noFill/>
          <a:ln w="28575">
            <a:solidFill>
              <a:schemeClr val="tx1"/>
            </a:solidFill>
            <a:round/>
            <a:headEnd/>
            <a:tailEnd/>
          </a:ln>
        </p:spPr>
        <p:txBody>
          <a:bodyPr/>
          <a:lstStyle/>
          <a:p>
            <a:endParaRPr lang="en-US"/>
          </a:p>
        </p:txBody>
      </p:sp>
      <p:sp>
        <p:nvSpPr>
          <p:cNvPr id="80930" name="Line 34"/>
          <p:cNvSpPr>
            <a:spLocks noChangeShapeType="1"/>
          </p:cNvSpPr>
          <p:nvPr/>
        </p:nvSpPr>
        <p:spPr bwMode="auto">
          <a:xfrm>
            <a:off x="2362200" y="2971800"/>
            <a:ext cx="304800" cy="0"/>
          </a:xfrm>
          <a:prstGeom prst="line">
            <a:avLst/>
          </a:prstGeom>
          <a:noFill/>
          <a:ln w="28575">
            <a:solidFill>
              <a:schemeClr val="tx1"/>
            </a:solidFill>
            <a:round/>
            <a:headEnd/>
            <a:tailEnd/>
          </a:ln>
        </p:spPr>
        <p:txBody>
          <a:bodyPr/>
          <a:lstStyle/>
          <a:p>
            <a:endParaRPr lang="en-US"/>
          </a:p>
        </p:txBody>
      </p:sp>
      <p:sp>
        <p:nvSpPr>
          <p:cNvPr id="80931" name="Line 35"/>
          <p:cNvSpPr>
            <a:spLocks noChangeShapeType="1"/>
          </p:cNvSpPr>
          <p:nvPr/>
        </p:nvSpPr>
        <p:spPr bwMode="auto">
          <a:xfrm>
            <a:off x="2286000" y="3048000"/>
            <a:ext cx="0" cy="1219200"/>
          </a:xfrm>
          <a:prstGeom prst="line">
            <a:avLst/>
          </a:prstGeom>
          <a:noFill/>
          <a:ln w="28575">
            <a:solidFill>
              <a:schemeClr val="tx1"/>
            </a:solidFill>
            <a:prstDash val="dash"/>
            <a:round/>
            <a:headEnd/>
            <a:tailEnd/>
          </a:ln>
        </p:spPr>
        <p:txBody>
          <a:bodyPr/>
          <a:lstStyle/>
          <a:p>
            <a:endParaRPr lang="en-US"/>
          </a:p>
        </p:txBody>
      </p:sp>
      <p:sp>
        <p:nvSpPr>
          <p:cNvPr id="80932" name="Line 36"/>
          <p:cNvSpPr>
            <a:spLocks noChangeShapeType="1"/>
          </p:cNvSpPr>
          <p:nvPr/>
        </p:nvSpPr>
        <p:spPr bwMode="auto">
          <a:xfrm>
            <a:off x="2286000" y="4267200"/>
            <a:ext cx="914400" cy="0"/>
          </a:xfrm>
          <a:prstGeom prst="line">
            <a:avLst/>
          </a:prstGeom>
          <a:noFill/>
          <a:ln w="28575">
            <a:solidFill>
              <a:schemeClr val="tx1"/>
            </a:solidFill>
            <a:prstDash val="dash"/>
            <a:round/>
            <a:headEnd/>
            <a:tailEnd/>
          </a:ln>
        </p:spPr>
        <p:txBody>
          <a:bodyPr/>
          <a:lstStyle/>
          <a:p>
            <a:endParaRPr lang="en-US"/>
          </a:p>
        </p:txBody>
      </p:sp>
      <p:sp>
        <p:nvSpPr>
          <p:cNvPr id="43032" name="Rectangle 37"/>
          <p:cNvSpPr>
            <a:spLocks noChangeArrowheads="1"/>
          </p:cNvSpPr>
          <p:nvPr/>
        </p:nvSpPr>
        <p:spPr bwMode="auto">
          <a:xfrm>
            <a:off x="273050" y="1600200"/>
            <a:ext cx="8870950" cy="457200"/>
          </a:xfrm>
          <a:prstGeom prst="rect">
            <a:avLst/>
          </a:prstGeom>
          <a:noFill/>
          <a:ln w="9525">
            <a:noFill/>
            <a:miter lim="800000"/>
            <a:headEnd/>
            <a:tailEnd/>
          </a:ln>
        </p:spPr>
        <p:txBody>
          <a:bodyPr>
            <a:spAutoFit/>
          </a:bodyPr>
          <a:lstStyle/>
          <a:p>
            <a:r>
              <a:rPr lang="en-US" b="1"/>
              <a:t>Draw the block letter L in one-point perspective.</a:t>
            </a:r>
            <a:r>
              <a:rPr lang="en-US"/>
              <a:t> </a:t>
            </a:r>
          </a:p>
        </p:txBody>
      </p:sp>
      <p:sp>
        <p:nvSpPr>
          <p:cNvPr id="43033" name="Text Box 38"/>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3a Continued</a:t>
            </a:r>
            <a:endParaRPr lang="en-US" sz="2600">
              <a:solidFill>
                <a:schemeClr val="accent2"/>
              </a:solidFill>
              <a:latin typeface="Times" charset="0"/>
            </a:endParaRPr>
          </a:p>
        </p:txBody>
      </p:sp>
      <p:sp>
        <p:nvSpPr>
          <p:cNvPr id="80935" name="Line 39"/>
          <p:cNvSpPr>
            <a:spLocks noChangeShapeType="1"/>
          </p:cNvSpPr>
          <p:nvPr/>
        </p:nvSpPr>
        <p:spPr bwMode="auto">
          <a:xfrm flipH="1">
            <a:off x="1981200" y="4267200"/>
            <a:ext cx="304800" cy="152400"/>
          </a:xfrm>
          <a:prstGeom prst="line">
            <a:avLst/>
          </a:prstGeom>
          <a:noFill/>
          <a:ln w="28575">
            <a:solidFill>
              <a:schemeClr val="tx1"/>
            </a:solidFill>
            <a:prstDash val="dash"/>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box(in)">
                                      <p:cBhvr>
                                        <p:cTn id="7" dur="500"/>
                                        <p:tgtEl>
                                          <p:spTgt spid="809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0921"/>
                                        </p:tgtEl>
                                        <p:attrNameLst>
                                          <p:attrName>style.visibility</p:attrName>
                                        </p:attrNameLst>
                                      </p:cBhvr>
                                      <p:to>
                                        <p:strVal val="visible"/>
                                      </p:to>
                                    </p:set>
                                    <p:animEffect transition="in" filter="wipe(down)">
                                      <p:cBhvr>
                                        <p:cTn id="12" dur="500"/>
                                        <p:tgtEl>
                                          <p:spTgt spid="809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0922"/>
                                        </p:tgtEl>
                                        <p:attrNameLst>
                                          <p:attrName>style.visibility</p:attrName>
                                        </p:attrNameLst>
                                      </p:cBhvr>
                                      <p:to>
                                        <p:strVal val="visible"/>
                                      </p:to>
                                    </p:set>
                                    <p:animEffect transition="in" filter="wipe(down)">
                                      <p:cBhvr>
                                        <p:cTn id="15" dur="500"/>
                                        <p:tgtEl>
                                          <p:spTgt spid="809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0923"/>
                                        </p:tgtEl>
                                        <p:attrNameLst>
                                          <p:attrName>style.visibility</p:attrName>
                                        </p:attrNameLst>
                                      </p:cBhvr>
                                      <p:to>
                                        <p:strVal val="visible"/>
                                      </p:to>
                                    </p:set>
                                    <p:animEffect transition="in" filter="wipe(down)">
                                      <p:cBhvr>
                                        <p:cTn id="18" dur="500"/>
                                        <p:tgtEl>
                                          <p:spTgt spid="809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0928"/>
                                        </p:tgtEl>
                                        <p:attrNameLst>
                                          <p:attrName>style.visibility</p:attrName>
                                        </p:attrNameLst>
                                      </p:cBhvr>
                                      <p:to>
                                        <p:strVal val="visible"/>
                                      </p:to>
                                    </p:set>
                                    <p:animEffect transition="in" filter="wipe(down)">
                                      <p:cBhvr>
                                        <p:cTn id="21" dur="500"/>
                                        <p:tgtEl>
                                          <p:spTgt spid="8092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0929"/>
                                        </p:tgtEl>
                                        <p:attrNameLst>
                                          <p:attrName>style.visibility</p:attrName>
                                        </p:attrNameLst>
                                      </p:cBhvr>
                                      <p:to>
                                        <p:strVal val="visible"/>
                                      </p:to>
                                    </p:set>
                                    <p:animEffect transition="in" filter="wipe(down)">
                                      <p:cBhvr>
                                        <p:cTn id="24" dur="500"/>
                                        <p:tgtEl>
                                          <p:spTgt spid="8092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0930"/>
                                        </p:tgtEl>
                                        <p:attrNameLst>
                                          <p:attrName>style.visibility</p:attrName>
                                        </p:attrNameLst>
                                      </p:cBhvr>
                                      <p:to>
                                        <p:strVal val="visible"/>
                                      </p:to>
                                    </p:set>
                                    <p:animEffect transition="in" filter="wipe(down)">
                                      <p:cBhvr>
                                        <p:cTn id="27" dur="500"/>
                                        <p:tgtEl>
                                          <p:spTgt spid="8093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0927"/>
                                        </p:tgtEl>
                                        <p:attrNameLst>
                                          <p:attrName>style.visibility</p:attrName>
                                        </p:attrNameLst>
                                      </p:cBhvr>
                                      <p:to>
                                        <p:strVal val="visible"/>
                                      </p:to>
                                    </p:set>
                                    <p:animEffect transition="in" filter="wipe(down)">
                                      <p:cBhvr>
                                        <p:cTn id="30" dur="500"/>
                                        <p:tgtEl>
                                          <p:spTgt spid="809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0925"/>
                                        </p:tgtEl>
                                        <p:attrNameLst>
                                          <p:attrName>style.visibility</p:attrName>
                                        </p:attrNameLst>
                                      </p:cBhvr>
                                      <p:to>
                                        <p:strVal val="visible"/>
                                      </p:to>
                                    </p:set>
                                    <p:animEffect transition="in" filter="wipe(down)">
                                      <p:cBhvr>
                                        <p:cTn id="33" dur="500"/>
                                        <p:tgtEl>
                                          <p:spTgt spid="809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0926"/>
                                        </p:tgtEl>
                                        <p:attrNameLst>
                                          <p:attrName>style.visibility</p:attrName>
                                        </p:attrNameLst>
                                      </p:cBhvr>
                                      <p:to>
                                        <p:strVal val="visible"/>
                                      </p:to>
                                    </p:set>
                                    <p:animEffect transition="in" filter="wipe(down)">
                                      <p:cBhvr>
                                        <p:cTn id="36" dur="500"/>
                                        <p:tgtEl>
                                          <p:spTgt spid="80926"/>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80931"/>
                                        </p:tgtEl>
                                        <p:attrNameLst>
                                          <p:attrName>style.visibility</p:attrName>
                                        </p:attrNameLst>
                                      </p:cBhvr>
                                      <p:to>
                                        <p:strVal val="visible"/>
                                      </p:to>
                                    </p:set>
                                    <p:animEffect transition="in" filter="wipe(down)">
                                      <p:cBhvr>
                                        <p:cTn id="40" dur="500"/>
                                        <p:tgtEl>
                                          <p:spTgt spid="809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0932"/>
                                        </p:tgtEl>
                                        <p:attrNameLst>
                                          <p:attrName>style.visibility</p:attrName>
                                        </p:attrNameLst>
                                      </p:cBhvr>
                                      <p:to>
                                        <p:strVal val="visible"/>
                                      </p:to>
                                    </p:set>
                                    <p:animEffect transition="in" filter="wipe(down)">
                                      <p:cBhvr>
                                        <p:cTn id="43" dur="500"/>
                                        <p:tgtEl>
                                          <p:spTgt spid="809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0935"/>
                                        </p:tgtEl>
                                        <p:attrNameLst>
                                          <p:attrName>style.visibility</p:attrName>
                                        </p:attrNameLst>
                                      </p:cBhvr>
                                      <p:to>
                                        <p:strVal val="visible"/>
                                      </p:to>
                                    </p:set>
                                    <p:animEffect transition="in" filter="wipe(down)">
                                      <p:cBhvr>
                                        <p:cTn id="46" dur="500"/>
                                        <p:tgtEl>
                                          <p:spTgt spid="80935"/>
                                        </p:tgtEl>
                                      </p:cBhvr>
                                    </p:animEffect>
                                  </p:childTnLst>
                                </p:cTn>
                              </p:par>
                            </p:childTnLst>
                          </p:cTn>
                        </p:par>
                        <p:par>
                          <p:cTn id="47" fill="hold">
                            <p:stCondLst>
                              <p:cond delay="1000"/>
                            </p:stCondLst>
                            <p:childTnLst>
                              <p:par>
                                <p:cTn id="48" presetID="9" presetClass="exit" presetSubtype="0" fill="hold" grpId="0" nodeType="afterEffect">
                                  <p:stCondLst>
                                    <p:cond delay="0"/>
                                  </p:stCondLst>
                                  <p:childTnLst>
                                    <p:animEffect transition="out" filter="dissolve">
                                      <p:cBhvr>
                                        <p:cTn id="49" dur="500"/>
                                        <p:tgtEl>
                                          <p:spTgt spid="80909"/>
                                        </p:tgtEl>
                                      </p:cBhvr>
                                    </p:animEffect>
                                    <p:set>
                                      <p:cBhvr>
                                        <p:cTn id="50" dur="1" fill="hold">
                                          <p:stCondLst>
                                            <p:cond delay="499"/>
                                          </p:stCondLst>
                                        </p:cTn>
                                        <p:tgtEl>
                                          <p:spTgt spid="80909"/>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80914"/>
                                        </p:tgtEl>
                                      </p:cBhvr>
                                    </p:animEffect>
                                    <p:set>
                                      <p:cBhvr>
                                        <p:cTn id="53" dur="1" fill="hold">
                                          <p:stCondLst>
                                            <p:cond delay="499"/>
                                          </p:stCondLst>
                                        </p:cTn>
                                        <p:tgtEl>
                                          <p:spTgt spid="80914"/>
                                        </p:tgtEl>
                                        <p:attrNameLst>
                                          <p:attrName>style.visibility</p:attrName>
                                        </p:attrNameLst>
                                      </p:cBhvr>
                                      <p:to>
                                        <p:strVal val="hidden"/>
                                      </p:to>
                                    </p:set>
                                  </p:childTnLst>
                                </p:cTn>
                              </p:par>
                              <p:par>
                                <p:cTn id="54" presetID="9" presetClass="exit" presetSubtype="0" fill="hold" grpId="0" nodeType="withEffect">
                                  <p:stCondLst>
                                    <p:cond delay="0"/>
                                  </p:stCondLst>
                                  <p:childTnLst>
                                    <p:animEffect transition="out" filter="dissolve">
                                      <p:cBhvr>
                                        <p:cTn id="55" dur="500"/>
                                        <p:tgtEl>
                                          <p:spTgt spid="80912"/>
                                        </p:tgtEl>
                                      </p:cBhvr>
                                    </p:animEffect>
                                    <p:set>
                                      <p:cBhvr>
                                        <p:cTn id="56" dur="1" fill="hold">
                                          <p:stCondLst>
                                            <p:cond delay="499"/>
                                          </p:stCondLst>
                                        </p:cTn>
                                        <p:tgtEl>
                                          <p:spTgt spid="80912"/>
                                        </p:tgtEl>
                                        <p:attrNameLst>
                                          <p:attrName>style.visibility</p:attrName>
                                        </p:attrNameLst>
                                      </p:cBhvr>
                                      <p:to>
                                        <p:strVal val="hidden"/>
                                      </p:to>
                                    </p:set>
                                  </p:childTnLst>
                                </p:cTn>
                              </p:par>
                              <p:par>
                                <p:cTn id="57" presetID="9" presetClass="exit" presetSubtype="0" fill="hold" grpId="0" nodeType="withEffect">
                                  <p:stCondLst>
                                    <p:cond delay="0"/>
                                  </p:stCondLst>
                                  <p:childTnLst>
                                    <p:animEffect transition="out" filter="dissolve">
                                      <p:cBhvr>
                                        <p:cTn id="58" dur="500"/>
                                        <p:tgtEl>
                                          <p:spTgt spid="80913"/>
                                        </p:tgtEl>
                                      </p:cBhvr>
                                    </p:animEffect>
                                    <p:set>
                                      <p:cBhvr>
                                        <p:cTn id="59" dur="1" fill="hold">
                                          <p:stCondLst>
                                            <p:cond delay="499"/>
                                          </p:stCondLst>
                                        </p:cTn>
                                        <p:tgtEl>
                                          <p:spTgt spid="80913"/>
                                        </p:tgtEl>
                                        <p:attrNameLst>
                                          <p:attrName>style.visibility</p:attrName>
                                        </p:attrNameLst>
                                      </p:cBhvr>
                                      <p:to>
                                        <p:strVal val="hidden"/>
                                      </p:to>
                                    </p:set>
                                  </p:childTnLst>
                                </p:cTn>
                              </p:par>
                              <p:par>
                                <p:cTn id="60" presetID="9" presetClass="exit" presetSubtype="0" fill="hold" grpId="0" nodeType="withEffect">
                                  <p:stCondLst>
                                    <p:cond delay="0"/>
                                  </p:stCondLst>
                                  <p:childTnLst>
                                    <p:animEffect transition="out" filter="dissolve">
                                      <p:cBhvr>
                                        <p:cTn id="61" dur="500"/>
                                        <p:tgtEl>
                                          <p:spTgt spid="80911"/>
                                        </p:tgtEl>
                                      </p:cBhvr>
                                    </p:animEffect>
                                    <p:set>
                                      <p:cBhvr>
                                        <p:cTn id="62" dur="1" fill="hold">
                                          <p:stCondLst>
                                            <p:cond delay="499"/>
                                          </p:stCondLst>
                                        </p:cTn>
                                        <p:tgtEl>
                                          <p:spTgt spid="80911"/>
                                        </p:tgtEl>
                                        <p:attrNameLst>
                                          <p:attrName>style.visibility</p:attrName>
                                        </p:attrNameLst>
                                      </p:cBhvr>
                                      <p:to>
                                        <p:strVal val="hidden"/>
                                      </p:to>
                                    </p:set>
                                  </p:childTnLst>
                                </p:cTn>
                              </p:par>
                              <p:par>
                                <p:cTn id="63" presetID="9" presetClass="exit" presetSubtype="0" fill="hold" grpId="0" nodeType="withEffect">
                                  <p:stCondLst>
                                    <p:cond delay="0"/>
                                  </p:stCondLst>
                                  <p:childTnLst>
                                    <p:animEffect transition="out" filter="dissolve">
                                      <p:cBhvr>
                                        <p:cTn id="64" dur="500"/>
                                        <p:tgtEl>
                                          <p:spTgt spid="80910"/>
                                        </p:tgtEl>
                                      </p:cBhvr>
                                    </p:animEffect>
                                    <p:set>
                                      <p:cBhvr>
                                        <p:cTn id="65" dur="1" fill="hold">
                                          <p:stCondLst>
                                            <p:cond delay="499"/>
                                          </p:stCondLst>
                                        </p:cTn>
                                        <p:tgtEl>
                                          <p:spTgt spid="80910"/>
                                        </p:tgtEl>
                                        <p:attrNameLst>
                                          <p:attrName>style.visibility</p:attrName>
                                        </p:attrNameLst>
                                      </p:cBhvr>
                                      <p:to>
                                        <p:strVal val="hidden"/>
                                      </p:to>
                                    </p:set>
                                  </p:childTnLst>
                                </p:cTn>
                              </p:par>
                              <p:par>
                                <p:cTn id="66" presetID="4" presetClass="exit" presetSubtype="16" fill="hold" grpId="0" nodeType="withEffect">
                                  <p:stCondLst>
                                    <p:cond delay="0"/>
                                  </p:stCondLst>
                                  <p:childTnLst>
                                    <p:animEffect transition="out" filter="box(in)">
                                      <p:cBhvr>
                                        <p:cTn id="67" dur="500"/>
                                        <p:tgtEl>
                                          <p:spTgt spid="80915"/>
                                        </p:tgtEl>
                                      </p:cBhvr>
                                    </p:animEffect>
                                    <p:set>
                                      <p:cBhvr>
                                        <p:cTn id="68" dur="1" fill="hold">
                                          <p:stCondLst>
                                            <p:cond delay="499"/>
                                          </p:stCondLst>
                                        </p:cTn>
                                        <p:tgtEl>
                                          <p:spTgt spid="809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P spid="80909" grpId="0" animBg="1"/>
      <p:bldP spid="80910" grpId="0" animBg="1"/>
      <p:bldP spid="80911" grpId="0" animBg="1"/>
      <p:bldP spid="80912" grpId="0" animBg="1"/>
      <p:bldP spid="80913" grpId="0" animBg="1"/>
      <p:bldP spid="80914" grpId="0" animBg="1"/>
      <p:bldP spid="80915" grpId="0" animBg="1"/>
      <p:bldP spid="80921" grpId="0" animBg="1"/>
      <p:bldP spid="80922" grpId="0" animBg="1"/>
      <p:bldP spid="80923" grpId="0" animBg="1"/>
      <p:bldP spid="80925" grpId="0" animBg="1"/>
      <p:bldP spid="80926" grpId="0" animBg="1"/>
      <p:bldP spid="80927" grpId="0" animBg="1"/>
      <p:bldP spid="80928" grpId="0" animBg="1"/>
      <p:bldP spid="80929" grpId="0" animBg="1"/>
      <p:bldP spid="80930" grpId="0" animBg="1"/>
      <p:bldP spid="80931" grpId="0" animBg="1"/>
      <p:bldP spid="80932" grpId="0" animBg="1"/>
      <p:bldP spid="809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8" name="Rectangle 14"/>
          <p:cNvSpPr>
            <a:spLocks noChangeArrowheads="1"/>
          </p:cNvSpPr>
          <p:nvPr/>
        </p:nvSpPr>
        <p:spPr bwMode="auto">
          <a:xfrm>
            <a:off x="381000" y="1905000"/>
            <a:ext cx="8382000" cy="2286000"/>
          </a:xfrm>
          <a:prstGeom prst="rect">
            <a:avLst/>
          </a:prstGeom>
          <a:noFill/>
          <a:ln w="28575">
            <a:solidFill>
              <a:srgbClr val="DBDBDB"/>
            </a:solidFill>
            <a:miter lim="800000"/>
            <a:headEnd/>
            <a:tailEnd/>
          </a:ln>
        </p:spPr>
        <p:txBody>
          <a:bodyPr/>
          <a:lstStyle/>
          <a:p>
            <a:pPr>
              <a:spcBef>
                <a:spcPct val="20000"/>
              </a:spcBef>
            </a:pPr>
            <a:r>
              <a:rPr lang="en-US" sz="3200"/>
              <a:t>Draw representations of three-dimensional figures.</a:t>
            </a:r>
          </a:p>
          <a:p>
            <a:pPr>
              <a:spcBef>
                <a:spcPct val="20000"/>
              </a:spcBef>
            </a:pPr>
            <a:endParaRPr lang="en-US" sz="1000"/>
          </a:p>
          <a:p>
            <a:pPr>
              <a:spcBef>
                <a:spcPct val="20000"/>
              </a:spcBef>
            </a:pPr>
            <a:r>
              <a:rPr lang="en-US" sz="3200"/>
              <a:t>Recognize a three dimensional figure from a given representation.</a:t>
            </a:r>
            <a:r>
              <a:rPr lang="en-US" sz="3200">
                <a:latin typeface="Arial" charset="0"/>
              </a:rPr>
              <a:t> </a:t>
            </a:r>
          </a:p>
        </p:txBody>
      </p:sp>
      <p:sp>
        <p:nvSpPr>
          <p:cNvPr id="16387" name="Rectangle 15"/>
          <p:cNvSpPr>
            <a:spLocks noChangeArrowheads="1"/>
          </p:cNvSpPr>
          <p:nvPr/>
        </p:nvSpPr>
        <p:spPr bwMode="auto">
          <a:xfrm>
            <a:off x="0" y="1219200"/>
            <a:ext cx="9144000" cy="685800"/>
          </a:xfrm>
          <a:prstGeom prst="rect">
            <a:avLst/>
          </a:prstGeom>
          <a:noFill/>
          <a:ln w="9525">
            <a:noFill/>
            <a:miter lim="800000"/>
            <a:headEnd/>
            <a:tailEnd/>
          </a:ln>
        </p:spPr>
        <p:txBody>
          <a:bodyPr anchor="ctr"/>
          <a:lstStyle/>
          <a:p>
            <a:pPr algn="ctr"/>
            <a:r>
              <a:rPr lang="en-US" sz="3600" i="1">
                <a:solidFill>
                  <a:srgbClr val="FF6600"/>
                </a:solidFill>
                <a:latin typeface="Arial Black" pitchFamily="34" charset="0"/>
              </a:rPr>
              <a:t>Objectives</a:t>
            </a:r>
            <a:endParaRPr lang="en-US" sz="3600" i="1">
              <a:solidFill>
                <a:srgbClr val="FF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278">
                                            <p:txEl>
                                              <p:pRg st="0" end="0"/>
                                            </p:txEl>
                                          </p:spTgt>
                                        </p:tgtEl>
                                        <p:attrNameLst>
                                          <p:attrName>style.visibility</p:attrName>
                                        </p:attrNameLst>
                                      </p:cBhvr>
                                      <p:to>
                                        <p:strVal val="visible"/>
                                      </p:to>
                                    </p:set>
                                    <p:animEffect transition="in" filter="wipe(left)">
                                      <p:cBhvr>
                                        <p:cTn id="7" dur="500"/>
                                        <p:tgtEl>
                                          <p:spTgt spid="1127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78">
                                            <p:txEl>
                                              <p:pRg st="2" end="2"/>
                                            </p:txEl>
                                          </p:spTgt>
                                        </p:tgtEl>
                                        <p:attrNameLst>
                                          <p:attrName>style.visibility</p:attrName>
                                        </p:attrNameLst>
                                      </p:cBhvr>
                                      <p:to>
                                        <p:strVal val="visible"/>
                                      </p:to>
                                    </p:set>
                                    <p:animEffect transition="in" filter="wipe(left)">
                                      <p:cBhvr>
                                        <p:cTn id="11" dur="500"/>
                                        <p:tgtEl>
                                          <p:spTgt spid="11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52400" y="1371600"/>
            <a:ext cx="8626475" cy="457200"/>
          </a:xfrm>
          <a:prstGeom prst="rect">
            <a:avLst/>
          </a:prstGeom>
          <a:noFill/>
          <a:ln w="9525">
            <a:noFill/>
            <a:miter lim="800000"/>
            <a:headEnd/>
            <a:tailEnd/>
          </a:ln>
        </p:spPr>
        <p:txBody>
          <a:bodyPr wrap="none">
            <a:spAutoFit/>
          </a:bodyPr>
          <a:lstStyle/>
          <a:p>
            <a:r>
              <a:rPr lang="en-US" b="1"/>
              <a:t>Draw the block letter L in two-point perspective.</a:t>
            </a:r>
            <a:r>
              <a:rPr lang="en-US"/>
              <a:t> </a:t>
            </a:r>
          </a:p>
        </p:txBody>
      </p:sp>
      <p:pic>
        <p:nvPicPr>
          <p:cNvPr id="81925" name="Picture 5"/>
          <p:cNvPicPr>
            <a:picLocks noChangeAspect="1" noChangeArrowheads="1"/>
          </p:cNvPicPr>
          <p:nvPr/>
        </p:nvPicPr>
        <p:blipFill>
          <a:blip r:embed="rId2"/>
          <a:srcRect/>
          <a:stretch>
            <a:fillRect/>
          </a:stretch>
        </p:blipFill>
        <p:spPr bwMode="auto">
          <a:xfrm>
            <a:off x="1828800" y="1752600"/>
            <a:ext cx="4733925" cy="2276475"/>
          </a:xfrm>
          <a:prstGeom prst="rect">
            <a:avLst/>
          </a:prstGeom>
          <a:noFill/>
          <a:ln w="28575">
            <a:noFill/>
            <a:miter lim="800000"/>
            <a:headEnd/>
            <a:tailEnd/>
          </a:ln>
        </p:spPr>
      </p:pic>
      <p:grpSp>
        <p:nvGrpSpPr>
          <p:cNvPr id="2" name="Group 13"/>
          <p:cNvGrpSpPr>
            <a:grpSpLocks/>
          </p:cNvGrpSpPr>
          <p:nvPr/>
        </p:nvGrpSpPr>
        <p:grpSpPr bwMode="auto">
          <a:xfrm>
            <a:off x="457200" y="3962400"/>
            <a:ext cx="8156575" cy="2647950"/>
            <a:chOff x="288" y="2496"/>
            <a:chExt cx="5138" cy="1668"/>
          </a:xfrm>
        </p:grpSpPr>
        <p:sp>
          <p:nvSpPr>
            <p:cNvPr id="44038" name="Rectangle 7"/>
            <p:cNvSpPr>
              <a:spLocks noChangeArrowheads="1"/>
            </p:cNvSpPr>
            <p:nvPr/>
          </p:nvSpPr>
          <p:spPr bwMode="auto">
            <a:xfrm>
              <a:off x="288" y="2496"/>
              <a:ext cx="5138" cy="1668"/>
            </a:xfrm>
            <a:prstGeom prst="rect">
              <a:avLst/>
            </a:prstGeom>
            <a:noFill/>
            <a:ln w="9525">
              <a:noFill/>
              <a:miter lim="800000"/>
              <a:headEnd/>
              <a:tailEnd/>
            </a:ln>
          </p:spPr>
          <p:txBody>
            <a:bodyPr>
              <a:spAutoFit/>
            </a:bodyPr>
            <a:lstStyle/>
            <a:p>
              <a:r>
                <a:rPr lang="en-US" i="1">
                  <a:solidFill>
                    <a:srgbClr val="3333FF"/>
                  </a:solidFill>
                </a:rPr>
                <a:t>Draw a horizontal line to represent the horizon. Mark two vanishing points on the horizon. Then draw a vertical segment below the horizon and between the vanishing points. This is the front edge of the L. Lightly mark a point    of the way down the segment, for the lower part of the L  shape.</a:t>
              </a:r>
            </a:p>
          </p:txBody>
        </p:sp>
        <p:pic>
          <p:nvPicPr>
            <p:cNvPr id="44039" name="Picture 10" descr="1"/>
            <p:cNvPicPr>
              <a:picLocks noChangeAspect="1" noChangeArrowheads="1"/>
            </p:cNvPicPr>
            <p:nvPr/>
          </p:nvPicPr>
          <p:blipFill>
            <a:blip r:embed="rId3"/>
            <a:srcRect/>
            <a:stretch>
              <a:fillRect/>
            </a:stretch>
          </p:blipFill>
          <p:spPr bwMode="auto">
            <a:xfrm>
              <a:off x="3792" y="3408"/>
              <a:ext cx="123" cy="336"/>
            </a:xfrm>
            <a:prstGeom prst="rect">
              <a:avLst/>
            </a:prstGeom>
            <a:noFill/>
            <a:ln w="9525">
              <a:noFill/>
              <a:miter lim="800000"/>
              <a:headEnd/>
              <a:tailEnd/>
            </a:ln>
          </p:spPr>
        </p:pic>
      </p:grpSp>
      <p:sp>
        <p:nvSpPr>
          <p:cNvPr id="44037" name="Text Box 11"/>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3b</a:t>
            </a:r>
            <a:endParaRPr lang="en-US" sz="2600">
              <a:solidFill>
                <a:schemeClr val="accent2"/>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25"/>
                                        </p:tgtEl>
                                        <p:attrNameLst>
                                          <p:attrName>style.visibility</p:attrName>
                                        </p:attrNameLst>
                                      </p:cBhvr>
                                      <p:to>
                                        <p:strVal val="visible"/>
                                      </p:to>
                                    </p:set>
                                    <p:animEffect transition="in" filter="box(in)">
                                      <p:cBhvr>
                                        <p:cTn id="12"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04800" y="4191000"/>
            <a:ext cx="8382000" cy="1917700"/>
          </a:xfrm>
          <a:prstGeom prst="rect">
            <a:avLst/>
          </a:prstGeom>
          <a:noFill/>
          <a:ln w="9525">
            <a:noFill/>
            <a:miter lim="800000"/>
            <a:headEnd/>
            <a:tailEnd/>
          </a:ln>
        </p:spPr>
        <p:txBody>
          <a:bodyPr anchor="ctr">
            <a:spAutoFit/>
          </a:bodyPr>
          <a:lstStyle/>
          <a:p>
            <a:r>
              <a:rPr lang="en-US" i="1">
                <a:solidFill>
                  <a:srgbClr val="3333FF"/>
                </a:solidFill>
              </a:rPr>
              <a:t>From the marked point and the endpoints of the segment, lightly draw dashed segments to each vanishing point. Draw vertical segments connecting the dashed lines. These are other vertical edges of the </a:t>
            </a:r>
            <a:r>
              <a:rPr lang="en-US" b="1">
                <a:solidFill>
                  <a:srgbClr val="3333FF"/>
                </a:solidFill>
              </a:rPr>
              <a:t>L</a:t>
            </a:r>
            <a:r>
              <a:rPr lang="en-US" i="1">
                <a:solidFill>
                  <a:srgbClr val="3333FF"/>
                </a:solidFill>
              </a:rPr>
              <a:t>. </a:t>
            </a:r>
          </a:p>
        </p:txBody>
      </p:sp>
      <p:sp>
        <p:nvSpPr>
          <p:cNvPr id="45059" name="Text Box 6"/>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3b Continued</a:t>
            </a:r>
            <a:endParaRPr lang="en-US" sz="2600">
              <a:solidFill>
                <a:schemeClr val="accent2"/>
              </a:solidFill>
              <a:latin typeface="Times" charset="0"/>
            </a:endParaRPr>
          </a:p>
        </p:txBody>
      </p:sp>
      <p:sp>
        <p:nvSpPr>
          <p:cNvPr id="45060" name="Rectangle 7"/>
          <p:cNvSpPr>
            <a:spLocks noChangeArrowheads="1"/>
          </p:cNvSpPr>
          <p:nvPr/>
        </p:nvSpPr>
        <p:spPr bwMode="auto">
          <a:xfrm>
            <a:off x="152400" y="1371600"/>
            <a:ext cx="8626475" cy="457200"/>
          </a:xfrm>
          <a:prstGeom prst="rect">
            <a:avLst/>
          </a:prstGeom>
          <a:noFill/>
          <a:ln w="9525">
            <a:noFill/>
            <a:miter lim="800000"/>
            <a:headEnd/>
            <a:tailEnd/>
          </a:ln>
        </p:spPr>
        <p:txBody>
          <a:bodyPr wrap="none">
            <a:spAutoFit/>
          </a:bodyPr>
          <a:lstStyle/>
          <a:p>
            <a:r>
              <a:rPr lang="en-US" b="1"/>
              <a:t>Draw the block letter L in two-point perspective.</a:t>
            </a:r>
            <a:r>
              <a:rPr lang="en-US"/>
              <a:t> </a:t>
            </a:r>
          </a:p>
        </p:txBody>
      </p:sp>
      <p:pic>
        <p:nvPicPr>
          <p:cNvPr id="45061" name="Picture 8"/>
          <p:cNvPicPr>
            <a:picLocks noChangeAspect="1" noChangeArrowheads="1"/>
          </p:cNvPicPr>
          <p:nvPr/>
        </p:nvPicPr>
        <p:blipFill>
          <a:blip r:embed="rId2"/>
          <a:srcRect/>
          <a:stretch>
            <a:fillRect/>
          </a:stretch>
        </p:blipFill>
        <p:spPr bwMode="auto">
          <a:xfrm>
            <a:off x="1828800" y="1752600"/>
            <a:ext cx="4733925" cy="2276475"/>
          </a:xfrm>
          <a:prstGeom prst="rect">
            <a:avLst/>
          </a:prstGeom>
          <a:noFill/>
          <a:ln w="28575">
            <a:noFill/>
            <a:miter lim="800000"/>
            <a:headEnd/>
            <a:tailEnd/>
          </a:ln>
        </p:spPr>
      </p:pic>
      <p:sp>
        <p:nvSpPr>
          <p:cNvPr id="82953" name="Line 9"/>
          <p:cNvSpPr>
            <a:spLocks noChangeShapeType="1"/>
          </p:cNvSpPr>
          <p:nvPr/>
        </p:nvSpPr>
        <p:spPr bwMode="auto">
          <a:xfrm flipV="1">
            <a:off x="3886200" y="2133600"/>
            <a:ext cx="2133600" cy="1219200"/>
          </a:xfrm>
          <a:prstGeom prst="line">
            <a:avLst/>
          </a:prstGeom>
          <a:noFill/>
          <a:ln w="28575">
            <a:solidFill>
              <a:schemeClr val="bg2"/>
            </a:solidFill>
            <a:prstDash val="dash"/>
            <a:round/>
            <a:headEnd/>
            <a:tailEnd/>
          </a:ln>
        </p:spPr>
        <p:txBody>
          <a:bodyPr/>
          <a:lstStyle/>
          <a:p>
            <a:endParaRPr lang="en-US"/>
          </a:p>
        </p:txBody>
      </p:sp>
      <p:sp>
        <p:nvSpPr>
          <p:cNvPr id="82954" name="Line 10"/>
          <p:cNvSpPr>
            <a:spLocks noChangeShapeType="1"/>
          </p:cNvSpPr>
          <p:nvPr/>
        </p:nvSpPr>
        <p:spPr bwMode="auto">
          <a:xfrm flipH="1" flipV="1">
            <a:off x="2266950" y="2133600"/>
            <a:ext cx="1600200" cy="1219200"/>
          </a:xfrm>
          <a:prstGeom prst="line">
            <a:avLst/>
          </a:prstGeom>
          <a:noFill/>
          <a:ln w="28575">
            <a:solidFill>
              <a:schemeClr val="bg2"/>
            </a:solidFill>
            <a:prstDash val="dash"/>
            <a:round/>
            <a:headEnd/>
            <a:tailEnd/>
          </a:ln>
        </p:spPr>
        <p:txBody>
          <a:bodyPr/>
          <a:lstStyle/>
          <a:p>
            <a:endParaRPr lang="en-US"/>
          </a:p>
        </p:txBody>
      </p:sp>
      <p:sp>
        <p:nvSpPr>
          <p:cNvPr id="82955" name="Line 11"/>
          <p:cNvSpPr>
            <a:spLocks noChangeShapeType="1"/>
          </p:cNvSpPr>
          <p:nvPr/>
        </p:nvSpPr>
        <p:spPr bwMode="auto">
          <a:xfrm flipH="1" flipV="1">
            <a:off x="2247900" y="2133600"/>
            <a:ext cx="1619250" cy="1600200"/>
          </a:xfrm>
          <a:prstGeom prst="line">
            <a:avLst/>
          </a:prstGeom>
          <a:noFill/>
          <a:ln w="28575">
            <a:solidFill>
              <a:schemeClr val="bg2"/>
            </a:solidFill>
            <a:prstDash val="dash"/>
            <a:round/>
            <a:headEnd/>
            <a:tailEnd/>
          </a:ln>
        </p:spPr>
        <p:txBody>
          <a:bodyPr/>
          <a:lstStyle/>
          <a:p>
            <a:endParaRPr lang="en-US"/>
          </a:p>
        </p:txBody>
      </p:sp>
      <p:sp>
        <p:nvSpPr>
          <p:cNvPr id="82956" name="Line 12"/>
          <p:cNvSpPr>
            <a:spLocks noChangeShapeType="1"/>
          </p:cNvSpPr>
          <p:nvPr/>
        </p:nvSpPr>
        <p:spPr bwMode="auto">
          <a:xfrm flipV="1">
            <a:off x="3886200" y="2133600"/>
            <a:ext cx="2209800" cy="1600200"/>
          </a:xfrm>
          <a:prstGeom prst="line">
            <a:avLst/>
          </a:prstGeom>
          <a:noFill/>
          <a:ln w="28575">
            <a:solidFill>
              <a:schemeClr val="bg2"/>
            </a:solidFill>
            <a:prstDash val="dash"/>
            <a:round/>
            <a:headEnd/>
            <a:tailEnd/>
          </a:ln>
        </p:spPr>
        <p:txBody>
          <a:bodyPr/>
          <a:lstStyle/>
          <a:p>
            <a:endParaRPr lang="en-US"/>
          </a:p>
        </p:txBody>
      </p:sp>
      <p:sp>
        <p:nvSpPr>
          <p:cNvPr id="82957" name="Line 13"/>
          <p:cNvSpPr>
            <a:spLocks noChangeShapeType="1"/>
          </p:cNvSpPr>
          <p:nvPr/>
        </p:nvSpPr>
        <p:spPr bwMode="auto">
          <a:xfrm flipH="1" flipV="1">
            <a:off x="2216150" y="2095500"/>
            <a:ext cx="1651000" cy="501650"/>
          </a:xfrm>
          <a:prstGeom prst="line">
            <a:avLst/>
          </a:prstGeom>
          <a:noFill/>
          <a:ln w="28575">
            <a:solidFill>
              <a:schemeClr val="bg2"/>
            </a:solidFill>
            <a:prstDash val="dash"/>
            <a:round/>
            <a:headEnd/>
            <a:tailEnd/>
          </a:ln>
        </p:spPr>
        <p:txBody>
          <a:bodyPr/>
          <a:lstStyle/>
          <a:p>
            <a:endParaRPr lang="en-US"/>
          </a:p>
        </p:txBody>
      </p:sp>
      <p:sp>
        <p:nvSpPr>
          <p:cNvPr id="82958" name="Line 14"/>
          <p:cNvSpPr>
            <a:spLocks noChangeShapeType="1"/>
          </p:cNvSpPr>
          <p:nvPr/>
        </p:nvSpPr>
        <p:spPr bwMode="auto">
          <a:xfrm flipH="1">
            <a:off x="3867150" y="2133600"/>
            <a:ext cx="2152650" cy="463550"/>
          </a:xfrm>
          <a:prstGeom prst="line">
            <a:avLst/>
          </a:prstGeom>
          <a:noFill/>
          <a:ln w="28575">
            <a:solidFill>
              <a:schemeClr val="bg2"/>
            </a:solidFill>
            <a:prstDash val="dash"/>
            <a:round/>
            <a:headEnd/>
            <a:tailEnd/>
          </a:ln>
        </p:spPr>
        <p:txBody>
          <a:bodyPr/>
          <a:lstStyle/>
          <a:p>
            <a:endParaRPr lang="en-US"/>
          </a:p>
        </p:txBody>
      </p:sp>
      <p:sp>
        <p:nvSpPr>
          <p:cNvPr id="82959" name="Line 15"/>
          <p:cNvSpPr>
            <a:spLocks noChangeShapeType="1"/>
          </p:cNvSpPr>
          <p:nvPr/>
        </p:nvSpPr>
        <p:spPr bwMode="auto">
          <a:xfrm>
            <a:off x="3581400" y="2514600"/>
            <a:ext cx="0" cy="914400"/>
          </a:xfrm>
          <a:prstGeom prst="line">
            <a:avLst/>
          </a:prstGeom>
          <a:noFill/>
          <a:ln w="28575">
            <a:solidFill>
              <a:schemeClr val="tx1"/>
            </a:solidFill>
            <a:round/>
            <a:headEnd/>
            <a:tailEnd/>
          </a:ln>
        </p:spPr>
        <p:txBody>
          <a:bodyPr/>
          <a:lstStyle/>
          <a:p>
            <a:endParaRPr lang="en-US"/>
          </a:p>
        </p:txBody>
      </p:sp>
      <p:sp>
        <p:nvSpPr>
          <p:cNvPr id="82960" name="Line 16"/>
          <p:cNvSpPr>
            <a:spLocks noChangeShapeType="1"/>
          </p:cNvSpPr>
          <p:nvPr/>
        </p:nvSpPr>
        <p:spPr bwMode="auto">
          <a:xfrm>
            <a:off x="4191000" y="2514600"/>
            <a:ext cx="0" cy="685800"/>
          </a:xfrm>
          <a:prstGeom prst="line">
            <a:avLst/>
          </a:prstGeom>
          <a:noFill/>
          <a:ln w="28575">
            <a:solidFill>
              <a:schemeClr val="tx1"/>
            </a:solidFill>
            <a:round/>
            <a:headEnd/>
            <a:tailEnd/>
          </a:ln>
        </p:spPr>
        <p:txBody>
          <a:bodyPr/>
          <a:lstStyle/>
          <a:p>
            <a:endParaRPr lang="en-US"/>
          </a:p>
        </p:txBody>
      </p:sp>
      <p:sp>
        <p:nvSpPr>
          <p:cNvPr id="82962" name="Line 18"/>
          <p:cNvSpPr>
            <a:spLocks noChangeShapeType="1"/>
          </p:cNvSpPr>
          <p:nvPr/>
        </p:nvSpPr>
        <p:spPr bwMode="auto">
          <a:xfrm>
            <a:off x="4572000" y="2943225"/>
            <a:ext cx="0" cy="304800"/>
          </a:xfrm>
          <a:prstGeom prst="line">
            <a:avLst/>
          </a:prstGeom>
          <a:noFill/>
          <a:ln w="2857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ox(in)">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56"/>
                                        </p:tgtEl>
                                        <p:attrNameLst>
                                          <p:attrName>style.visibility</p:attrName>
                                        </p:attrNameLst>
                                      </p:cBhvr>
                                      <p:to>
                                        <p:strVal val="visible"/>
                                      </p:to>
                                    </p:set>
                                    <p:animEffect transition="in" filter="wipe(left)">
                                      <p:cBhvr>
                                        <p:cTn id="12" dur="500"/>
                                        <p:tgtEl>
                                          <p:spTgt spid="8295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953"/>
                                        </p:tgtEl>
                                        <p:attrNameLst>
                                          <p:attrName>style.visibility</p:attrName>
                                        </p:attrNameLst>
                                      </p:cBhvr>
                                      <p:to>
                                        <p:strVal val="visible"/>
                                      </p:to>
                                    </p:set>
                                    <p:animEffect transition="in" filter="wipe(left)">
                                      <p:cBhvr>
                                        <p:cTn id="15" dur="500"/>
                                        <p:tgtEl>
                                          <p:spTgt spid="8295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958"/>
                                        </p:tgtEl>
                                        <p:attrNameLst>
                                          <p:attrName>style.visibility</p:attrName>
                                        </p:attrNameLst>
                                      </p:cBhvr>
                                      <p:to>
                                        <p:strVal val="visible"/>
                                      </p:to>
                                    </p:set>
                                    <p:animEffect transition="in" filter="wipe(left)">
                                      <p:cBhvr>
                                        <p:cTn id="18" dur="500"/>
                                        <p:tgtEl>
                                          <p:spTgt spid="8295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82955"/>
                                        </p:tgtEl>
                                        <p:attrNameLst>
                                          <p:attrName>style.visibility</p:attrName>
                                        </p:attrNameLst>
                                      </p:cBhvr>
                                      <p:to>
                                        <p:strVal val="visible"/>
                                      </p:to>
                                    </p:set>
                                    <p:animEffect transition="in" filter="wipe(down)">
                                      <p:cBhvr>
                                        <p:cTn id="22" dur="500"/>
                                        <p:tgtEl>
                                          <p:spTgt spid="8295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2954"/>
                                        </p:tgtEl>
                                        <p:attrNameLst>
                                          <p:attrName>style.visibility</p:attrName>
                                        </p:attrNameLst>
                                      </p:cBhvr>
                                      <p:to>
                                        <p:strVal val="visible"/>
                                      </p:to>
                                    </p:set>
                                    <p:animEffect transition="in" filter="wipe(down)">
                                      <p:cBhvr>
                                        <p:cTn id="25" dur="500"/>
                                        <p:tgtEl>
                                          <p:spTgt spid="8295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2957"/>
                                        </p:tgtEl>
                                        <p:attrNameLst>
                                          <p:attrName>style.visibility</p:attrName>
                                        </p:attrNameLst>
                                      </p:cBhvr>
                                      <p:to>
                                        <p:strVal val="visible"/>
                                      </p:to>
                                    </p:set>
                                    <p:animEffect transition="in" filter="wipe(down)">
                                      <p:cBhvr>
                                        <p:cTn id="28" dur="500"/>
                                        <p:tgtEl>
                                          <p:spTgt spid="82957"/>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82959"/>
                                        </p:tgtEl>
                                        <p:attrNameLst>
                                          <p:attrName>style.visibility</p:attrName>
                                        </p:attrNameLst>
                                      </p:cBhvr>
                                      <p:to>
                                        <p:strVal val="visible"/>
                                      </p:to>
                                    </p:set>
                                    <p:animEffect transition="in" filter="wipe(up)">
                                      <p:cBhvr>
                                        <p:cTn id="32" dur="500"/>
                                        <p:tgtEl>
                                          <p:spTgt spid="8295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2960"/>
                                        </p:tgtEl>
                                        <p:attrNameLst>
                                          <p:attrName>style.visibility</p:attrName>
                                        </p:attrNameLst>
                                      </p:cBhvr>
                                      <p:to>
                                        <p:strVal val="visible"/>
                                      </p:to>
                                    </p:set>
                                    <p:animEffect transition="in" filter="wipe(up)">
                                      <p:cBhvr>
                                        <p:cTn id="35" dur="500"/>
                                        <p:tgtEl>
                                          <p:spTgt spid="8296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2962"/>
                                        </p:tgtEl>
                                        <p:attrNameLst>
                                          <p:attrName>style.visibility</p:attrName>
                                        </p:attrNameLst>
                                      </p:cBhvr>
                                      <p:to>
                                        <p:strVal val="visible"/>
                                      </p:to>
                                    </p:set>
                                    <p:animEffect transition="in" filter="wipe(up)">
                                      <p:cBhvr>
                                        <p:cTn id="38" dur="500"/>
                                        <p:tgtEl>
                                          <p:spTgt spid="8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53" grpId="0" animBg="1"/>
      <p:bldP spid="82954" grpId="0" animBg="1"/>
      <p:bldP spid="82955" grpId="0" animBg="1"/>
      <p:bldP spid="82956" grpId="0" animBg="1"/>
      <p:bldP spid="82957" grpId="0" animBg="1"/>
      <p:bldP spid="82958" grpId="0" animBg="1"/>
      <p:bldP spid="82959" grpId="0" animBg="1"/>
      <p:bldP spid="82960" grpId="0" animBg="1"/>
      <p:bldP spid="829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1000" y="4191000"/>
            <a:ext cx="7924800" cy="1187450"/>
          </a:xfrm>
          <a:prstGeom prst="rect">
            <a:avLst/>
          </a:prstGeom>
          <a:noFill/>
          <a:ln w="9525">
            <a:noFill/>
            <a:miter lim="800000"/>
            <a:headEnd/>
            <a:tailEnd/>
          </a:ln>
        </p:spPr>
        <p:txBody>
          <a:bodyPr anchor="ctr">
            <a:spAutoFit/>
          </a:bodyPr>
          <a:lstStyle/>
          <a:p>
            <a:r>
              <a:rPr lang="en-US" i="1">
                <a:solidFill>
                  <a:srgbClr val="3333FF"/>
                </a:solidFill>
              </a:rPr>
              <a:t>Lightly draw dashed segments from the endpoints of each new vertical segment to the vanishing points. </a:t>
            </a:r>
          </a:p>
        </p:txBody>
      </p:sp>
      <p:sp>
        <p:nvSpPr>
          <p:cNvPr id="46083" name="Text Box 5"/>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3b Continued</a:t>
            </a:r>
            <a:endParaRPr lang="en-US" sz="2600">
              <a:solidFill>
                <a:schemeClr val="accent2"/>
              </a:solidFill>
              <a:latin typeface="Times" charset="0"/>
            </a:endParaRPr>
          </a:p>
        </p:txBody>
      </p:sp>
      <p:sp>
        <p:nvSpPr>
          <p:cNvPr id="46084" name="Rectangle 6"/>
          <p:cNvSpPr>
            <a:spLocks noChangeArrowheads="1"/>
          </p:cNvSpPr>
          <p:nvPr/>
        </p:nvSpPr>
        <p:spPr bwMode="auto">
          <a:xfrm>
            <a:off x="152400" y="1371600"/>
            <a:ext cx="8626475" cy="457200"/>
          </a:xfrm>
          <a:prstGeom prst="rect">
            <a:avLst/>
          </a:prstGeom>
          <a:noFill/>
          <a:ln w="9525">
            <a:noFill/>
            <a:miter lim="800000"/>
            <a:headEnd/>
            <a:tailEnd/>
          </a:ln>
        </p:spPr>
        <p:txBody>
          <a:bodyPr wrap="none">
            <a:spAutoFit/>
          </a:bodyPr>
          <a:lstStyle/>
          <a:p>
            <a:r>
              <a:rPr lang="en-US" b="1"/>
              <a:t>Draw the block letter L in two-point perspective.</a:t>
            </a:r>
            <a:r>
              <a:rPr lang="en-US"/>
              <a:t> </a:t>
            </a:r>
          </a:p>
        </p:txBody>
      </p:sp>
      <p:pic>
        <p:nvPicPr>
          <p:cNvPr id="46085" name="Picture 7"/>
          <p:cNvPicPr>
            <a:picLocks noChangeAspect="1" noChangeArrowheads="1"/>
          </p:cNvPicPr>
          <p:nvPr/>
        </p:nvPicPr>
        <p:blipFill>
          <a:blip r:embed="rId2"/>
          <a:srcRect/>
          <a:stretch>
            <a:fillRect/>
          </a:stretch>
        </p:blipFill>
        <p:spPr bwMode="auto">
          <a:xfrm>
            <a:off x="1828800" y="1752600"/>
            <a:ext cx="4733925" cy="2276475"/>
          </a:xfrm>
          <a:prstGeom prst="rect">
            <a:avLst/>
          </a:prstGeom>
          <a:noFill/>
          <a:ln w="28575">
            <a:noFill/>
            <a:miter lim="800000"/>
            <a:headEnd/>
            <a:tailEnd/>
          </a:ln>
        </p:spPr>
      </p:pic>
      <p:sp>
        <p:nvSpPr>
          <p:cNvPr id="46086" name="Line 8"/>
          <p:cNvSpPr>
            <a:spLocks noChangeShapeType="1"/>
          </p:cNvSpPr>
          <p:nvPr/>
        </p:nvSpPr>
        <p:spPr bwMode="auto">
          <a:xfrm flipV="1">
            <a:off x="3886200" y="2133600"/>
            <a:ext cx="2133600" cy="1219200"/>
          </a:xfrm>
          <a:prstGeom prst="line">
            <a:avLst/>
          </a:prstGeom>
          <a:noFill/>
          <a:ln w="28575">
            <a:solidFill>
              <a:schemeClr val="bg2"/>
            </a:solidFill>
            <a:prstDash val="dash"/>
            <a:round/>
            <a:headEnd/>
            <a:tailEnd/>
          </a:ln>
        </p:spPr>
        <p:txBody>
          <a:bodyPr/>
          <a:lstStyle/>
          <a:p>
            <a:endParaRPr lang="en-US"/>
          </a:p>
        </p:txBody>
      </p:sp>
      <p:sp>
        <p:nvSpPr>
          <p:cNvPr id="46087" name="Line 9"/>
          <p:cNvSpPr>
            <a:spLocks noChangeShapeType="1"/>
          </p:cNvSpPr>
          <p:nvPr/>
        </p:nvSpPr>
        <p:spPr bwMode="auto">
          <a:xfrm flipH="1" flipV="1">
            <a:off x="2266950" y="2133600"/>
            <a:ext cx="1600200" cy="1219200"/>
          </a:xfrm>
          <a:prstGeom prst="line">
            <a:avLst/>
          </a:prstGeom>
          <a:noFill/>
          <a:ln w="28575">
            <a:solidFill>
              <a:schemeClr val="bg2"/>
            </a:solidFill>
            <a:prstDash val="dash"/>
            <a:round/>
            <a:headEnd/>
            <a:tailEnd/>
          </a:ln>
        </p:spPr>
        <p:txBody>
          <a:bodyPr/>
          <a:lstStyle/>
          <a:p>
            <a:endParaRPr lang="en-US"/>
          </a:p>
        </p:txBody>
      </p:sp>
      <p:sp>
        <p:nvSpPr>
          <p:cNvPr id="46088" name="Line 10"/>
          <p:cNvSpPr>
            <a:spLocks noChangeShapeType="1"/>
          </p:cNvSpPr>
          <p:nvPr/>
        </p:nvSpPr>
        <p:spPr bwMode="auto">
          <a:xfrm flipH="1" flipV="1">
            <a:off x="2247900" y="2133600"/>
            <a:ext cx="1619250" cy="1600200"/>
          </a:xfrm>
          <a:prstGeom prst="line">
            <a:avLst/>
          </a:prstGeom>
          <a:noFill/>
          <a:ln w="28575">
            <a:solidFill>
              <a:schemeClr val="bg2"/>
            </a:solidFill>
            <a:prstDash val="dash"/>
            <a:round/>
            <a:headEnd/>
            <a:tailEnd/>
          </a:ln>
        </p:spPr>
        <p:txBody>
          <a:bodyPr/>
          <a:lstStyle/>
          <a:p>
            <a:endParaRPr lang="en-US"/>
          </a:p>
        </p:txBody>
      </p:sp>
      <p:sp>
        <p:nvSpPr>
          <p:cNvPr id="46089" name="Line 11"/>
          <p:cNvSpPr>
            <a:spLocks noChangeShapeType="1"/>
          </p:cNvSpPr>
          <p:nvPr/>
        </p:nvSpPr>
        <p:spPr bwMode="auto">
          <a:xfrm flipV="1">
            <a:off x="3886200" y="2133600"/>
            <a:ext cx="2209800" cy="1600200"/>
          </a:xfrm>
          <a:prstGeom prst="line">
            <a:avLst/>
          </a:prstGeom>
          <a:noFill/>
          <a:ln w="28575">
            <a:solidFill>
              <a:schemeClr val="bg2"/>
            </a:solidFill>
            <a:prstDash val="dash"/>
            <a:round/>
            <a:headEnd/>
            <a:tailEnd/>
          </a:ln>
        </p:spPr>
        <p:txBody>
          <a:bodyPr/>
          <a:lstStyle/>
          <a:p>
            <a:endParaRPr lang="en-US"/>
          </a:p>
        </p:txBody>
      </p:sp>
      <p:sp>
        <p:nvSpPr>
          <p:cNvPr id="46090" name="Line 12"/>
          <p:cNvSpPr>
            <a:spLocks noChangeShapeType="1"/>
          </p:cNvSpPr>
          <p:nvPr/>
        </p:nvSpPr>
        <p:spPr bwMode="auto">
          <a:xfrm flipH="1" flipV="1">
            <a:off x="2216150" y="2095500"/>
            <a:ext cx="1651000" cy="501650"/>
          </a:xfrm>
          <a:prstGeom prst="line">
            <a:avLst/>
          </a:prstGeom>
          <a:noFill/>
          <a:ln w="28575">
            <a:solidFill>
              <a:schemeClr val="bg2"/>
            </a:solidFill>
            <a:prstDash val="dash"/>
            <a:round/>
            <a:headEnd/>
            <a:tailEnd/>
          </a:ln>
        </p:spPr>
        <p:txBody>
          <a:bodyPr/>
          <a:lstStyle/>
          <a:p>
            <a:endParaRPr lang="en-US"/>
          </a:p>
        </p:txBody>
      </p:sp>
      <p:sp>
        <p:nvSpPr>
          <p:cNvPr id="46091" name="Line 13"/>
          <p:cNvSpPr>
            <a:spLocks noChangeShapeType="1"/>
          </p:cNvSpPr>
          <p:nvPr/>
        </p:nvSpPr>
        <p:spPr bwMode="auto">
          <a:xfrm flipH="1">
            <a:off x="3867150" y="2133600"/>
            <a:ext cx="2152650" cy="463550"/>
          </a:xfrm>
          <a:prstGeom prst="line">
            <a:avLst/>
          </a:prstGeom>
          <a:noFill/>
          <a:ln w="28575">
            <a:solidFill>
              <a:schemeClr val="bg2"/>
            </a:solidFill>
            <a:prstDash val="dash"/>
            <a:round/>
            <a:headEnd/>
            <a:tailEnd/>
          </a:ln>
        </p:spPr>
        <p:txBody>
          <a:bodyPr/>
          <a:lstStyle/>
          <a:p>
            <a:endParaRPr lang="en-US"/>
          </a:p>
        </p:txBody>
      </p:sp>
      <p:sp>
        <p:nvSpPr>
          <p:cNvPr id="46092" name="Line 14"/>
          <p:cNvSpPr>
            <a:spLocks noChangeShapeType="1"/>
          </p:cNvSpPr>
          <p:nvPr/>
        </p:nvSpPr>
        <p:spPr bwMode="auto">
          <a:xfrm>
            <a:off x="3581400" y="2514600"/>
            <a:ext cx="0" cy="914400"/>
          </a:xfrm>
          <a:prstGeom prst="line">
            <a:avLst/>
          </a:prstGeom>
          <a:noFill/>
          <a:ln w="28575">
            <a:solidFill>
              <a:schemeClr val="tx1"/>
            </a:solidFill>
            <a:round/>
            <a:headEnd/>
            <a:tailEnd/>
          </a:ln>
        </p:spPr>
        <p:txBody>
          <a:bodyPr/>
          <a:lstStyle/>
          <a:p>
            <a:endParaRPr lang="en-US"/>
          </a:p>
        </p:txBody>
      </p:sp>
      <p:sp>
        <p:nvSpPr>
          <p:cNvPr id="46093" name="Line 15"/>
          <p:cNvSpPr>
            <a:spLocks noChangeShapeType="1"/>
          </p:cNvSpPr>
          <p:nvPr/>
        </p:nvSpPr>
        <p:spPr bwMode="auto">
          <a:xfrm>
            <a:off x="4191000" y="2514600"/>
            <a:ext cx="0" cy="685800"/>
          </a:xfrm>
          <a:prstGeom prst="line">
            <a:avLst/>
          </a:prstGeom>
          <a:noFill/>
          <a:ln w="28575">
            <a:solidFill>
              <a:schemeClr val="tx1"/>
            </a:solidFill>
            <a:round/>
            <a:headEnd/>
            <a:tailEnd/>
          </a:ln>
        </p:spPr>
        <p:txBody>
          <a:bodyPr/>
          <a:lstStyle/>
          <a:p>
            <a:endParaRPr lang="en-US"/>
          </a:p>
        </p:txBody>
      </p:sp>
      <p:sp>
        <p:nvSpPr>
          <p:cNvPr id="46094" name="Line 16"/>
          <p:cNvSpPr>
            <a:spLocks noChangeShapeType="1"/>
          </p:cNvSpPr>
          <p:nvPr/>
        </p:nvSpPr>
        <p:spPr bwMode="auto">
          <a:xfrm>
            <a:off x="4572000" y="2943225"/>
            <a:ext cx="0" cy="304800"/>
          </a:xfrm>
          <a:prstGeom prst="line">
            <a:avLst/>
          </a:prstGeom>
          <a:noFill/>
          <a:ln w="28575">
            <a:solidFill>
              <a:schemeClr val="tx1"/>
            </a:solidFill>
            <a:round/>
            <a:headEnd/>
            <a:tailEnd/>
          </a:ln>
        </p:spPr>
        <p:txBody>
          <a:bodyPr/>
          <a:lstStyle/>
          <a:p>
            <a:endParaRPr lang="en-US"/>
          </a:p>
        </p:txBody>
      </p:sp>
      <p:sp>
        <p:nvSpPr>
          <p:cNvPr id="83986" name="Line 18"/>
          <p:cNvSpPr>
            <a:spLocks noChangeShapeType="1"/>
          </p:cNvSpPr>
          <p:nvPr/>
        </p:nvSpPr>
        <p:spPr bwMode="auto">
          <a:xfrm flipV="1">
            <a:off x="3886200" y="2133600"/>
            <a:ext cx="2209800" cy="1600200"/>
          </a:xfrm>
          <a:prstGeom prst="line">
            <a:avLst/>
          </a:prstGeom>
          <a:noFill/>
          <a:ln w="28575">
            <a:solidFill>
              <a:srgbClr val="008000"/>
            </a:solidFill>
            <a:prstDash val="dash"/>
            <a:round/>
            <a:headEnd/>
            <a:tailEnd/>
          </a:ln>
        </p:spPr>
        <p:txBody>
          <a:bodyPr/>
          <a:lstStyle/>
          <a:p>
            <a:endParaRPr lang="en-US"/>
          </a:p>
        </p:txBody>
      </p:sp>
      <p:sp>
        <p:nvSpPr>
          <p:cNvPr id="83987" name="Line 19"/>
          <p:cNvSpPr>
            <a:spLocks noChangeShapeType="1"/>
          </p:cNvSpPr>
          <p:nvPr/>
        </p:nvSpPr>
        <p:spPr bwMode="auto">
          <a:xfrm flipV="1">
            <a:off x="4191000" y="2108200"/>
            <a:ext cx="1905000" cy="1066800"/>
          </a:xfrm>
          <a:prstGeom prst="line">
            <a:avLst/>
          </a:prstGeom>
          <a:noFill/>
          <a:ln w="28575">
            <a:solidFill>
              <a:srgbClr val="008000"/>
            </a:solidFill>
            <a:prstDash val="dash"/>
            <a:round/>
            <a:headEnd/>
            <a:tailEnd/>
          </a:ln>
        </p:spPr>
        <p:txBody>
          <a:bodyPr/>
          <a:lstStyle/>
          <a:p>
            <a:endParaRPr lang="en-US"/>
          </a:p>
        </p:txBody>
      </p:sp>
      <p:sp>
        <p:nvSpPr>
          <p:cNvPr id="83988" name="Line 20"/>
          <p:cNvSpPr>
            <a:spLocks noChangeShapeType="1"/>
          </p:cNvSpPr>
          <p:nvPr/>
        </p:nvSpPr>
        <p:spPr bwMode="auto">
          <a:xfrm flipV="1">
            <a:off x="3886200" y="2133600"/>
            <a:ext cx="2133600" cy="457200"/>
          </a:xfrm>
          <a:prstGeom prst="line">
            <a:avLst/>
          </a:prstGeom>
          <a:noFill/>
          <a:ln w="28575">
            <a:solidFill>
              <a:srgbClr val="008000"/>
            </a:solidFill>
            <a:prstDash val="dash"/>
            <a:round/>
            <a:headEnd/>
            <a:tailEnd/>
          </a:ln>
        </p:spPr>
        <p:txBody>
          <a:bodyPr/>
          <a:lstStyle/>
          <a:p>
            <a:endParaRPr lang="en-US"/>
          </a:p>
        </p:txBody>
      </p:sp>
      <p:sp>
        <p:nvSpPr>
          <p:cNvPr id="83989" name="Line 21"/>
          <p:cNvSpPr>
            <a:spLocks noChangeShapeType="1"/>
          </p:cNvSpPr>
          <p:nvPr/>
        </p:nvSpPr>
        <p:spPr bwMode="auto">
          <a:xfrm flipH="1" flipV="1">
            <a:off x="2209800" y="2133600"/>
            <a:ext cx="1676400" cy="457200"/>
          </a:xfrm>
          <a:prstGeom prst="line">
            <a:avLst/>
          </a:prstGeom>
          <a:noFill/>
          <a:ln w="28575">
            <a:solidFill>
              <a:srgbClr val="008000"/>
            </a:solidFill>
            <a:prstDash val="dash"/>
            <a:round/>
            <a:headEnd/>
            <a:tailEnd/>
          </a:ln>
        </p:spPr>
        <p:txBody>
          <a:bodyPr/>
          <a:lstStyle/>
          <a:p>
            <a:endParaRPr lang="en-US"/>
          </a:p>
        </p:txBody>
      </p:sp>
      <p:sp>
        <p:nvSpPr>
          <p:cNvPr id="83990" name="Line 22"/>
          <p:cNvSpPr>
            <a:spLocks noChangeShapeType="1"/>
          </p:cNvSpPr>
          <p:nvPr/>
        </p:nvSpPr>
        <p:spPr bwMode="auto">
          <a:xfrm flipH="1" flipV="1">
            <a:off x="2209800" y="2133600"/>
            <a:ext cx="1676400" cy="1600200"/>
          </a:xfrm>
          <a:prstGeom prst="line">
            <a:avLst/>
          </a:prstGeom>
          <a:noFill/>
          <a:ln w="28575">
            <a:solidFill>
              <a:srgbClr val="008000"/>
            </a:solidFill>
            <a:prstDash val="dash"/>
            <a:round/>
            <a:headEnd/>
            <a:tailEnd/>
          </a:ln>
        </p:spPr>
        <p:txBody>
          <a:bodyPr/>
          <a:lstStyle/>
          <a:p>
            <a:endParaRPr lang="en-US"/>
          </a:p>
        </p:txBody>
      </p:sp>
      <p:sp>
        <p:nvSpPr>
          <p:cNvPr id="83991" name="Line 23"/>
          <p:cNvSpPr>
            <a:spLocks noChangeShapeType="1"/>
          </p:cNvSpPr>
          <p:nvPr/>
        </p:nvSpPr>
        <p:spPr bwMode="auto">
          <a:xfrm flipH="1" flipV="1">
            <a:off x="2209800" y="2133600"/>
            <a:ext cx="1981200" cy="381000"/>
          </a:xfrm>
          <a:prstGeom prst="line">
            <a:avLst/>
          </a:prstGeom>
          <a:noFill/>
          <a:ln w="28575">
            <a:solidFill>
              <a:srgbClr val="008000"/>
            </a:solidFill>
            <a:prstDash val="dash"/>
            <a:round/>
            <a:headEnd/>
            <a:tailEnd/>
          </a:ln>
        </p:spPr>
        <p:txBody>
          <a:bodyPr/>
          <a:lstStyle/>
          <a:p>
            <a:endParaRPr lang="en-US"/>
          </a:p>
        </p:txBody>
      </p:sp>
      <p:sp>
        <p:nvSpPr>
          <p:cNvPr id="83992" name="Line 24"/>
          <p:cNvSpPr>
            <a:spLocks noChangeShapeType="1"/>
          </p:cNvSpPr>
          <p:nvPr/>
        </p:nvSpPr>
        <p:spPr bwMode="auto">
          <a:xfrm flipH="1" flipV="1">
            <a:off x="2209800" y="2133600"/>
            <a:ext cx="2362200" cy="838200"/>
          </a:xfrm>
          <a:prstGeom prst="line">
            <a:avLst/>
          </a:prstGeom>
          <a:noFill/>
          <a:ln w="28575">
            <a:solidFill>
              <a:srgbClr val="008000"/>
            </a:solidFill>
            <a:prstDash val="dash"/>
            <a:round/>
            <a:headEnd/>
            <a:tailEnd/>
          </a:ln>
        </p:spPr>
        <p:txBody>
          <a:bodyPr/>
          <a:lstStyle/>
          <a:p>
            <a:endParaRPr lang="en-US"/>
          </a:p>
        </p:txBody>
      </p:sp>
      <p:sp>
        <p:nvSpPr>
          <p:cNvPr id="83993" name="Line 25"/>
          <p:cNvSpPr>
            <a:spLocks noChangeShapeType="1"/>
          </p:cNvSpPr>
          <p:nvPr/>
        </p:nvSpPr>
        <p:spPr bwMode="auto">
          <a:xfrm flipH="1" flipV="1">
            <a:off x="2209800" y="2133600"/>
            <a:ext cx="2362200" cy="1143000"/>
          </a:xfrm>
          <a:prstGeom prst="line">
            <a:avLst/>
          </a:prstGeom>
          <a:noFill/>
          <a:ln w="28575">
            <a:solidFill>
              <a:srgbClr val="008000"/>
            </a:solidFill>
            <a:prstDash val="dash"/>
            <a:round/>
            <a:headEnd/>
            <a:tailEnd/>
          </a:ln>
        </p:spPr>
        <p:txBody>
          <a:bodyPr/>
          <a:lstStyle/>
          <a:p>
            <a:endParaRPr lang="en-US"/>
          </a:p>
        </p:txBody>
      </p:sp>
      <p:sp>
        <p:nvSpPr>
          <p:cNvPr id="83994" name="Line 26"/>
          <p:cNvSpPr>
            <a:spLocks noChangeShapeType="1"/>
          </p:cNvSpPr>
          <p:nvPr/>
        </p:nvSpPr>
        <p:spPr bwMode="auto">
          <a:xfrm flipV="1">
            <a:off x="3581400" y="2120900"/>
            <a:ext cx="2514600" cy="381000"/>
          </a:xfrm>
          <a:prstGeom prst="line">
            <a:avLst/>
          </a:prstGeom>
          <a:noFill/>
          <a:ln w="28575">
            <a:solidFill>
              <a:srgbClr val="008000"/>
            </a:solidFill>
            <a:prstDash val="dash"/>
            <a:round/>
            <a:headEnd/>
            <a:tailEnd/>
          </a:ln>
        </p:spPr>
        <p:txBody>
          <a:bodyPr/>
          <a:lstStyle/>
          <a:p>
            <a:endParaRPr lang="en-US"/>
          </a:p>
        </p:txBody>
      </p:sp>
      <p:sp>
        <p:nvSpPr>
          <p:cNvPr id="83995" name="Line 27"/>
          <p:cNvSpPr>
            <a:spLocks noChangeShapeType="1"/>
          </p:cNvSpPr>
          <p:nvPr/>
        </p:nvSpPr>
        <p:spPr bwMode="auto">
          <a:xfrm flipV="1">
            <a:off x="3581400" y="2133600"/>
            <a:ext cx="2438400" cy="1295400"/>
          </a:xfrm>
          <a:prstGeom prst="line">
            <a:avLst/>
          </a:prstGeom>
          <a:noFill/>
          <a:ln w="28575">
            <a:solidFill>
              <a:srgbClr val="008000"/>
            </a:solidFill>
            <a:prstDash val="dash"/>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in)">
                                      <p:cBhvr>
                                        <p:cTn id="7" dur="5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90"/>
                                        </p:tgtEl>
                                        <p:attrNameLst>
                                          <p:attrName>style.visibility</p:attrName>
                                        </p:attrNameLst>
                                      </p:cBhvr>
                                      <p:to>
                                        <p:strVal val="visible"/>
                                      </p:to>
                                    </p:set>
                                    <p:animEffect transition="in" filter="wipe(down)">
                                      <p:cBhvr>
                                        <p:cTn id="12" dur="500"/>
                                        <p:tgtEl>
                                          <p:spTgt spid="8399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3993"/>
                                        </p:tgtEl>
                                        <p:attrNameLst>
                                          <p:attrName>style.visibility</p:attrName>
                                        </p:attrNameLst>
                                      </p:cBhvr>
                                      <p:to>
                                        <p:strVal val="visible"/>
                                      </p:to>
                                    </p:set>
                                    <p:animEffect transition="in" filter="wipe(down)">
                                      <p:cBhvr>
                                        <p:cTn id="15" dur="500"/>
                                        <p:tgtEl>
                                          <p:spTgt spid="8399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3992"/>
                                        </p:tgtEl>
                                        <p:attrNameLst>
                                          <p:attrName>style.visibility</p:attrName>
                                        </p:attrNameLst>
                                      </p:cBhvr>
                                      <p:to>
                                        <p:strVal val="visible"/>
                                      </p:to>
                                    </p:set>
                                    <p:animEffect transition="in" filter="wipe(down)">
                                      <p:cBhvr>
                                        <p:cTn id="18" dur="500"/>
                                        <p:tgtEl>
                                          <p:spTgt spid="8399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3989"/>
                                        </p:tgtEl>
                                        <p:attrNameLst>
                                          <p:attrName>style.visibility</p:attrName>
                                        </p:attrNameLst>
                                      </p:cBhvr>
                                      <p:to>
                                        <p:strVal val="visible"/>
                                      </p:to>
                                    </p:set>
                                    <p:animEffect transition="in" filter="wipe(down)">
                                      <p:cBhvr>
                                        <p:cTn id="21" dur="500"/>
                                        <p:tgtEl>
                                          <p:spTgt spid="8398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3991"/>
                                        </p:tgtEl>
                                        <p:attrNameLst>
                                          <p:attrName>style.visibility</p:attrName>
                                        </p:attrNameLst>
                                      </p:cBhvr>
                                      <p:to>
                                        <p:strVal val="visible"/>
                                      </p:to>
                                    </p:set>
                                    <p:animEffect transition="in" filter="wipe(down)">
                                      <p:cBhvr>
                                        <p:cTn id="24" dur="500"/>
                                        <p:tgtEl>
                                          <p:spTgt spid="8399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3986"/>
                                        </p:tgtEl>
                                        <p:attrNameLst>
                                          <p:attrName>style.visibility</p:attrName>
                                        </p:attrNameLst>
                                      </p:cBhvr>
                                      <p:to>
                                        <p:strVal val="visible"/>
                                      </p:to>
                                    </p:set>
                                    <p:animEffect transition="in" filter="wipe(down)">
                                      <p:cBhvr>
                                        <p:cTn id="29" dur="500"/>
                                        <p:tgtEl>
                                          <p:spTgt spid="8398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3995"/>
                                        </p:tgtEl>
                                        <p:attrNameLst>
                                          <p:attrName>style.visibility</p:attrName>
                                        </p:attrNameLst>
                                      </p:cBhvr>
                                      <p:to>
                                        <p:strVal val="visible"/>
                                      </p:to>
                                    </p:set>
                                    <p:animEffect transition="in" filter="wipe(down)">
                                      <p:cBhvr>
                                        <p:cTn id="32" dur="500"/>
                                        <p:tgtEl>
                                          <p:spTgt spid="8399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3988"/>
                                        </p:tgtEl>
                                        <p:attrNameLst>
                                          <p:attrName>style.visibility</p:attrName>
                                        </p:attrNameLst>
                                      </p:cBhvr>
                                      <p:to>
                                        <p:strVal val="visible"/>
                                      </p:to>
                                    </p:set>
                                    <p:animEffect transition="in" filter="wipe(down)">
                                      <p:cBhvr>
                                        <p:cTn id="35" dur="500"/>
                                        <p:tgtEl>
                                          <p:spTgt spid="8398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83994"/>
                                        </p:tgtEl>
                                        <p:attrNameLst>
                                          <p:attrName>style.visibility</p:attrName>
                                        </p:attrNameLst>
                                      </p:cBhvr>
                                      <p:to>
                                        <p:strVal val="visible"/>
                                      </p:to>
                                    </p:set>
                                    <p:animEffect transition="in" filter="wipe(down)">
                                      <p:cBhvr>
                                        <p:cTn id="38" dur="500"/>
                                        <p:tgtEl>
                                          <p:spTgt spid="8399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3987"/>
                                        </p:tgtEl>
                                        <p:attrNameLst>
                                          <p:attrName>style.visibility</p:attrName>
                                        </p:attrNameLst>
                                      </p:cBhvr>
                                      <p:to>
                                        <p:strVal val="visible"/>
                                      </p:to>
                                    </p:set>
                                    <p:animEffect transition="in" filter="wipe(down)">
                                      <p:cBhvr>
                                        <p:cTn id="41" dur="500"/>
                                        <p:tgtEl>
                                          <p:spTgt spid="83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86" grpId="0" animBg="1"/>
      <p:bldP spid="83987" grpId="0" animBg="1"/>
      <p:bldP spid="83988" grpId="0" animBg="1"/>
      <p:bldP spid="83989" grpId="0" animBg="1"/>
      <p:bldP spid="83990" grpId="0" animBg="1"/>
      <p:bldP spid="83991" grpId="0" animBg="1"/>
      <p:bldP spid="83992" grpId="0" animBg="1"/>
      <p:bldP spid="83993" grpId="0" animBg="1"/>
      <p:bldP spid="83994" grpId="0" animBg="1"/>
      <p:bldP spid="8399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4800" y="4191000"/>
            <a:ext cx="8513763" cy="822325"/>
          </a:xfrm>
          <a:prstGeom prst="rect">
            <a:avLst/>
          </a:prstGeom>
          <a:noFill/>
          <a:ln w="9525">
            <a:noFill/>
            <a:miter lim="800000"/>
            <a:headEnd/>
            <a:tailEnd/>
          </a:ln>
        </p:spPr>
        <p:txBody>
          <a:bodyPr>
            <a:spAutoFit/>
          </a:bodyPr>
          <a:lstStyle/>
          <a:p>
            <a:r>
              <a:rPr lang="en-US" i="1">
                <a:solidFill>
                  <a:srgbClr val="3333FF"/>
                </a:solidFill>
              </a:rPr>
              <a:t>Draw the edges of the </a:t>
            </a:r>
            <a:r>
              <a:rPr lang="en-US" b="1">
                <a:solidFill>
                  <a:srgbClr val="3333FF"/>
                </a:solidFill>
              </a:rPr>
              <a:t>L</a:t>
            </a:r>
            <a:r>
              <a:rPr lang="en-US" i="1">
                <a:solidFill>
                  <a:srgbClr val="3333FF"/>
                </a:solidFill>
              </a:rPr>
              <a:t>, using dashed segments for hidden edges to the vanishing points. </a:t>
            </a:r>
          </a:p>
        </p:txBody>
      </p:sp>
      <p:sp>
        <p:nvSpPr>
          <p:cNvPr id="47107" name="Text Box 6"/>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3b Continued</a:t>
            </a:r>
            <a:endParaRPr lang="en-US" sz="2600">
              <a:solidFill>
                <a:schemeClr val="accent2"/>
              </a:solidFill>
              <a:latin typeface="Times" charset="0"/>
            </a:endParaRPr>
          </a:p>
        </p:txBody>
      </p:sp>
      <p:sp>
        <p:nvSpPr>
          <p:cNvPr id="47108" name="Rectangle 7"/>
          <p:cNvSpPr>
            <a:spLocks noChangeArrowheads="1"/>
          </p:cNvSpPr>
          <p:nvPr/>
        </p:nvSpPr>
        <p:spPr bwMode="auto">
          <a:xfrm>
            <a:off x="152400" y="1371600"/>
            <a:ext cx="8626475" cy="457200"/>
          </a:xfrm>
          <a:prstGeom prst="rect">
            <a:avLst/>
          </a:prstGeom>
          <a:noFill/>
          <a:ln w="9525">
            <a:noFill/>
            <a:miter lim="800000"/>
            <a:headEnd/>
            <a:tailEnd/>
          </a:ln>
        </p:spPr>
        <p:txBody>
          <a:bodyPr wrap="none">
            <a:spAutoFit/>
          </a:bodyPr>
          <a:lstStyle/>
          <a:p>
            <a:r>
              <a:rPr lang="en-US" b="1"/>
              <a:t>Draw the block letter L in two-point perspective.</a:t>
            </a:r>
            <a:r>
              <a:rPr lang="en-US"/>
              <a:t> </a:t>
            </a:r>
          </a:p>
        </p:txBody>
      </p:sp>
      <p:pic>
        <p:nvPicPr>
          <p:cNvPr id="47109" name="Picture 8"/>
          <p:cNvPicPr>
            <a:picLocks noChangeAspect="1" noChangeArrowheads="1"/>
          </p:cNvPicPr>
          <p:nvPr/>
        </p:nvPicPr>
        <p:blipFill>
          <a:blip r:embed="rId2"/>
          <a:srcRect/>
          <a:stretch>
            <a:fillRect/>
          </a:stretch>
        </p:blipFill>
        <p:spPr bwMode="auto">
          <a:xfrm>
            <a:off x="1828800" y="1752600"/>
            <a:ext cx="4733925" cy="2276475"/>
          </a:xfrm>
          <a:prstGeom prst="rect">
            <a:avLst/>
          </a:prstGeom>
          <a:noFill/>
          <a:ln w="28575">
            <a:noFill/>
            <a:miter lim="800000"/>
            <a:headEnd/>
            <a:tailEnd/>
          </a:ln>
        </p:spPr>
      </p:pic>
      <p:sp>
        <p:nvSpPr>
          <p:cNvPr id="47110" name="Line 9"/>
          <p:cNvSpPr>
            <a:spLocks noChangeShapeType="1"/>
          </p:cNvSpPr>
          <p:nvPr/>
        </p:nvSpPr>
        <p:spPr bwMode="auto">
          <a:xfrm flipV="1">
            <a:off x="3886200" y="2133600"/>
            <a:ext cx="2133600" cy="1219200"/>
          </a:xfrm>
          <a:prstGeom prst="line">
            <a:avLst/>
          </a:prstGeom>
          <a:noFill/>
          <a:ln w="28575">
            <a:solidFill>
              <a:schemeClr val="bg2"/>
            </a:solidFill>
            <a:prstDash val="dash"/>
            <a:round/>
            <a:headEnd/>
            <a:tailEnd/>
          </a:ln>
        </p:spPr>
        <p:txBody>
          <a:bodyPr/>
          <a:lstStyle/>
          <a:p>
            <a:endParaRPr lang="en-US"/>
          </a:p>
        </p:txBody>
      </p:sp>
      <p:sp>
        <p:nvSpPr>
          <p:cNvPr id="47111" name="Line 10"/>
          <p:cNvSpPr>
            <a:spLocks noChangeShapeType="1"/>
          </p:cNvSpPr>
          <p:nvPr/>
        </p:nvSpPr>
        <p:spPr bwMode="auto">
          <a:xfrm flipH="1" flipV="1">
            <a:off x="2266950" y="2133600"/>
            <a:ext cx="1600200" cy="1219200"/>
          </a:xfrm>
          <a:prstGeom prst="line">
            <a:avLst/>
          </a:prstGeom>
          <a:noFill/>
          <a:ln w="28575">
            <a:solidFill>
              <a:schemeClr val="bg2"/>
            </a:solidFill>
            <a:prstDash val="dash"/>
            <a:round/>
            <a:headEnd/>
            <a:tailEnd/>
          </a:ln>
        </p:spPr>
        <p:txBody>
          <a:bodyPr/>
          <a:lstStyle/>
          <a:p>
            <a:endParaRPr lang="en-US"/>
          </a:p>
        </p:txBody>
      </p:sp>
      <p:sp>
        <p:nvSpPr>
          <p:cNvPr id="47112" name="Line 11"/>
          <p:cNvSpPr>
            <a:spLocks noChangeShapeType="1"/>
          </p:cNvSpPr>
          <p:nvPr/>
        </p:nvSpPr>
        <p:spPr bwMode="auto">
          <a:xfrm flipH="1" flipV="1">
            <a:off x="2247900" y="2133600"/>
            <a:ext cx="1619250" cy="1600200"/>
          </a:xfrm>
          <a:prstGeom prst="line">
            <a:avLst/>
          </a:prstGeom>
          <a:noFill/>
          <a:ln w="28575">
            <a:solidFill>
              <a:schemeClr val="bg2"/>
            </a:solidFill>
            <a:prstDash val="dash"/>
            <a:round/>
            <a:headEnd/>
            <a:tailEnd/>
          </a:ln>
        </p:spPr>
        <p:txBody>
          <a:bodyPr/>
          <a:lstStyle/>
          <a:p>
            <a:endParaRPr lang="en-US"/>
          </a:p>
        </p:txBody>
      </p:sp>
      <p:sp>
        <p:nvSpPr>
          <p:cNvPr id="47113" name="Line 12"/>
          <p:cNvSpPr>
            <a:spLocks noChangeShapeType="1"/>
          </p:cNvSpPr>
          <p:nvPr/>
        </p:nvSpPr>
        <p:spPr bwMode="auto">
          <a:xfrm flipV="1">
            <a:off x="3886200" y="2133600"/>
            <a:ext cx="2209800" cy="1600200"/>
          </a:xfrm>
          <a:prstGeom prst="line">
            <a:avLst/>
          </a:prstGeom>
          <a:noFill/>
          <a:ln w="28575">
            <a:solidFill>
              <a:schemeClr val="bg2"/>
            </a:solidFill>
            <a:prstDash val="dash"/>
            <a:round/>
            <a:headEnd/>
            <a:tailEnd/>
          </a:ln>
        </p:spPr>
        <p:txBody>
          <a:bodyPr/>
          <a:lstStyle/>
          <a:p>
            <a:endParaRPr lang="en-US"/>
          </a:p>
        </p:txBody>
      </p:sp>
      <p:sp>
        <p:nvSpPr>
          <p:cNvPr id="47114" name="Line 13"/>
          <p:cNvSpPr>
            <a:spLocks noChangeShapeType="1"/>
          </p:cNvSpPr>
          <p:nvPr/>
        </p:nvSpPr>
        <p:spPr bwMode="auto">
          <a:xfrm flipH="1" flipV="1">
            <a:off x="2216150" y="2095500"/>
            <a:ext cx="1651000" cy="501650"/>
          </a:xfrm>
          <a:prstGeom prst="line">
            <a:avLst/>
          </a:prstGeom>
          <a:noFill/>
          <a:ln w="28575">
            <a:solidFill>
              <a:schemeClr val="bg2"/>
            </a:solidFill>
            <a:prstDash val="dash"/>
            <a:round/>
            <a:headEnd/>
            <a:tailEnd/>
          </a:ln>
        </p:spPr>
        <p:txBody>
          <a:bodyPr/>
          <a:lstStyle/>
          <a:p>
            <a:endParaRPr lang="en-US"/>
          </a:p>
        </p:txBody>
      </p:sp>
      <p:sp>
        <p:nvSpPr>
          <p:cNvPr id="47115" name="Line 14"/>
          <p:cNvSpPr>
            <a:spLocks noChangeShapeType="1"/>
          </p:cNvSpPr>
          <p:nvPr/>
        </p:nvSpPr>
        <p:spPr bwMode="auto">
          <a:xfrm flipH="1">
            <a:off x="3867150" y="2133600"/>
            <a:ext cx="2152650" cy="463550"/>
          </a:xfrm>
          <a:prstGeom prst="line">
            <a:avLst/>
          </a:prstGeom>
          <a:noFill/>
          <a:ln w="28575">
            <a:solidFill>
              <a:schemeClr val="bg2"/>
            </a:solidFill>
            <a:prstDash val="dash"/>
            <a:round/>
            <a:headEnd/>
            <a:tailEnd/>
          </a:ln>
        </p:spPr>
        <p:txBody>
          <a:bodyPr/>
          <a:lstStyle/>
          <a:p>
            <a:endParaRPr lang="en-US"/>
          </a:p>
        </p:txBody>
      </p:sp>
      <p:sp>
        <p:nvSpPr>
          <p:cNvPr id="47116" name="Line 15"/>
          <p:cNvSpPr>
            <a:spLocks noChangeShapeType="1"/>
          </p:cNvSpPr>
          <p:nvPr/>
        </p:nvSpPr>
        <p:spPr bwMode="auto">
          <a:xfrm>
            <a:off x="3581400" y="2514600"/>
            <a:ext cx="0" cy="914400"/>
          </a:xfrm>
          <a:prstGeom prst="line">
            <a:avLst/>
          </a:prstGeom>
          <a:noFill/>
          <a:ln w="28575">
            <a:solidFill>
              <a:schemeClr val="tx1"/>
            </a:solidFill>
            <a:round/>
            <a:headEnd/>
            <a:tailEnd/>
          </a:ln>
        </p:spPr>
        <p:txBody>
          <a:bodyPr/>
          <a:lstStyle/>
          <a:p>
            <a:endParaRPr lang="en-US"/>
          </a:p>
        </p:txBody>
      </p:sp>
      <p:sp>
        <p:nvSpPr>
          <p:cNvPr id="47117" name="Line 16"/>
          <p:cNvSpPr>
            <a:spLocks noChangeShapeType="1"/>
          </p:cNvSpPr>
          <p:nvPr/>
        </p:nvSpPr>
        <p:spPr bwMode="auto">
          <a:xfrm>
            <a:off x="4191000" y="2514600"/>
            <a:ext cx="0" cy="685800"/>
          </a:xfrm>
          <a:prstGeom prst="line">
            <a:avLst/>
          </a:prstGeom>
          <a:noFill/>
          <a:ln w="28575">
            <a:solidFill>
              <a:schemeClr val="tx1"/>
            </a:solidFill>
            <a:round/>
            <a:headEnd/>
            <a:tailEnd/>
          </a:ln>
        </p:spPr>
        <p:txBody>
          <a:bodyPr/>
          <a:lstStyle/>
          <a:p>
            <a:endParaRPr lang="en-US"/>
          </a:p>
        </p:txBody>
      </p:sp>
      <p:sp>
        <p:nvSpPr>
          <p:cNvPr id="47118" name="Line 17"/>
          <p:cNvSpPr>
            <a:spLocks noChangeShapeType="1"/>
          </p:cNvSpPr>
          <p:nvPr/>
        </p:nvSpPr>
        <p:spPr bwMode="auto">
          <a:xfrm>
            <a:off x="4572000" y="2943225"/>
            <a:ext cx="0" cy="304800"/>
          </a:xfrm>
          <a:prstGeom prst="line">
            <a:avLst/>
          </a:prstGeom>
          <a:noFill/>
          <a:ln w="28575">
            <a:solidFill>
              <a:schemeClr val="tx1"/>
            </a:solidFill>
            <a:round/>
            <a:headEnd/>
            <a:tailEnd/>
          </a:ln>
        </p:spPr>
        <p:txBody>
          <a:bodyPr/>
          <a:lstStyle/>
          <a:p>
            <a:endParaRPr lang="en-US"/>
          </a:p>
        </p:txBody>
      </p:sp>
      <p:sp>
        <p:nvSpPr>
          <p:cNvPr id="47119" name="Line 18"/>
          <p:cNvSpPr>
            <a:spLocks noChangeShapeType="1"/>
          </p:cNvSpPr>
          <p:nvPr/>
        </p:nvSpPr>
        <p:spPr bwMode="auto">
          <a:xfrm flipV="1">
            <a:off x="3886200" y="2133600"/>
            <a:ext cx="2209800" cy="1600200"/>
          </a:xfrm>
          <a:prstGeom prst="line">
            <a:avLst/>
          </a:prstGeom>
          <a:noFill/>
          <a:ln w="28575">
            <a:solidFill>
              <a:srgbClr val="008000"/>
            </a:solidFill>
            <a:prstDash val="dash"/>
            <a:round/>
            <a:headEnd/>
            <a:tailEnd/>
          </a:ln>
        </p:spPr>
        <p:txBody>
          <a:bodyPr/>
          <a:lstStyle/>
          <a:p>
            <a:endParaRPr lang="en-US"/>
          </a:p>
        </p:txBody>
      </p:sp>
      <p:sp>
        <p:nvSpPr>
          <p:cNvPr id="47120" name="Line 19"/>
          <p:cNvSpPr>
            <a:spLocks noChangeShapeType="1"/>
          </p:cNvSpPr>
          <p:nvPr/>
        </p:nvSpPr>
        <p:spPr bwMode="auto">
          <a:xfrm flipV="1">
            <a:off x="4191000" y="2108200"/>
            <a:ext cx="1905000" cy="1066800"/>
          </a:xfrm>
          <a:prstGeom prst="line">
            <a:avLst/>
          </a:prstGeom>
          <a:noFill/>
          <a:ln w="28575">
            <a:solidFill>
              <a:srgbClr val="008000"/>
            </a:solidFill>
            <a:prstDash val="dash"/>
            <a:round/>
            <a:headEnd/>
            <a:tailEnd/>
          </a:ln>
        </p:spPr>
        <p:txBody>
          <a:bodyPr/>
          <a:lstStyle/>
          <a:p>
            <a:endParaRPr lang="en-US"/>
          </a:p>
        </p:txBody>
      </p:sp>
      <p:sp>
        <p:nvSpPr>
          <p:cNvPr id="47121" name="Line 20"/>
          <p:cNvSpPr>
            <a:spLocks noChangeShapeType="1"/>
          </p:cNvSpPr>
          <p:nvPr/>
        </p:nvSpPr>
        <p:spPr bwMode="auto">
          <a:xfrm flipV="1">
            <a:off x="3886200" y="2133600"/>
            <a:ext cx="2133600" cy="457200"/>
          </a:xfrm>
          <a:prstGeom prst="line">
            <a:avLst/>
          </a:prstGeom>
          <a:noFill/>
          <a:ln w="28575">
            <a:solidFill>
              <a:srgbClr val="008000"/>
            </a:solidFill>
            <a:prstDash val="dash"/>
            <a:round/>
            <a:headEnd/>
            <a:tailEnd/>
          </a:ln>
        </p:spPr>
        <p:txBody>
          <a:bodyPr/>
          <a:lstStyle/>
          <a:p>
            <a:endParaRPr lang="en-US"/>
          </a:p>
        </p:txBody>
      </p:sp>
      <p:sp>
        <p:nvSpPr>
          <p:cNvPr id="47122" name="Line 21"/>
          <p:cNvSpPr>
            <a:spLocks noChangeShapeType="1"/>
          </p:cNvSpPr>
          <p:nvPr/>
        </p:nvSpPr>
        <p:spPr bwMode="auto">
          <a:xfrm flipH="1" flipV="1">
            <a:off x="2209800" y="2133600"/>
            <a:ext cx="1676400" cy="457200"/>
          </a:xfrm>
          <a:prstGeom prst="line">
            <a:avLst/>
          </a:prstGeom>
          <a:noFill/>
          <a:ln w="28575">
            <a:solidFill>
              <a:srgbClr val="008000"/>
            </a:solidFill>
            <a:prstDash val="dash"/>
            <a:round/>
            <a:headEnd/>
            <a:tailEnd/>
          </a:ln>
        </p:spPr>
        <p:txBody>
          <a:bodyPr/>
          <a:lstStyle/>
          <a:p>
            <a:endParaRPr lang="en-US"/>
          </a:p>
        </p:txBody>
      </p:sp>
      <p:sp>
        <p:nvSpPr>
          <p:cNvPr id="47123" name="Line 22"/>
          <p:cNvSpPr>
            <a:spLocks noChangeShapeType="1"/>
          </p:cNvSpPr>
          <p:nvPr/>
        </p:nvSpPr>
        <p:spPr bwMode="auto">
          <a:xfrm flipH="1" flipV="1">
            <a:off x="2209800" y="2133600"/>
            <a:ext cx="1676400" cy="1600200"/>
          </a:xfrm>
          <a:prstGeom prst="line">
            <a:avLst/>
          </a:prstGeom>
          <a:noFill/>
          <a:ln w="28575">
            <a:solidFill>
              <a:srgbClr val="008000"/>
            </a:solidFill>
            <a:prstDash val="dash"/>
            <a:round/>
            <a:headEnd/>
            <a:tailEnd/>
          </a:ln>
        </p:spPr>
        <p:txBody>
          <a:bodyPr/>
          <a:lstStyle/>
          <a:p>
            <a:endParaRPr lang="en-US"/>
          </a:p>
        </p:txBody>
      </p:sp>
      <p:sp>
        <p:nvSpPr>
          <p:cNvPr id="47124" name="Line 23"/>
          <p:cNvSpPr>
            <a:spLocks noChangeShapeType="1"/>
          </p:cNvSpPr>
          <p:nvPr/>
        </p:nvSpPr>
        <p:spPr bwMode="auto">
          <a:xfrm flipH="1" flipV="1">
            <a:off x="2209800" y="2133600"/>
            <a:ext cx="1981200" cy="381000"/>
          </a:xfrm>
          <a:prstGeom prst="line">
            <a:avLst/>
          </a:prstGeom>
          <a:noFill/>
          <a:ln w="28575">
            <a:solidFill>
              <a:srgbClr val="008000"/>
            </a:solidFill>
            <a:prstDash val="dash"/>
            <a:round/>
            <a:headEnd/>
            <a:tailEnd/>
          </a:ln>
        </p:spPr>
        <p:txBody>
          <a:bodyPr/>
          <a:lstStyle/>
          <a:p>
            <a:endParaRPr lang="en-US"/>
          </a:p>
        </p:txBody>
      </p:sp>
      <p:sp>
        <p:nvSpPr>
          <p:cNvPr id="47125" name="Line 24"/>
          <p:cNvSpPr>
            <a:spLocks noChangeShapeType="1"/>
          </p:cNvSpPr>
          <p:nvPr/>
        </p:nvSpPr>
        <p:spPr bwMode="auto">
          <a:xfrm flipH="1" flipV="1">
            <a:off x="2209800" y="2133600"/>
            <a:ext cx="2362200" cy="838200"/>
          </a:xfrm>
          <a:prstGeom prst="line">
            <a:avLst/>
          </a:prstGeom>
          <a:noFill/>
          <a:ln w="28575">
            <a:solidFill>
              <a:srgbClr val="008000"/>
            </a:solidFill>
            <a:prstDash val="dash"/>
            <a:round/>
            <a:headEnd/>
            <a:tailEnd/>
          </a:ln>
        </p:spPr>
        <p:txBody>
          <a:bodyPr/>
          <a:lstStyle/>
          <a:p>
            <a:endParaRPr lang="en-US"/>
          </a:p>
        </p:txBody>
      </p:sp>
      <p:sp>
        <p:nvSpPr>
          <p:cNvPr id="47126" name="Line 25"/>
          <p:cNvSpPr>
            <a:spLocks noChangeShapeType="1"/>
          </p:cNvSpPr>
          <p:nvPr/>
        </p:nvSpPr>
        <p:spPr bwMode="auto">
          <a:xfrm flipH="1" flipV="1">
            <a:off x="2209800" y="2133600"/>
            <a:ext cx="2362200" cy="1143000"/>
          </a:xfrm>
          <a:prstGeom prst="line">
            <a:avLst/>
          </a:prstGeom>
          <a:noFill/>
          <a:ln w="28575">
            <a:solidFill>
              <a:srgbClr val="008000"/>
            </a:solidFill>
            <a:prstDash val="dash"/>
            <a:round/>
            <a:headEnd/>
            <a:tailEnd/>
          </a:ln>
        </p:spPr>
        <p:txBody>
          <a:bodyPr/>
          <a:lstStyle/>
          <a:p>
            <a:endParaRPr lang="en-US"/>
          </a:p>
        </p:txBody>
      </p:sp>
      <p:sp>
        <p:nvSpPr>
          <p:cNvPr id="47127" name="Line 26"/>
          <p:cNvSpPr>
            <a:spLocks noChangeShapeType="1"/>
          </p:cNvSpPr>
          <p:nvPr/>
        </p:nvSpPr>
        <p:spPr bwMode="auto">
          <a:xfrm flipV="1">
            <a:off x="3581400" y="2120900"/>
            <a:ext cx="2514600" cy="381000"/>
          </a:xfrm>
          <a:prstGeom prst="line">
            <a:avLst/>
          </a:prstGeom>
          <a:noFill/>
          <a:ln w="28575">
            <a:solidFill>
              <a:srgbClr val="008000"/>
            </a:solidFill>
            <a:prstDash val="dash"/>
            <a:round/>
            <a:headEnd/>
            <a:tailEnd/>
          </a:ln>
        </p:spPr>
        <p:txBody>
          <a:bodyPr/>
          <a:lstStyle/>
          <a:p>
            <a:endParaRPr lang="en-US"/>
          </a:p>
        </p:txBody>
      </p:sp>
      <p:sp>
        <p:nvSpPr>
          <p:cNvPr id="47128" name="Line 27"/>
          <p:cNvSpPr>
            <a:spLocks noChangeShapeType="1"/>
          </p:cNvSpPr>
          <p:nvPr/>
        </p:nvSpPr>
        <p:spPr bwMode="auto">
          <a:xfrm flipV="1">
            <a:off x="3581400" y="2133600"/>
            <a:ext cx="2438400" cy="1295400"/>
          </a:xfrm>
          <a:prstGeom prst="line">
            <a:avLst/>
          </a:prstGeom>
          <a:noFill/>
          <a:ln w="28575">
            <a:solidFill>
              <a:srgbClr val="008000"/>
            </a:solidFill>
            <a:prstDash val="dash"/>
            <a:round/>
            <a:headEnd/>
            <a:tailEnd/>
          </a:ln>
        </p:spPr>
        <p:txBody>
          <a:bodyPr/>
          <a:lstStyle/>
          <a:p>
            <a:endParaRPr lang="en-US"/>
          </a:p>
        </p:txBody>
      </p:sp>
      <p:sp>
        <p:nvSpPr>
          <p:cNvPr id="85020" name="Line 28"/>
          <p:cNvSpPr>
            <a:spLocks noChangeShapeType="1"/>
          </p:cNvSpPr>
          <p:nvPr/>
        </p:nvSpPr>
        <p:spPr bwMode="auto">
          <a:xfrm flipV="1">
            <a:off x="3886200" y="3200400"/>
            <a:ext cx="685800" cy="533400"/>
          </a:xfrm>
          <a:prstGeom prst="line">
            <a:avLst/>
          </a:prstGeom>
          <a:noFill/>
          <a:ln w="28575">
            <a:solidFill>
              <a:schemeClr val="tx1"/>
            </a:solidFill>
            <a:round/>
            <a:headEnd/>
            <a:tailEnd/>
          </a:ln>
        </p:spPr>
        <p:txBody>
          <a:bodyPr/>
          <a:lstStyle/>
          <a:p>
            <a:endParaRPr lang="en-US"/>
          </a:p>
        </p:txBody>
      </p:sp>
      <p:sp>
        <p:nvSpPr>
          <p:cNvPr id="85021" name="Line 29"/>
          <p:cNvSpPr>
            <a:spLocks noChangeShapeType="1"/>
          </p:cNvSpPr>
          <p:nvPr/>
        </p:nvSpPr>
        <p:spPr bwMode="auto">
          <a:xfrm flipV="1">
            <a:off x="4191000" y="2971800"/>
            <a:ext cx="381000" cy="222250"/>
          </a:xfrm>
          <a:prstGeom prst="line">
            <a:avLst/>
          </a:prstGeom>
          <a:noFill/>
          <a:ln w="28575">
            <a:solidFill>
              <a:schemeClr val="tx1"/>
            </a:solidFill>
            <a:round/>
            <a:headEnd/>
            <a:tailEnd/>
          </a:ln>
        </p:spPr>
        <p:txBody>
          <a:bodyPr/>
          <a:lstStyle/>
          <a:p>
            <a:endParaRPr lang="en-US"/>
          </a:p>
        </p:txBody>
      </p:sp>
      <p:sp>
        <p:nvSpPr>
          <p:cNvPr id="85022" name="Line 30"/>
          <p:cNvSpPr>
            <a:spLocks noChangeShapeType="1"/>
          </p:cNvSpPr>
          <p:nvPr/>
        </p:nvSpPr>
        <p:spPr bwMode="auto">
          <a:xfrm flipV="1">
            <a:off x="3867150" y="2520950"/>
            <a:ext cx="323850" cy="82550"/>
          </a:xfrm>
          <a:prstGeom prst="line">
            <a:avLst/>
          </a:prstGeom>
          <a:noFill/>
          <a:ln w="28575">
            <a:solidFill>
              <a:schemeClr val="tx1"/>
            </a:solidFill>
            <a:round/>
            <a:headEnd/>
            <a:tailEnd/>
          </a:ln>
        </p:spPr>
        <p:txBody>
          <a:bodyPr/>
          <a:lstStyle/>
          <a:p>
            <a:endParaRPr lang="en-US"/>
          </a:p>
        </p:txBody>
      </p:sp>
      <p:sp>
        <p:nvSpPr>
          <p:cNvPr id="85023" name="Line 31"/>
          <p:cNvSpPr>
            <a:spLocks noChangeShapeType="1"/>
          </p:cNvSpPr>
          <p:nvPr/>
        </p:nvSpPr>
        <p:spPr bwMode="auto">
          <a:xfrm flipV="1">
            <a:off x="3581400" y="2452688"/>
            <a:ext cx="304800" cy="55562"/>
          </a:xfrm>
          <a:prstGeom prst="line">
            <a:avLst/>
          </a:prstGeom>
          <a:noFill/>
          <a:ln w="28575">
            <a:solidFill>
              <a:schemeClr val="tx1"/>
            </a:solidFill>
            <a:round/>
            <a:headEnd/>
            <a:tailEnd/>
          </a:ln>
        </p:spPr>
        <p:txBody>
          <a:bodyPr/>
          <a:lstStyle/>
          <a:p>
            <a:endParaRPr lang="en-US"/>
          </a:p>
        </p:txBody>
      </p:sp>
      <p:sp>
        <p:nvSpPr>
          <p:cNvPr id="85024" name="Line 32"/>
          <p:cNvSpPr>
            <a:spLocks noChangeShapeType="1"/>
          </p:cNvSpPr>
          <p:nvPr/>
        </p:nvSpPr>
        <p:spPr bwMode="auto">
          <a:xfrm flipH="1" flipV="1">
            <a:off x="3568700" y="3429000"/>
            <a:ext cx="304800" cy="304800"/>
          </a:xfrm>
          <a:prstGeom prst="line">
            <a:avLst/>
          </a:prstGeom>
          <a:noFill/>
          <a:ln w="28575">
            <a:solidFill>
              <a:schemeClr val="tx1"/>
            </a:solidFill>
            <a:round/>
            <a:headEnd/>
            <a:tailEnd/>
          </a:ln>
        </p:spPr>
        <p:txBody>
          <a:bodyPr/>
          <a:lstStyle/>
          <a:p>
            <a:endParaRPr lang="en-US"/>
          </a:p>
        </p:txBody>
      </p:sp>
      <p:sp>
        <p:nvSpPr>
          <p:cNvPr id="85025" name="Line 33"/>
          <p:cNvSpPr>
            <a:spLocks noChangeShapeType="1"/>
          </p:cNvSpPr>
          <p:nvPr/>
        </p:nvSpPr>
        <p:spPr bwMode="auto">
          <a:xfrm flipH="1" flipV="1">
            <a:off x="3581400" y="2514600"/>
            <a:ext cx="304800" cy="76200"/>
          </a:xfrm>
          <a:prstGeom prst="line">
            <a:avLst/>
          </a:prstGeom>
          <a:noFill/>
          <a:ln w="28575">
            <a:solidFill>
              <a:schemeClr val="tx1"/>
            </a:solidFill>
            <a:round/>
            <a:headEnd/>
            <a:tailEnd/>
          </a:ln>
        </p:spPr>
        <p:txBody>
          <a:bodyPr/>
          <a:lstStyle/>
          <a:p>
            <a:endParaRPr lang="en-US"/>
          </a:p>
        </p:txBody>
      </p:sp>
      <p:sp>
        <p:nvSpPr>
          <p:cNvPr id="85026" name="Line 34"/>
          <p:cNvSpPr>
            <a:spLocks noChangeShapeType="1"/>
          </p:cNvSpPr>
          <p:nvPr/>
        </p:nvSpPr>
        <p:spPr bwMode="auto">
          <a:xfrm flipH="1" flipV="1">
            <a:off x="3886200" y="2438400"/>
            <a:ext cx="304800" cy="76200"/>
          </a:xfrm>
          <a:prstGeom prst="line">
            <a:avLst/>
          </a:prstGeom>
          <a:noFill/>
          <a:ln w="28575">
            <a:solidFill>
              <a:schemeClr val="tx1"/>
            </a:solidFill>
            <a:round/>
            <a:headEnd/>
            <a:tailEnd/>
          </a:ln>
        </p:spPr>
        <p:txBody>
          <a:bodyPr/>
          <a:lstStyle/>
          <a:p>
            <a:endParaRPr lang="en-US"/>
          </a:p>
        </p:txBody>
      </p:sp>
      <p:sp>
        <p:nvSpPr>
          <p:cNvPr id="85027" name="Line 35"/>
          <p:cNvSpPr>
            <a:spLocks noChangeShapeType="1"/>
          </p:cNvSpPr>
          <p:nvPr/>
        </p:nvSpPr>
        <p:spPr bwMode="auto">
          <a:xfrm flipV="1">
            <a:off x="3581400" y="3138488"/>
            <a:ext cx="533400" cy="290512"/>
          </a:xfrm>
          <a:prstGeom prst="line">
            <a:avLst/>
          </a:prstGeom>
          <a:noFill/>
          <a:ln w="28575">
            <a:solidFill>
              <a:schemeClr val="tx1"/>
            </a:solidFill>
            <a:prstDash val="dash"/>
            <a:round/>
            <a:headEnd/>
            <a:tailEnd/>
          </a:ln>
        </p:spPr>
        <p:txBody>
          <a:bodyPr/>
          <a:lstStyle/>
          <a:p>
            <a:endParaRPr lang="en-US"/>
          </a:p>
        </p:txBody>
      </p:sp>
      <p:sp>
        <p:nvSpPr>
          <p:cNvPr id="85028" name="Line 36"/>
          <p:cNvSpPr>
            <a:spLocks noChangeShapeType="1"/>
          </p:cNvSpPr>
          <p:nvPr/>
        </p:nvSpPr>
        <p:spPr bwMode="auto">
          <a:xfrm flipV="1">
            <a:off x="4191000" y="2940050"/>
            <a:ext cx="304800" cy="152400"/>
          </a:xfrm>
          <a:prstGeom prst="line">
            <a:avLst/>
          </a:prstGeom>
          <a:noFill/>
          <a:ln w="28575">
            <a:solidFill>
              <a:schemeClr val="tx1"/>
            </a:solidFill>
            <a:round/>
            <a:headEnd/>
            <a:tailEnd/>
          </a:ln>
        </p:spPr>
        <p:txBody>
          <a:bodyPr/>
          <a:lstStyle/>
          <a:p>
            <a:endParaRPr lang="en-US"/>
          </a:p>
        </p:txBody>
      </p:sp>
      <p:sp>
        <p:nvSpPr>
          <p:cNvPr id="85029" name="Line 37"/>
          <p:cNvSpPr>
            <a:spLocks noChangeShapeType="1"/>
          </p:cNvSpPr>
          <p:nvPr/>
        </p:nvSpPr>
        <p:spPr bwMode="auto">
          <a:xfrm>
            <a:off x="4489450" y="2927350"/>
            <a:ext cx="82550" cy="44450"/>
          </a:xfrm>
          <a:prstGeom prst="line">
            <a:avLst/>
          </a:prstGeom>
          <a:noFill/>
          <a:ln w="2857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box(in)">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5025"/>
                                        </p:tgtEl>
                                        <p:attrNameLst>
                                          <p:attrName>style.visibility</p:attrName>
                                        </p:attrNameLst>
                                      </p:cBhvr>
                                      <p:to>
                                        <p:strVal val="visible"/>
                                      </p:to>
                                    </p:set>
                                    <p:animEffect transition="in" filter="dissolve">
                                      <p:cBhvr>
                                        <p:cTn id="12" dur="500"/>
                                        <p:tgtEl>
                                          <p:spTgt spid="8502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5023"/>
                                        </p:tgtEl>
                                        <p:attrNameLst>
                                          <p:attrName>style.visibility</p:attrName>
                                        </p:attrNameLst>
                                      </p:cBhvr>
                                      <p:to>
                                        <p:strVal val="visible"/>
                                      </p:to>
                                    </p:set>
                                    <p:animEffect transition="in" filter="dissolve">
                                      <p:cBhvr>
                                        <p:cTn id="15" dur="500"/>
                                        <p:tgtEl>
                                          <p:spTgt spid="850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5026"/>
                                        </p:tgtEl>
                                        <p:attrNameLst>
                                          <p:attrName>style.visibility</p:attrName>
                                        </p:attrNameLst>
                                      </p:cBhvr>
                                      <p:to>
                                        <p:strVal val="visible"/>
                                      </p:to>
                                    </p:set>
                                    <p:animEffect transition="in" filter="dissolve">
                                      <p:cBhvr>
                                        <p:cTn id="18" dur="500"/>
                                        <p:tgtEl>
                                          <p:spTgt spid="8502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5022"/>
                                        </p:tgtEl>
                                        <p:attrNameLst>
                                          <p:attrName>style.visibility</p:attrName>
                                        </p:attrNameLst>
                                      </p:cBhvr>
                                      <p:to>
                                        <p:strVal val="visible"/>
                                      </p:to>
                                    </p:set>
                                    <p:animEffect transition="in" filter="dissolve">
                                      <p:cBhvr>
                                        <p:cTn id="21" dur="500"/>
                                        <p:tgtEl>
                                          <p:spTgt spid="850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5027"/>
                                        </p:tgtEl>
                                        <p:attrNameLst>
                                          <p:attrName>style.visibility</p:attrName>
                                        </p:attrNameLst>
                                      </p:cBhvr>
                                      <p:to>
                                        <p:strVal val="visible"/>
                                      </p:to>
                                    </p:set>
                                    <p:animEffect transition="in" filter="dissolve">
                                      <p:cBhvr>
                                        <p:cTn id="24" dur="500"/>
                                        <p:tgtEl>
                                          <p:spTgt spid="8502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5028"/>
                                        </p:tgtEl>
                                        <p:attrNameLst>
                                          <p:attrName>style.visibility</p:attrName>
                                        </p:attrNameLst>
                                      </p:cBhvr>
                                      <p:to>
                                        <p:strVal val="visible"/>
                                      </p:to>
                                    </p:set>
                                    <p:animEffect transition="in" filter="dissolve">
                                      <p:cBhvr>
                                        <p:cTn id="27" dur="500"/>
                                        <p:tgtEl>
                                          <p:spTgt spid="8502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5021"/>
                                        </p:tgtEl>
                                        <p:attrNameLst>
                                          <p:attrName>style.visibility</p:attrName>
                                        </p:attrNameLst>
                                      </p:cBhvr>
                                      <p:to>
                                        <p:strVal val="visible"/>
                                      </p:to>
                                    </p:set>
                                    <p:animEffect transition="in" filter="dissolve">
                                      <p:cBhvr>
                                        <p:cTn id="30" dur="500"/>
                                        <p:tgtEl>
                                          <p:spTgt spid="850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5029"/>
                                        </p:tgtEl>
                                        <p:attrNameLst>
                                          <p:attrName>style.visibility</p:attrName>
                                        </p:attrNameLst>
                                      </p:cBhvr>
                                      <p:to>
                                        <p:strVal val="visible"/>
                                      </p:to>
                                    </p:set>
                                    <p:animEffect transition="in" filter="dissolve">
                                      <p:cBhvr>
                                        <p:cTn id="33" dur="500"/>
                                        <p:tgtEl>
                                          <p:spTgt spid="85029"/>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5020"/>
                                        </p:tgtEl>
                                        <p:attrNameLst>
                                          <p:attrName>style.visibility</p:attrName>
                                        </p:attrNameLst>
                                      </p:cBhvr>
                                      <p:to>
                                        <p:strVal val="visible"/>
                                      </p:to>
                                    </p:set>
                                    <p:animEffect transition="in" filter="dissolve">
                                      <p:cBhvr>
                                        <p:cTn id="36" dur="500"/>
                                        <p:tgtEl>
                                          <p:spTgt spid="8502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5024"/>
                                        </p:tgtEl>
                                        <p:attrNameLst>
                                          <p:attrName>style.visibility</p:attrName>
                                        </p:attrNameLst>
                                      </p:cBhvr>
                                      <p:to>
                                        <p:strVal val="visible"/>
                                      </p:to>
                                    </p:set>
                                    <p:animEffect transition="in" filter="dissolve">
                                      <p:cBhvr>
                                        <p:cTn id="39" dur="500"/>
                                        <p:tgtEl>
                                          <p:spTgt spid="85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5020" grpId="0" animBg="1"/>
      <p:bldP spid="85021" grpId="0" animBg="1"/>
      <p:bldP spid="85022" grpId="0" animBg="1"/>
      <p:bldP spid="85023" grpId="0" animBg="1"/>
      <p:bldP spid="85024" grpId="0" animBg="1"/>
      <p:bldP spid="85025" grpId="0" animBg="1"/>
      <p:bldP spid="85026" grpId="0" animBg="1"/>
      <p:bldP spid="85027" grpId="0" animBg="1"/>
      <p:bldP spid="85028" grpId="0" animBg="1"/>
      <p:bldP spid="850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4800" y="4191000"/>
            <a:ext cx="8513763" cy="457200"/>
          </a:xfrm>
          <a:prstGeom prst="rect">
            <a:avLst/>
          </a:prstGeom>
          <a:noFill/>
          <a:ln w="9525">
            <a:noFill/>
            <a:miter lim="800000"/>
            <a:headEnd/>
            <a:tailEnd/>
          </a:ln>
        </p:spPr>
        <p:txBody>
          <a:bodyPr>
            <a:spAutoFit/>
          </a:bodyPr>
          <a:lstStyle/>
          <a:p>
            <a:r>
              <a:rPr lang="en-US" i="1">
                <a:solidFill>
                  <a:srgbClr val="3333FF"/>
                </a:solidFill>
              </a:rPr>
              <a:t>Erase any segments that are not part of the </a:t>
            </a:r>
            <a:r>
              <a:rPr lang="en-US" b="1">
                <a:solidFill>
                  <a:srgbClr val="3333FF"/>
                </a:solidFill>
              </a:rPr>
              <a:t>L</a:t>
            </a:r>
            <a:r>
              <a:rPr lang="en-US" i="1">
                <a:solidFill>
                  <a:srgbClr val="3333FF"/>
                </a:solidFill>
              </a:rPr>
              <a:t>.</a:t>
            </a:r>
          </a:p>
        </p:txBody>
      </p:sp>
      <p:sp>
        <p:nvSpPr>
          <p:cNvPr id="48131" name="Text Box 3"/>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3b Continued</a:t>
            </a:r>
            <a:endParaRPr lang="en-US" sz="2600">
              <a:solidFill>
                <a:schemeClr val="accent2"/>
              </a:solidFill>
              <a:latin typeface="Times" charset="0"/>
            </a:endParaRPr>
          </a:p>
        </p:txBody>
      </p:sp>
      <p:sp>
        <p:nvSpPr>
          <p:cNvPr id="48132" name="Rectangle 4"/>
          <p:cNvSpPr>
            <a:spLocks noChangeArrowheads="1"/>
          </p:cNvSpPr>
          <p:nvPr/>
        </p:nvSpPr>
        <p:spPr bwMode="auto">
          <a:xfrm>
            <a:off x="152400" y="1371600"/>
            <a:ext cx="8626475" cy="457200"/>
          </a:xfrm>
          <a:prstGeom prst="rect">
            <a:avLst/>
          </a:prstGeom>
          <a:noFill/>
          <a:ln w="9525">
            <a:noFill/>
            <a:miter lim="800000"/>
            <a:headEnd/>
            <a:tailEnd/>
          </a:ln>
        </p:spPr>
        <p:txBody>
          <a:bodyPr wrap="none">
            <a:spAutoFit/>
          </a:bodyPr>
          <a:lstStyle/>
          <a:p>
            <a:r>
              <a:rPr lang="en-US" b="1"/>
              <a:t>Draw the block letter L in two-point perspective.</a:t>
            </a:r>
            <a:r>
              <a:rPr lang="en-US"/>
              <a:t> </a:t>
            </a:r>
          </a:p>
        </p:txBody>
      </p:sp>
      <p:sp>
        <p:nvSpPr>
          <p:cNvPr id="48133" name="Freeform 101"/>
          <p:cNvSpPr>
            <a:spLocks/>
          </p:cNvSpPr>
          <p:nvPr/>
        </p:nvSpPr>
        <p:spPr bwMode="auto">
          <a:xfrm>
            <a:off x="3581400" y="2438400"/>
            <a:ext cx="609600" cy="152400"/>
          </a:xfrm>
          <a:custGeom>
            <a:avLst/>
            <a:gdLst>
              <a:gd name="T0" fmla="*/ 0 w 384"/>
              <a:gd name="T1" fmla="*/ 48 h 96"/>
              <a:gd name="T2" fmla="*/ 192 w 384"/>
              <a:gd name="T3" fmla="*/ 0 h 96"/>
              <a:gd name="T4" fmla="*/ 384 w 384"/>
              <a:gd name="T5" fmla="*/ 48 h 96"/>
              <a:gd name="T6" fmla="*/ 192 w 384"/>
              <a:gd name="T7" fmla="*/ 96 h 96"/>
              <a:gd name="T8" fmla="*/ 0 w 384"/>
              <a:gd name="T9" fmla="*/ 48 h 96"/>
              <a:gd name="T10" fmla="*/ 0 60000 65536"/>
              <a:gd name="T11" fmla="*/ 0 60000 65536"/>
              <a:gd name="T12" fmla="*/ 0 60000 65536"/>
              <a:gd name="T13" fmla="*/ 0 60000 65536"/>
              <a:gd name="T14" fmla="*/ 0 60000 65536"/>
              <a:gd name="T15" fmla="*/ 0 w 384"/>
              <a:gd name="T16" fmla="*/ 0 h 96"/>
              <a:gd name="T17" fmla="*/ 384 w 384"/>
              <a:gd name="T18" fmla="*/ 96 h 96"/>
            </a:gdLst>
            <a:ahLst/>
            <a:cxnLst>
              <a:cxn ang="T10">
                <a:pos x="T0" y="T1"/>
              </a:cxn>
              <a:cxn ang="T11">
                <a:pos x="T2" y="T3"/>
              </a:cxn>
              <a:cxn ang="T12">
                <a:pos x="T4" y="T5"/>
              </a:cxn>
              <a:cxn ang="T13">
                <a:pos x="T6" y="T7"/>
              </a:cxn>
              <a:cxn ang="T14">
                <a:pos x="T8" y="T9"/>
              </a:cxn>
            </a:cxnLst>
            <a:rect l="T15" t="T16" r="T17" b="T18"/>
            <a:pathLst>
              <a:path w="384" h="96">
                <a:moveTo>
                  <a:pt x="0" y="48"/>
                </a:moveTo>
                <a:lnTo>
                  <a:pt x="192" y="0"/>
                </a:lnTo>
                <a:lnTo>
                  <a:pt x="384" y="48"/>
                </a:lnTo>
                <a:lnTo>
                  <a:pt x="192" y="96"/>
                </a:lnTo>
                <a:lnTo>
                  <a:pt x="0" y="48"/>
                </a:lnTo>
                <a:close/>
              </a:path>
            </a:pathLst>
          </a:custGeom>
          <a:noFill/>
          <a:ln w="28575">
            <a:solidFill>
              <a:schemeClr val="tx1"/>
            </a:solidFill>
            <a:round/>
            <a:headEnd/>
            <a:tailEnd/>
          </a:ln>
        </p:spPr>
        <p:txBody>
          <a:bodyPr/>
          <a:lstStyle/>
          <a:p>
            <a:endParaRPr lang="en-US"/>
          </a:p>
        </p:txBody>
      </p:sp>
      <p:sp>
        <p:nvSpPr>
          <p:cNvPr id="48134" name="Line 106"/>
          <p:cNvSpPr>
            <a:spLocks noChangeShapeType="1"/>
          </p:cNvSpPr>
          <p:nvPr/>
        </p:nvSpPr>
        <p:spPr bwMode="auto">
          <a:xfrm>
            <a:off x="4191000" y="2514600"/>
            <a:ext cx="0" cy="685800"/>
          </a:xfrm>
          <a:prstGeom prst="line">
            <a:avLst/>
          </a:prstGeom>
          <a:noFill/>
          <a:ln w="28575">
            <a:solidFill>
              <a:schemeClr val="tx1"/>
            </a:solidFill>
            <a:round/>
            <a:headEnd/>
            <a:tailEnd/>
          </a:ln>
        </p:spPr>
        <p:txBody>
          <a:bodyPr/>
          <a:lstStyle/>
          <a:p>
            <a:endParaRPr lang="en-US"/>
          </a:p>
        </p:txBody>
      </p:sp>
      <p:sp>
        <p:nvSpPr>
          <p:cNvPr id="48135" name="Line 109"/>
          <p:cNvSpPr>
            <a:spLocks noChangeShapeType="1"/>
          </p:cNvSpPr>
          <p:nvPr/>
        </p:nvSpPr>
        <p:spPr bwMode="auto">
          <a:xfrm flipV="1">
            <a:off x="4191000" y="2971800"/>
            <a:ext cx="381000" cy="222250"/>
          </a:xfrm>
          <a:prstGeom prst="line">
            <a:avLst/>
          </a:prstGeom>
          <a:noFill/>
          <a:ln w="28575">
            <a:solidFill>
              <a:schemeClr val="tx1"/>
            </a:solidFill>
            <a:round/>
            <a:headEnd/>
            <a:tailEnd/>
          </a:ln>
        </p:spPr>
        <p:txBody>
          <a:bodyPr/>
          <a:lstStyle/>
          <a:p>
            <a:endParaRPr lang="en-US"/>
          </a:p>
        </p:txBody>
      </p:sp>
      <p:sp>
        <p:nvSpPr>
          <p:cNvPr id="48136" name="Line 116"/>
          <p:cNvSpPr>
            <a:spLocks noChangeShapeType="1"/>
          </p:cNvSpPr>
          <p:nvPr/>
        </p:nvSpPr>
        <p:spPr bwMode="auto">
          <a:xfrm flipV="1">
            <a:off x="4191000" y="2940050"/>
            <a:ext cx="304800" cy="152400"/>
          </a:xfrm>
          <a:prstGeom prst="line">
            <a:avLst/>
          </a:prstGeom>
          <a:noFill/>
          <a:ln w="28575">
            <a:solidFill>
              <a:schemeClr val="tx1"/>
            </a:solidFill>
            <a:round/>
            <a:headEnd/>
            <a:tailEnd/>
          </a:ln>
        </p:spPr>
        <p:txBody>
          <a:bodyPr/>
          <a:lstStyle/>
          <a:p>
            <a:endParaRPr lang="en-US"/>
          </a:p>
        </p:txBody>
      </p:sp>
      <p:sp>
        <p:nvSpPr>
          <p:cNvPr id="48137" name="Line 117"/>
          <p:cNvSpPr>
            <a:spLocks noChangeShapeType="1"/>
          </p:cNvSpPr>
          <p:nvPr/>
        </p:nvSpPr>
        <p:spPr bwMode="auto">
          <a:xfrm>
            <a:off x="4489450" y="2927350"/>
            <a:ext cx="82550" cy="44450"/>
          </a:xfrm>
          <a:prstGeom prst="line">
            <a:avLst/>
          </a:prstGeom>
          <a:noFill/>
          <a:ln w="28575">
            <a:solidFill>
              <a:schemeClr val="tx1"/>
            </a:solidFill>
            <a:round/>
            <a:headEnd/>
            <a:tailEnd/>
          </a:ln>
        </p:spPr>
        <p:txBody>
          <a:bodyPr/>
          <a:lstStyle/>
          <a:p>
            <a:endParaRPr lang="en-US"/>
          </a:p>
        </p:txBody>
      </p:sp>
      <p:sp>
        <p:nvSpPr>
          <p:cNvPr id="48138" name="Freeform 118"/>
          <p:cNvSpPr>
            <a:spLocks/>
          </p:cNvSpPr>
          <p:nvPr/>
        </p:nvSpPr>
        <p:spPr bwMode="auto">
          <a:xfrm>
            <a:off x="3581400" y="2514600"/>
            <a:ext cx="990600" cy="1219200"/>
          </a:xfrm>
          <a:custGeom>
            <a:avLst/>
            <a:gdLst>
              <a:gd name="T0" fmla="*/ 0 w 624"/>
              <a:gd name="T1" fmla="*/ 0 h 768"/>
              <a:gd name="T2" fmla="*/ 0 w 624"/>
              <a:gd name="T3" fmla="*/ 576 h 768"/>
              <a:gd name="T4" fmla="*/ 192 w 624"/>
              <a:gd name="T5" fmla="*/ 768 h 768"/>
              <a:gd name="T6" fmla="*/ 624 w 624"/>
              <a:gd name="T7" fmla="*/ 432 h 768"/>
              <a:gd name="T8" fmla="*/ 624 w 624"/>
              <a:gd name="T9" fmla="*/ 288 h 768"/>
              <a:gd name="T10" fmla="*/ 0 60000 65536"/>
              <a:gd name="T11" fmla="*/ 0 60000 65536"/>
              <a:gd name="T12" fmla="*/ 0 60000 65536"/>
              <a:gd name="T13" fmla="*/ 0 60000 65536"/>
              <a:gd name="T14" fmla="*/ 0 60000 65536"/>
              <a:gd name="T15" fmla="*/ 0 w 624"/>
              <a:gd name="T16" fmla="*/ 0 h 768"/>
              <a:gd name="T17" fmla="*/ 624 w 624"/>
              <a:gd name="T18" fmla="*/ 768 h 768"/>
            </a:gdLst>
            <a:ahLst/>
            <a:cxnLst>
              <a:cxn ang="T10">
                <a:pos x="T0" y="T1"/>
              </a:cxn>
              <a:cxn ang="T11">
                <a:pos x="T2" y="T3"/>
              </a:cxn>
              <a:cxn ang="T12">
                <a:pos x="T4" y="T5"/>
              </a:cxn>
              <a:cxn ang="T13">
                <a:pos x="T6" y="T7"/>
              </a:cxn>
              <a:cxn ang="T14">
                <a:pos x="T8" y="T9"/>
              </a:cxn>
            </a:cxnLst>
            <a:rect l="T15" t="T16" r="T17" b="T18"/>
            <a:pathLst>
              <a:path w="624" h="768">
                <a:moveTo>
                  <a:pt x="0" y="0"/>
                </a:moveTo>
                <a:lnTo>
                  <a:pt x="0" y="576"/>
                </a:lnTo>
                <a:lnTo>
                  <a:pt x="192" y="768"/>
                </a:lnTo>
                <a:lnTo>
                  <a:pt x="624" y="432"/>
                </a:lnTo>
                <a:lnTo>
                  <a:pt x="624" y="288"/>
                </a:lnTo>
              </a:path>
            </a:pathLst>
          </a:custGeom>
          <a:noFill/>
          <a:ln w="28575">
            <a:solidFill>
              <a:schemeClr val="tx1"/>
            </a:solidFill>
            <a:round/>
            <a:headEnd/>
            <a:tailEnd/>
          </a:ln>
        </p:spPr>
        <p:txBody>
          <a:bodyPr/>
          <a:lstStyle/>
          <a:p>
            <a:endParaRPr lang="en-US"/>
          </a:p>
        </p:txBody>
      </p:sp>
      <p:sp>
        <p:nvSpPr>
          <p:cNvPr id="48139" name="Line 119"/>
          <p:cNvSpPr>
            <a:spLocks noChangeShapeType="1"/>
          </p:cNvSpPr>
          <p:nvPr/>
        </p:nvSpPr>
        <p:spPr bwMode="auto">
          <a:xfrm>
            <a:off x="3886200" y="2590800"/>
            <a:ext cx="0" cy="1143000"/>
          </a:xfrm>
          <a:prstGeom prst="line">
            <a:avLst/>
          </a:prstGeom>
          <a:noFill/>
          <a:ln w="2857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ox(in)">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838200"/>
            <a:ext cx="9144000" cy="822325"/>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4A: Relating Different Representations of an Object</a:t>
            </a:r>
          </a:p>
        </p:txBody>
      </p:sp>
      <p:sp>
        <p:nvSpPr>
          <p:cNvPr id="49155" name="Rectangle 3"/>
          <p:cNvSpPr>
            <a:spLocks noChangeArrowheads="1"/>
          </p:cNvSpPr>
          <p:nvPr/>
        </p:nvSpPr>
        <p:spPr bwMode="auto">
          <a:xfrm>
            <a:off x="304800" y="1752600"/>
            <a:ext cx="8385175" cy="1187450"/>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Determine whether the drawing represents the given object. Assume there are no hidden cubes.</a:t>
            </a:r>
          </a:p>
        </p:txBody>
      </p:sp>
      <p:pic>
        <p:nvPicPr>
          <p:cNvPr id="49156" name="Picture 6"/>
          <p:cNvPicPr>
            <a:picLocks noChangeAspect="1" noChangeArrowheads="1"/>
          </p:cNvPicPr>
          <p:nvPr/>
        </p:nvPicPr>
        <p:blipFill>
          <a:blip r:embed="rId2"/>
          <a:srcRect/>
          <a:stretch>
            <a:fillRect/>
          </a:stretch>
        </p:blipFill>
        <p:spPr bwMode="auto">
          <a:xfrm>
            <a:off x="381000" y="2971800"/>
            <a:ext cx="2565400" cy="3333750"/>
          </a:xfrm>
          <a:prstGeom prst="rect">
            <a:avLst/>
          </a:prstGeom>
          <a:noFill/>
          <a:ln w="9525">
            <a:noFill/>
            <a:miter lim="800000"/>
            <a:headEnd/>
            <a:tailEnd/>
          </a:ln>
        </p:spPr>
      </p:pic>
      <p:pic>
        <p:nvPicPr>
          <p:cNvPr id="49157" name="Picture 8"/>
          <p:cNvPicPr>
            <a:picLocks noChangeAspect="1" noChangeArrowheads="1"/>
          </p:cNvPicPr>
          <p:nvPr/>
        </p:nvPicPr>
        <p:blipFill>
          <a:blip r:embed="rId3"/>
          <a:srcRect/>
          <a:stretch>
            <a:fillRect/>
          </a:stretch>
        </p:blipFill>
        <p:spPr bwMode="auto">
          <a:xfrm>
            <a:off x="3352800" y="3048000"/>
            <a:ext cx="2781300" cy="3105150"/>
          </a:xfrm>
          <a:prstGeom prst="rect">
            <a:avLst/>
          </a:prstGeom>
          <a:noFill/>
          <a:ln w="9525">
            <a:noFill/>
            <a:miter lim="800000"/>
            <a:headEnd/>
            <a:tailEnd/>
          </a:ln>
        </p:spPr>
      </p:pic>
      <p:sp>
        <p:nvSpPr>
          <p:cNvPr id="41993" name="Rectangle 9"/>
          <p:cNvSpPr>
            <a:spLocks noChangeArrowheads="1"/>
          </p:cNvSpPr>
          <p:nvPr/>
        </p:nvSpPr>
        <p:spPr bwMode="auto">
          <a:xfrm>
            <a:off x="5367338" y="3124200"/>
            <a:ext cx="3505200" cy="822325"/>
          </a:xfrm>
          <a:prstGeom prst="rect">
            <a:avLst/>
          </a:prstGeom>
          <a:noFill/>
          <a:ln w="9525">
            <a:noFill/>
            <a:miter lim="800000"/>
            <a:headEnd/>
            <a:tailEnd/>
          </a:ln>
        </p:spPr>
        <p:txBody>
          <a:bodyPr anchor="ctr">
            <a:spAutoFit/>
          </a:bodyPr>
          <a:lstStyle/>
          <a:p>
            <a:r>
              <a:rPr lang="en-US"/>
              <a:t>No; the base has one cube too many.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dissolve">
                                      <p:cBhvr>
                                        <p:cTn id="7"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838200"/>
            <a:ext cx="9144000" cy="822325"/>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4B: Relating Different Representations of an Object</a:t>
            </a:r>
          </a:p>
        </p:txBody>
      </p:sp>
      <p:sp>
        <p:nvSpPr>
          <p:cNvPr id="50179" name="Rectangle 3"/>
          <p:cNvSpPr>
            <a:spLocks noChangeArrowheads="1"/>
          </p:cNvSpPr>
          <p:nvPr/>
        </p:nvSpPr>
        <p:spPr bwMode="auto">
          <a:xfrm>
            <a:off x="304800" y="1752600"/>
            <a:ext cx="8385175" cy="1187450"/>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Determine whether the drawing represents the given object. Assume there are no hidden cubes.</a:t>
            </a:r>
          </a:p>
        </p:txBody>
      </p:sp>
      <p:pic>
        <p:nvPicPr>
          <p:cNvPr id="50180" name="Picture 4"/>
          <p:cNvPicPr>
            <a:picLocks noChangeAspect="1" noChangeArrowheads="1"/>
          </p:cNvPicPr>
          <p:nvPr/>
        </p:nvPicPr>
        <p:blipFill>
          <a:blip r:embed="rId2"/>
          <a:srcRect/>
          <a:stretch>
            <a:fillRect/>
          </a:stretch>
        </p:blipFill>
        <p:spPr bwMode="auto">
          <a:xfrm>
            <a:off x="381000" y="2971800"/>
            <a:ext cx="2565400" cy="3333750"/>
          </a:xfrm>
          <a:prstGeom prst="rect">
            <a:avLst/>
          </a:prstGeom>
          <a:noFill/>
          <a:ln w="9525">
            <a:noFill/>
            <a:miter lim="800000"/>
            <a:headEnd/>
            <a:tailEnd/>
          </a:ln>
        </p:spPr>
      </p:pic>
      <p:pic>
        <p:nvPicPr>
          <p:cNvPr id="50181" name="Picture 7"/>
          <p:cNvPicPr>
            <a:picLocks noChangeAspect="1" noChangeArrowheads="1"/>
          </p:cNvPicPr>
          <p:nvPr/>
        </p:nvPicPr>
        <p:blipFill>
          <a:blip r:embed="rId3"/>
          <a:srcRect/>
          <a:stretch>
            <a:fillRect/>
          </a:stretch>
        </p:blipFill>
        <p:spPr bwMode="auto">
          <a:xfrm>
            <a:off x="3276600" y="2895600"/>
            <a:ext cx="2279650" cy="3419475"/>
          </a:xfrm>
          <a:prstGeom prst="rect">
            <a:avLst/>
          </a:prstGeom>
          <a:noFill/>
          <a:ln w="9525">
            <a:noFill/>
            <a:miter lim="800000"/>
            <a:headEnd/>
            <a:tailEnd/>
          </a:ln>
        </p:spPr>
      </p:pic>
      <p:sp>
        <p:nvSpPr>
          <p:cNvPr id="73736" name="Rectangle 8"/>
          <p:cNvSpPr>
            <a:spLocks noChangeArrowheads="1"/>
          </p:cNvSpPr>
          <p:nvPr/>
        </p:nvSpPr>
        <p:spPr bwMode="auto">
          <a:xfrm>
            <a:off x="5375275" y="2895600"/>
            <a:ext cx="3768725" cy="1187450"/>
          </a:xfrm>
          <a:prstGeom prst="rect">
            <a:avLst/>
          </a:prstGeom>
          <a:noFill/>
          <a:ln w="9525">
            <a:noFill/>
            <a:miter lim="800000"/>
            <a:headEnd/>
            <a:tailEnd/>
          </a:ln>
        </p:spPr>
        <p:txBody>
          <a:bodyPr anchor="ctr">
            <a:spAutoFit/>
          </a:bodyPr>
          <a:lstStyle/>
          <a:p>
            <a:r>
              <a:rPr lang="en-US"/>
              <a:t>Yes; the drawing is a two-point perspective view of the object.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dissolve">
                                      <p:cBhvr>
                                        <p:cTn id="7"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838200"/>
            <a:ext cx="9144000" cy="822325"/>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4C: Relating Different Representations of an Object</a:t>
            </a:r>
          </a:p>
        </p:txBody>
      </p:sp>
      <p:sp>
        <p:nvSpPr>
          <p:cNvPr id="51203" name="Rectangle 3"/>
          <p:cNvSpPr>
            <a:spLocks noChangeArrowheads="1"/>
          </p:cNvSpPr>
          <p:nvPr/>
        </p:nvSpPr>
        <p:spPr bwMode="auto">
          <a:xfrm>
            <a:off x="304800" y="1752600"/>
            <a:ext cx="8385175" cy="1187450"/>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Determine whether the drawing represents the given object. Assume there are no hidden cubes.</a:t>
            </a:r>
          </a:p>
        </p:txBody>
      </p:sp>
      <p:pic>
        <p:nvPicPr>
          <p:cNvPr id="51204" name="Picture 4"/>
          <p:cNvPicPr>
            <a:picLocks noChangeAspect="1" noChangeArrowheads="1"/>
          </p:cNvPicPr>
          <p:nvPr/>
        </p:nvPicPr>
        <p:blipFill>
          <a:blip r:embed="rId2"/>
          <a:srcRect/>
          <a:stretch>
            <a:fillRect/>
          </a:stretch>
        </p:blipFill>
        <p:spPr bwMode="auto">
          <a:xfrm>
            <a:off x="381000" y="2971800"/>
            <a:ext cx="2565400" cy="3333750"/>
          </a:xfrm>
          <a:prstGeom prst="rect">
            <a:avLst/>
          </a:prstGeom>
          <a:noFill/>
          <a:ln w="9525">
            <a:noFill/>
            <a:miter lim="800000"/>
            <a:headEnd/>
            <a:tailEnd/>
          </a:ln>
        </p:spPr>
      </p:pic>
      <p:pic>
        <p:nvPicPr>
          <p:cNvPr id="51205" name="Picture 7"/>
          <p:cNvPicPr>
            <a:picLocks noChangeAspect="1" noChangeArrowheads="1"/>
          </p:cNvPicPr>
          <p:nvPr/>
        </p:nvPicPr>
        <p:blipFill>
          <a:blip r:embed="rId3"/>
          <a:srcRect/>
          <a:stretch>
            <a:fillRect/>
          </a:stretch>
        </p:blipFill>
        <p:spPr bwMode="auto">
          <a:xfrm>
            <a:off x="3048000" y="2971800"/>
            <a:ext cx="2103438" cy="3390900"/>
          </a:xfrm>
          <a:prstGeom prst="rect">
            <a:avLst/>
          </a:prstGeom>
          <a:noFill/>
          <a:ln w="9525">
            <a:noFill/>
            <a:miter lim="800000"/>
            <a:headEnd/>
            <a:tailEnd/>
          </a:ln>
        </p:spPr>
      </p:pic>
      <p:sp>
        <p:nvSpPr>
          <p:cNvPr id="74760" name="Rectangle 8"/>
          <p:cNvSpPr>
            <a:spLocks noChangeArrowheads="1"/>
          </p:cNvSpPr>
          <p:nvPr/>
        </p:nvSpPr>
        <p:spPr bwMode="auto">
          <a:xfrm>
            <a:off x="5410200" y="3048000"/>
            <a:ext cx="3733800" cy="1187450"/>
          </a:xfrm>
          <a:prstGeom prst="rect">
            <a:avLst/>
          </a:prstGeom>
          <a:noFill/>
          <a:ln w="9525">
            <a:noFill/>
            <a:miter lim="800000"/>
            <a:headEnd/>
            <a:tailEnd/>
          </a:ln>
        </p:spPr>
        <p:txBody>
          <a:bodyPr anchor="ctr">
            <a:spAutoFit/>
          </a:bodyPr>
          <a:lstStyle/>
          <a:p>
            <a:r>
              <a:rPr lang="en-US"/>
              <a:t>Yes; the drawing is an isometric view of the object.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dissolve">
                                      <p:cBhvr>
                                        <p:cTn id="7"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838200"/>
            <a:ext cx="9144000" cy="822325"/>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4D: Relating Different Representations of an Object</a:t>
            </a:r>
          </a:p>
        </p:txBody>
      </p:sp>
      <p:sp>
        <p:nvSpPr>
          <p:cNvPr id="52227" name="Rectangle 3"/>
          <p:cNvSpPr>
            <a:spLocks noChangeArrowheads="1"/>
          </p:cNvSpPr>
          <p:nvPr/>
        </p:nvSpPr>
        <p:spPr bwMode="auto">
          <a:xfrm>
            <a:off x="304800" y="1752600"/>
            <a:ext cx="8385175" cy="1187450"/>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Determine whether the drawing represents the given object. Assume there are no hidden cubes.</a:t>
            </a:r>
          </a:p>
        </p:txBody>
      </p:sp>
      <p:pic>
        <p:nvPicPr>
          <p:cNvPr id="52228" name="Picture 4"/>
          <p:cNvPicPr>
            <a:picLocks noChangeAspect="1" noChangeArrowheads="1"/>
          </p:cNvPicPr>
          <p:nvPr/>
        </p:nvPicPr>
        <p:blipFill>
          <a:blip r:embed="rId2"/>
          <a:srcRect/>
          <a:stretch>
            <a:fillRect/>
          </a:stretch>
        </p:blipFill>
        <p:spPr bwMode="auto">
          <a:xfrm>
            <a:off x="381000" y="2971800"/>
            <a:ext cx="2565400" cy="3333750"/>
          </a:xfrm>
          <a:prstGeom prst="rect">
            <a:avLst/>
          </a:prstGeom>
          <a:noFill/>
          <a:ln w="9525">
            <a:noFill/>
            <a:miter lim="800000"/>
            <a:headEnd/>
            <a:tailEnd/>
          </a:ln>
        </p:spPr>
      </p:pic>
      <p:pic>
        <p:nvPicPr>
          <p:cNvPr id="52229" name="Picture 7"/>
          <p:cNvPicPr>
            <a:picLocks noChangeAspect="1" noChangeArrowheads="1"/>
          </p:cNvPicPr>
          <p:nvPr/>
        </p:nvPicPr>
        <p:blipFill>
          <a:blip r:embed="rId3"/>
          <a:srcRect/>
          <a:stretch>
            <a:fillRect/>
          </a:stretch>
        </p:blipFill>
        <p:spPr bwMode="auto">
          <a:xfrm>
            <a:off x="4495800" y="2667000"/>
            <a:ext cx="4343400" cy="3805238"/>
          </a:xfrm>
          <a:prstGeom prst="rect">
            <a:avLst/>
          </a:prstGeom>
          <a:noFill/>
          <a:ln w="9525">
            <a:noFill/>
            <a:miter lim="800000"/>
            <a:headEnd/>
            <a:tailEnd/>
          </a:ln>
        </p:spPr>
      </p:pic>
      <p:sp>
        <p:nvSpPr>
          <p:cNvPr id="75784" name="Rectangle 8"/>
          <p:cNvSpPr>
            <a:spLocks noChangeArrowheads="1"/>
          </p:cNvSpPr>
          <p:nvPr/>
        </p:nvSpPr>
        <p:spPr bwMode="auto">
          <a:xfrm>
            <a:off x="2133600" y="2667000"/>
            <a:ext cx="2590800" cy="2282825"/>
          </a:xfrm>
          <a:prstGeom prst="rect">
            <a:avLst/>
          </a:prstGeom>
          <a:noFill/>
          <a:ln w="9525">
            <a:noFill/>
            <a:miter lim="800000"/>
            <a:headEnd/>
            <a:tailEnd/>
          </a:ln>
        </p:spPr>
        <p:txBody>
          <a:bodyPr anchor="ctr">
            <a:spAutoFit/>
          </a:bodyPr>
          <a:lstStyle/>
          <a:p>
            <a:r>
              <a:rPr lang="en-US"/>
              <a:t>Yes; the drawing </a:t>
            </a:r>
            <a:br>
              <a:rPr lang="en-US"/>
            </a:br>
            <a:r>
              <a:rPr lang="en-US"/>
              <a:t>shows the six orthographic views of the object.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dissolve">
                                      <p:cBhvr>
                                        <p:cTn id="7" dur="500"/>
                                        <p:tgtEl>
                                          <p:spTgt spid="75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FF0000"/>
                </a:solidFill>
                <a:latin typeface="Arial Black" pitchFamily="34" charset="0"/>
              </a:rPr>
              <a:t>Check It Out!</a:t>
            </a:r>
            <a:r>
              <a:rPr lang="en-US">
                <a:solidFill>
                  <a:srgbClr val="006699"/>
                </a:solidFill>
                <a:latin typeface="Arial Black" pitchFamily="34" charset="0"/>
              </a:rPr>
              <a:t> Example 4 </a:t>
            </a:r>
            <a:endParaRPr lang="en-US" sz="2600">
              <a:solidFill>
                <a:schemeClr val="accent2"/>
              </a:solidFill>
              <a:latin typeface="Arial MT Bl" charset="0"/>
            </a:endParaRPr>
          </a:p>
        </p:txBody>
      </p:sp>
      <p:sp>
        <p:nvSpPr>
          <p:cNvPr id="53251" name="Rectangle 3"/>
          <p:cNvSpPr>
            <a:spLocks noChangeArrowheads="1"/>
          </p:cNvSpPr>
          <p:nvPr/>
        </p:nvSpPr>
        <p:spPr bwMode="auto">
          <a:xfrm>
            <a:off x="304800" y="1295400"/>
            <a:ext cx="8458200" cy="1187450"/>
          </a:xfrm>
          <a:prstGeom prst="rect">
            <a:avLst/>
          </a:prstGeom>
          <a:noFill/>
          <a:ln w="9525">
            <a:noFill/>
            <a:miter lim="800000"/>
            <a:headEnd/>
            <a:tailEnd/>
          </a:ln>
        </p:spPr>
        <p:txBody>
          <a:bodyPr>
            <a:spAutoFit/>
          </a:bodyPr>
          <a:lstStyle/>
          <a:p>
            <a:r>
              <a:rPr lang="en-US" b="1"/>
              <a:t>Determine whether the drawing represents the</a:t>
            </a:r>
          </a:p>
          <a:p>
            <a:r>
              <a:rPr lang="en-US" b="1"/>
              <a:t>given object. Assume there are no hidden cubes.</a:t>
            </a:r>
          </a:p>
        </p:txBody>
      </p:sp>
      <p:pic>
        <p:nvPicPr>
          <p:cNvPr id="53252" name="Picture 7"/>
          <p:cNvPicPr>
            <a:picLocks noChangeAspect="1" noChangeArrowheads="1"/>
          </p:cNvPicPr>
          <p:nvPr/>
        </p:nvPicPr>
        <p:blipFill>
          <a:blip r:embed="rId2"/>
          <a:srcRect/>
          <a:stretch>
            <a:fillRect/>
          </a:stretch>
        </p:blipFill>
        <p:spPr bwMode="auto">
          <a:xfrm>
            <a:off x="3081338" y="2522538"/>
            <a:ext cx="5986462" cy="3497262"/>
          </a:xfrm>
          <a:prstGeom prst="rect">
            <a:avLst/>
          </a:prstGeom>
          <a:noFill/>
          <a:ln w="9525">
            <a:noFill/>
            <a:miter lim="800000"/>
            <a:headEnd/>
            <a:tailEnd/>
          </a:ln>
        </p:spPr>
      </p:pic>
      <p:sp>
        <p:nvSpPr>
          <p:cNvPr id="43016" name="Rectangle 8"/>
          <p:cNvSpPr>
            <a:spLocks noChangeArrowheads="1"/>
          </p:cNvSpPr>
          <p:nvPr/>
        </p:nvSpPr>
        <p:spPr bwMode="auto">
          <a:xfrm>
            <a:off x="457200" y="5181600"/>
            <a:ext cx="2743200" cy="457200"/>
          </a:xfrm>
          <a:prstGeom prst="rect">
            <a:avLst/>
          </a:prstGeom>
          <a:noFill/>
          <a:ln w="9525">
            <a:noFill/>
            <a:miter lim="800000"/>
            <a:headEnd/>
            <a:tailEnd/>
          </a:ln>
        </p:spPr>
        <p:txBody>
          <a:bodyPr>
            <a:spAutoFit/>
          </a:bodyPr>
          <a:lstStyle/>
          <a:p>
            <a:r>
              <a:rPr lang="en-US"/>
              <a:t>no</a:t>
            </a:r>
          </a:p>
        </p:txBody>
      </p:sp>
      <p:pic>
        <p:nvPicPr>
          <p:cNvPr id="53254" name="Picture 9"/>
          <p:cNvPicPr>
            <a:picLocks noChangeAspect="1" noChangeArrowheads="1"/>
          </p:cNvPicPr>
          <p:nvPr/>
        </p:nvPicPr>
        <p:blipFill>
          <a:blip r:embed="rId3"/>
          <a:srcRect/>
          <a:stretch>
            <a:fillRect/>
          </a:stretch>
        </p:blipFill>
        <p:spPr bwMode="auto">
          <a:xfrm>
            <a:off x="381000" y="2667000"/>
            <a:ext cx="1752600" cy="2266950"/>
          </a:xfrm>
          <a:prstGeom prst="rect">
            <a:avLst/>
          </a:prstGeom>
          <a:noFill/>
          <a:ln w="2857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6">
                                            <p:txEl>
                                              <p:pRg st="0" end="0"/>
                                            </p:txEl>
                                          </p:spTgt>
                                        </p:tgtEl>
                                        <p:attrNameLst>
                                          <p:attrName>style.visibility</p:attrName>
                                        </p:attrNameLst>
                                      </p:cBhvr>
                                      <p:to>
                                        <p:strVal val="visible"/>
                                      </p:to>
                                    </p:set>
                                    <p:animEffect transition="in" filter="dissolve">
                                      <p:cBhvr>
                                        <p:cTn id="7" dur="500"/>
                                        <p:tgtEl>
                                          <p:spTgt spid="430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 name="Rectangle 15"/>
          <p:cNvSpPr>
            <a:spLocks noChangeArrowheads="1"/>
          </p:cNvSpPr>
          <p:nvPr/>
        </p:nvSpPr>
        <p:spPr bwMode="auto">
          <a:xfrm>
            <a:off x="381000" y="1981200"/>
            <a:ext cx="8382000" cy="2895600"/>
          </a:xfrm>
          <a:prstGeom prst="rect">
            <a:avLst/>
          </a:prstGeom>
          <a:noFill/>
          <a:ln w="28575">
            <a:solidFill>
              <a:srgbClr val="DBDBDB"/>
            </a:solidFill>
            <a:miter lim="800000"/>
            <a:headEnd/>
            <a:tailEnd/>
          </a:ln>
        </p:spPr>
        <p:txBody>
          <a:bodyPr/>
          <a:lstStyle/>
          <a:p>
            <a:pPr marL="342900" indent="-342900">
              <a:spcBef>
                <a:spcPct val="20000"/>
              </a:spcBef>
            </a:pPr>
            <a:r>
              <a:rPr lang="en-US" sz="3200"/>
              <a:t>orthographic drawing</a:t>
            </a:r>
          </a:p>
          <a:p>
            <a:pPr marL="342900" indent="-342900">
              <a:spcBef>
                <a:spcPct val="20000"/>
              </a:spcBef>
            </a:pPr>
            <a:r>
              <a:rPr lang="en-US" sz="3200"/>
              <a:t>isometric drawing</a:t>
            </a:r>
          </a:p>
          <a:p>
            <a:pPr marL="342900" indent="-342900">
              <a:spcBef>
                <a:spcPct val="20000"/>
              </a:spcBef>
            </a:pPr>
            <a:r>
              <a:rPr lang="en-US" sz="3200"/>
              <a:t>perspective drawing</a:t>
            </a:r>
          </a:p>
          <a:p>
            <a:pPr marL="342900" indent="-342900">
              <a:spcBef>
                <a:spcPct val="20000"/>
              </a:spcBef>
            </a:pPr>
            <a:r>
              <a:rPr lang="en-US" sz="3200"/>
              <a:t>vanishing point</a:t>
            </a:r>
          </a:p>
          <a:p>
            <a:pPr marL="342900" indent="-342900">
              <a:spcBef>
                <a:spcPct val="20000"/>
              </a:spcBef>
            </a:pPr>
            <a:r>
              <a:rPr lang="en-US" sz="3200"/>
              <a:t>horizon</a:t>
            </a:r>
          </a:p>
        </p:txBody>
      </p:sp>
      <p:sp>
        <p:nvSpPr>
          <p:cNvPr id="17411" name="Rectangle 16"/>
          <p:cNvSpPr>
            <a:spLocks noChangeArrowheads="1"/>
          </p:cNvSpPr>
          <p:nvPr/>
        </p:nvSpPr>
        <p:spPr bwMode="auto">
          <a:xfrm>
            <a:off x="0" y="1295400"/>
            <a:ext cx="9144000" cy="685800"/>
          </a:xfrm>
          <a:prstGeom prst="rect">
            <a:avLst/>
          </a:prstGeom>
          <a:noFill/>
          <a:ln w="9525">
            <a:noFill/>
            <a:miter lim="800000"/>
            <a:headEnd/>
            <a:tailEnd/>
          </a:ln>
        </p:spPr>
        <p:txBody>
          <a:bodyPr anchor="ctr"/>
          <a:lstStyle/>
          <a:p>
            <a:pPr algn="ctr"/>
            <a:r>
              <a:rPr lang="en-US" sz="3600" i="1">
                <a:solidFill>
                  <a:srgbClr val="FF0000"/>
                </a:solidFill>
                <a:latin typeface="Arial Black" pitchFamily="34" charset="0"/>
              </a:rPr>
              <a:t>Vocabulary</a:t>
            </a:r>
            <a:endParaRPr lang="en-US" sz="3600" i="1">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9471">
                                            <p:txEl>
                                              <p:pRg st="0" end="0"/>
                                            </p:txEl>
                                          </p:spTgt>
                                        </p:tgtEl>
                                        <p:attrNameLst>
                                          <p:attrName>style.visibility</p:attrName>
                                        </p:attrNameLst>
                                      </p:cBhvr>
                                      <p:to>
                                        <p:strVal val="visible"/>
                                      </p:to>
                                    </p:set>
                                    <p:anim calcmode="lin" valueType="num">
                                      <p:cBhvr>
                                        <p:cTn id="7" dur="500" fill="hold"/>
                                        <p:tgtEl>
                                          <p:spTgt spid="1947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947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947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9471">
                                            <p:txEl>
                                              <p:pRg st="0" end="0"/>
                                            </p:txEl>
                                          </p:spTgt>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9471">
                                            <p:txEl>
                                              <p:pRg st="1" end="1"/>
                                            </p:txEl>
                                          </p:spTgt>
                                        </p:tgtEl>
                                        <p:attrNameLst>
                                          <p:attrName>style.visibility</p:attrName>
                                        </p:attrNameLst>
                                      </p:cBhvr>
                                      <p:to>
                                        <p:strVal val="visible"/>
                                      </p:to>
                                    </p:set>
                                    <p:anim calcmode="lin" valueType="num">
                                      <p:cBhvr>
                                        <p:cTn id="14" dur="500" fill="hold"/>
                                        <p:tgtEl>
                                          <p:spTgt spid="1947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9471">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9471">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9471">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9471">
                                            <p:txEl>
                                              <p:pRg st="2" end="2"/>
                                            </p:txEl>
                                          </p:spTgt>
                                        </p:tgtEl>
                                        <p:attrNameLst>
                                          <p:attrName>style.visibility</p:attrName>
                                        </p:attrNameLst>
                                      </p:cBhvr>
                                      <p:to>
                                        <p:strVal val="visible"/>
                                      </p:to>
                                    </p:set>
                                    <p:anim calcmode="lin" valueType="num">
                                      <p:cBhvr>
                                        <p:cTn id="21" dur="500" fill="hold"/>
                                        <p:tgtEl>
                                          <p:spTgt spid="1947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9471">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19471">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19471">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19471">
                                            <p:txEl>
                                              <p:pRg st="3" end="3"/>
                                            </p:txEl>
                                          </p:spTgt>
                                        </p:tgtEl>
                                        <p:attrNameLst>
                                          <p:attrName>style.visibility</p:attrName>
                                        </p:attrNameLst>
                                      </p:cBhvr>
                                      <p:to>
                                        <p:strVal val="visible"/>
                                      </p:to>
                                    </p:set>
                                    <p:anim calcmode="lin" valueType="num">
                                      <p:cBhvr>
                                        <p:cTn id="28" dur="500" fill="hold"/>
                                        <p:tgtEl>
                                          <p:spTgt spid="19471">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9471">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19471">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19471">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19471">
                                            <p:txEl>
                                              <p:pRg st="4" end="4"/>
                                            </p:txEl>
                                          </p:spTgt>
                                        </p:tgtEl>
                                        <p:attrNameLst>
                                          <p:attrName>style.visibility</p:attrName>
                                        </p:attrNameLst>
                                      </p:cBhvr>
                                      <p:to>
                                        <p:strVal val="visible"/>
                                      </p:to>
                                    </p:set>
                                    <p:anim calcmode="lin" valueType="num">
                                      <p:cBhvr>
                                        <p:cTn id="35" dur="500" fill="hold"/>
                                        <p:tgtEl>
                                          <p:spTgt spid="1947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9471">
                                            <p:txEl>
                                              <p:pRg st="4" end="4"/>
                                            </p:txEl>
                                          </p:spTgt>
                                        </p:tgtEl>
                                        <p:attrNameLst>
                                          <p:attrName>ppt_y</p:attrName>
                                        </p:attrNameLst>
                                      </p:cBhvr>
                                      <p:tavLst>
                                        <p:tav tm="0">
                                          <p:val>
                                            <p:strVal val="#ppt_y-#ppt_h/2"/>
                                          </p:val>
                                        </p:tav>
                                        <p:tav tm="100000">
                                          <p:val>
                                            <p:strVal val="#ppt_y"/>
                                          </p:val>
                                        </p:tav>
                                      </p:tavLst>
                                    </p:anim>
                                    <p:anim calcmode="lin" valueType="num">
                                      <p:cBhvr>
                                        <p:cTn id="37" dur="500" fill="hold"/>
                                        <p:tgtEl>
                                          <p:spTgt spid="19471">
                                            <p:txEl>
                                              <p:pRg st="4" end="4"/>
                                            </p:txEl>
                                          </p:spTgt>
                                        </p:tgtEl>
                                        <p:attrNameLst>
                                          <p:attrName>ppt_w</p:attrName>
                                        </p:attrNameLst>
                                      </p:cBhvr>
                                      <p:tavLst>
                                        <p:tav tm="0">
                                          <p:val>
                                            <p:strVal val="#ppt_w"/>
                                          </p:val>
                                        </p:tav>
                                        <p:tav tm="100000">
                                          <p:val>
                                            <p:strVal val="#ppt_w"/>
                                          </p:val>
                                        </p:tav>
                                      </p:tavLst>
                                    </p:anim>
                                    <p:anim calcmode="lin" valueType="num">
                                      <p:cBhvr>
                                        <p:cTn id="38" dur="500" fill="hold"/>
                                        <p:tgtEl>
                                          <p:spTgt spid="1947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Lesson Quiz: Part I</a:t>
            </a:r>
          </a:p>
        </p:txBody>
      </p:sp>
      <p:sp>
        <p:nvSpPr>
          <p:cNvPr id="54275" name="Text Box 3"/>
          <p:cNvSpPr txBox="1">
            <a:spLocks noChangeArrowheads="1"/>
          </p:cNvSpPr>
          <p:nvPr/>
        </p:nvSpPr>
        <p:spPr bwMode="auto">
          <a:xfrm>
            <a:off x="457200" y="1401763"/>
            <a:ext cx="8458200" cy="822325"/>
          </a:xfrm>
          <a:prstGeom prst="rect">
            <a:avLst/>
          </a:prstGeom>
          <a:noFill/>
          <a:ln w="9525">
            <a:noFill/>
            <a:miter lim="800000"/>
            <a:headEnd/>
            <a:tailEnd/>
          </a:ln>
        </p:spPr>
        <p:txBody>
          <a:bodyPr anchor="ctr">
            <a:spAutoFit/>
          </a:bodyPr>
          <a:lstStyle/>
          <a:p>
            <a:pPr marL="457200" indent="-457200"/>
            <a:r>
              <a:rPr lang="en-US" b="1"/>
              <a:t>1. Draw all six orthographic views of the object. Assume there are no hidden cubes.</a:t>
            </a:r>
            <a:endParaRPr lang="en-US" sz="800">
              <a:latin typeface="Arial" charset="0"/>
            </a:endParaRPr>
          </a:p>
        </p:txBody>
      </p:sp>
      <p:pic>
        <p:nvPicPr>
          <p:cNvPr id="54276" name="Picture 20"/>
          <p:cNvPicPr>
            <a:picLocks noChangeAspect="1" noChangeArrowheads="1"/>
          </p:cNvPicPr>
          <p:nvPr/>
        </p:nvPicPr>
        <p:blipFill>
          <a:blip r:embed="rId3"/>
          <a:srcRect/>
          <a:stretch>
            <a:fillRect/>
          </a:stretch>
        </p:blipFill>
        <p:spPr bwMode="auto">
          <a:xfrm>
            <a:off x="52388" y="2936875"/>
            <a:ext cx="3529012" cy="2292350"/>
          </a:xfrm>
          <a:prstGeom prst="rect">
            <a:avLst/>
          </a:prstGeom>
          <a:noFill/>
          <a:ln w="9525">
            <a:noFill/>
            <a:miter lim="800000"/>
            <a:headEnd/>
            <a:tailEnd/>
          </a:ln>
        </p:spPr>
      </p:pic>
      <p:pic>
        <p:nvPicPr>
          <p:cNvPr id="17430" name="Picture 22"/>
          <p:cNvPicPr>
            <a:picLocks noChangeAspect="1" noChangeArrowheads="1"/>
          </p:cNvPicPr>
          <p:nvPr/>
        </p:nvPicPr>
        <p:blipFill>
          <a:blip r:embed="rId4"/>
          <a:srcRect/>
          <a:stretch>
            <a:fillRect/>
          </a:stretch>
        </p:blipFill>
        <p:spPr bwMode="auto">
          <a:xfrm>
            <a:off x="3810000" y="2286000"/>
            <a:ext cx="5334000" cy="3205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30"/>
                                        </p:tgtEl>
                                        <p:attrNameLst>
                                          <p:attrName>style.visibility</p:attrName>
                                        </p:attrNameLst>
                                      </p:cBhvr>
                                      <p:to>
                                        <p:strVal val="visible"/>
                                      </p:to>
                                    </p:set>
                                    <p:animEffect transition="in" filter="dissolve">
                                      <p:cBhvr>
                                        <p:cTn id="7" dur="500"/>
                                        <p:tgtEl>
                                          <p:spTgt spid="17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457200" y="1524000"/>
            <a:ext cx="7924800" cy="457200"/>
          </a:xfrm>
          <a:prstGeom prst="rect">
            <a:avLst/>
          </a:prstGeom>
          <a:noFill/>
          <a:ln w="9525">
            <a:noFill/>
            <a:miter lim="800000"/>
            <a:headEnd/>
            <a:tailEnd/>
          </a:ln>
        </p:spPr>
        <p:txBody>
          <a:bodyPr anchor="ctr">
            <a:spAutoFit/>
          </a:bodyPr>
          <a:lstStyle/>
          <a:p>
            <a:pPr eaLnBrk="0" hangingPunct="0">
              <a:spcBef>
                <a:spcPct val="50000"/>
              </a:spcBef>
            </a:pPr>
            <a:r>
              <a:rPr lang="en-US" b="1"/>
              <a:t>2. Draw an isometric view of the object.</a:t>
            </a:r>
          </a:p>
        </p:txBody>
      </p:sp>
      <p:pic>
        <p:nvPicPr>
          <p:cNvPr id="56323" name="Picture 5"/>
          <p:cNvPicPr>
            <a:picLocks noChangeAspect="1" noChangeArrowheads="1"/>
          </p:cNvPicPr>
          <p:nvPr/>
        </p:nvPicPr>
        <p:blipFill>
          <a:blip r:embed="rId3"/>
          <a:srcRect/>
          <a:stretch>
            <a:fillRect/>
          </a:stretch>
        </p:blipFill>
        <p:spPr bwMode="auto">
          <a:xfrm>
            <a:off x="304800" y="2795588"/>
            <a:ext cx="3886200" cy="2081212"/>
          </a:xfrm>
          <a:prstGeom prst="rect">
            <a:avLst/>
          </a:prstGeom>
          <a:noFill/>
          <a:ln w="9525">
            <a:noFill/>
            <a:miter lim="800000"/>
            <a:headEnd/>
            <a:tailEnd/>
          </a:ln>
        </p:spPr>
      </p:pic>
      <p:pic>
        <p:nvPicPr>
          <p:cNvPr id="61447" name="Picture 7"/>
          <p:cNvPicPr>
            <a:picLocks noChangeAspect="1" noChangeArrowheads="1"/>
          </p:cNvPicPr>
          <p:nvPr/>
        </p:nvPicPr>
        <p:blipFill>
          <a:blip r:embed="rId4"/>
          <a:srcRect/>
          <a:stretch>
            <a:fillRect/>
          </a:stretch>
        </p:blipFill>
        <p:spPr bwMode="auto">
          <a:xfrm>
            <a:off x="4419600" y="2209800"/>
            <a:ext cx="4457700" cy="3690938"/>
          </a:xfrm>
          <a:prstGeom prst="rect">
            <a:avLst/>
          </a:prstGeom>
          <a:noFill/>
          <a:ln w="9525">
            <a:noFill/>
            <a:miter lim="800000"/>
            <a:headEnd/>
            <a:tailEnd/>
          </a:ln>
        </p:spPr>
      </p:pic>
      <p:sp>
        <p:nvSpPr>
          <p:cNvPr id="56325" name="Text Box 8"/>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Lesson Quiz: Part II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dissolve">
                                      <p:cBhvr>
                                        <p:cTn id="7"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52400" y="1219200"/>
            <a:ext cx="8839200" cy="1187450"/>
          </a:xfrm>
          <a:prstGeom prst="rect">
            <a:avLst/>
          </a:prstGeom>
          <a:noFill/>
          <a:ln w="9525">
            <a:noFill/>
            <a:miter lim="800000"/>
            <a:headEnd/>
            <a:tailEnd/>
          </a:ln>
        </p:spPr>
        <p:txBody>
          <a:bodyPr anchor="ctr">
            <a:spAutoFit/>
          </a:bodyPr>
          <a:lstStyle/>
          <a:p>
            <a:pPr>
              <a:tabLst>
                <a:tab pos="457200" algn="l"/>
              </a:tabLst>
            </a:pPr>
            <a:r>
              <a:rPr lang="en-US" b="1"/>
              <a:t>3. Determine whether each drawing represents 	the given object. Assume there are no hidden 	cubes.</a:t>
            </a:r>
            <a:endParaRPr lang="en-US" sz="800">
              <a:latin typeface="Arial" charset="0"/>
            </a:endParaRPr>
          </a:p>
        </p:txBody>
      </p:sp>
      <p:pic>
        <p:nvPicPr>
          <p:cNvPr id="58371" name="Picture 5"/>
          <p:cNvPicPr>
            <a:picLocks noChangeAspect="1" noChangeArrowheads="1"/>
          </p:cNvPicPr>
          <p:nvPr/>
        </p:nvPicPr>
        <p:blipFill>
          <a:blip r:embed="rId3"/>
          <a:srcRect/>
          <a:stretch>
            <a:fillRect/>
          </a:stretch>
        </p:blipFill>
        <p:spPr bwMode="auto">
          <a:xfrm>
            <a:off x="304800" y="2743200"/>
            <a:ext cx="2514600" cy="1304925"/>
          </a:xfrm>
          <a:prstGeom prst="rect">
            <a:avLst/>
          </a:prstGeom>
          <a:noFill/>
          <a:ln w="9525">
            <a:noFill/>
            <a:miter lim="800000"/>
            <a:headEnd/>
            <a:tailEnd/>
          </a:ln>
        </p:spPr>
      </p:pic>
      <p:pic>
        <p:nvPicPr>
          <p:cNvPr id="58372" name="Picture 7"/>
          <p:cNvPicPr>
            <a:picLocks noChangeAspect="1" noChangeArrowheads="1"/>
          </p:cNvPicPr>
          <p:nvPr/>
        </p:nvPicPr>
        <p:blipFill>
          <a:blip r:embed="rId4"/>
          <a:srcRect/>
          <a:stretch>
            <a:fillRect/>
          </a:stretch>
        </p:blipFill>
        <p:spPr bwMode="auto">
          <a:xfrm>
            <a:off x="3429000" y="2387600"/>
            <a:ext cx="4819650" cy="1341438"/>
          </a:xfrm>
          <a:prstGeom prst="rect">
            <a:avLst/>
          </a:prstGeom>
          <a:noFill/>
          <a:ln w="9525">
            <a:noFill/>
            <a:miter lim="800000"/>
            <a:headEnd/>
            <a:tailEnd/>
          </a:ln>
        </p:spPr>
      </p:pic>
      <p:pic>
        <p:nvPicPr>
          <p:cNvPr id="58373" name="Picture 9"/>
          <p:cNvPicPr>
            <a:picLocks noChangeAspect="1" noChangeArrowheads="1"/>
          </p:cNvPicPr>
          <p:nvPr/>
        </p:nvPicPr>
        <p:blipFill>
          <a:blip r:embed="rId5"/>
          <a:srcRect/>
          <a:stretch>
            <a:fillRect/>
          </a:stretch>
        </p:blipFill>
        <p:spPr bwMode="auto">
          <a:xfrm>
            <a:off x="2667000" y="3962400"/>
            <a:ext cx="2093913" cy="2286000"/>
          </a:xfrm>
          <a:prstGeom prst="rect">
            <a:avLst/>
          </a:prstGeom>
          <a:noFill/>
          <a:ln w="9525">
            <a:noFill/>
            <a:miter lim="800000"/>
            <a:headEnd/>
            <a:tailEnd/>
          </a:ln>
        </p:spPr>
      </p:pic>
      <p:pic>
        <p:nvPicPr>
          <p:cNvPr id="58374" name="Picture 11"/>
          <p:cNvPicPr>
            <a:picLocks noChangeAspect="1" noChangeArrowheads="1"/>
          </p:cNvPicPr>
          <p:nvPr/>
        </p:nvPicPr>
        <p:blipFill>
          <a:blip r:embed="rId6"/>
          <a:srcRect/>
          <a:stretch>
            <a:fillRect/>
          </a:stretch>
        </p:blipFill>
        <p:spPr bwMode="auto">
          <a:xfrm>
            <a:off x="5791200" y="4289425"/>
            <a:ext cx="2547938" cy="1882775"/>
          </a:xfrm>
          <a:prstGeom prst="rect">
            <a:avLst/>
          </a:prstGeom>
          <a:noFill/>
          <a:ln w="9525">
            <a:noFill/>
            <a:miter lim="800000"/>
            <a:headEnd/>
            <a:tailEnd/>
          </a:ln>
        </p:spPr>
      </p:pic>
      <p:sp>
        <p:nvSpPr>
          <p:cNvPr id="63500" name="Rectangle 12"/>
          <p:cNvSpPr>
            <a:spLocks noChangeArrowheads="1"/>
          </p:cNvSpPr>
          <p:nvPr/>
        </p:nvSpPr>
        <p:spPr bwMode="auto">
          <a:xfrm>
            <a:off x="8229600" y="2971800"/>
            <a:ext cx="704850" cy="457200"/>
          </a:xfrm>
          <a:prstGeom prst="rect">
            <a:avLst/>
          </a:prstGeom>
          <a:noFill/>
          <a:ln w="9525">
            <a:noFill/>
            <a:miter lim="800000"/>
            <a:headEnd/>
            <a:tailEnd/>
          </a:ln>
        </p:spPr>
        <p:txBody>
          <a:bodyPr wrap="none">
            <a:spAutoFit/>
          </a:bodyPr>
          <a:lstStyle/>
          <a:p>
            <a:r>
              <a:rPr lang="en-US">
                <a:solidFill>
                  <a:srgbClr val="FF3300"/>
                </a:solidFill>
              </a:rPr>
              <a:t>yes</a:t>
            </a:r>
          </a:p>
        </p:txBody>
      </p:sp>
      <p:sp>
        <p:nvSpPr>
          <p:cNvPr id="63501" name="Rectangle 13"/>
          <p:cNvSpPr>
            <a:spLocks noChangeArrowheads="1"/>
          </p:cNvSpPr>
          <p:nvPr/>
        </p:nvSpPr>
        <p:spPr bwMode="auto">
          <a:xfrm>
            <a:off x="4800600" y="4876800"/>
            <a:ext cx="704850" cy="457200"/>
          </a:xfrm>
          <a:prstGeom prst="rect">
            <a:avLst/>
          </a:prstGeom>
          <a:noFill/>
          <a:ln w="9525">
            <a:noFill/>
            <a:miter lim="800000"/>
            <a:headEnd/>
            <a:tailEnd/>
          </a:ln>
        </p:spPr>
        <p:txBody>
          <a:bodyPr wrap="none">
            <a:spAutoFit/>
          </a:bodyPr>
          <a:lstStyle/>
          <a:p>
            <a:r>
              <a:rPr lang="en-US">
                <a:solidFill>
                  <a:srgbClr val="FF3300"/>
                </a:solidFill>
              </a:rPr>
              <a:t>yes</a:t>
            </a:r>
          </a:p>
        </p:txBody>
      </p:sp>
      <p:sp>
        <p:nvSpPr>
          <p:cNvPr id="63502" name="Rectangle 14"/>
          <p:cNvSpPr>
            <a:spLocks noChangeArrowheads="1"/>
          </p:cNvSpPr>
          <p:nvPr/>
        </p:nvSpPr>
        <p:spPr bwMode="auto">
          <a:xfrm>
            <a:off x="8382000" y="5029200"/>
            <a:ext cx="563563" cy="457200"/>
          </a:xfrm>
          <a:prstGeom prst="rect">
            <a:avLst/>
          </a:prstGeom>
          <a:noFill/>
          <a:ln w="9525">
            <a:noFill/>
            <a:miter lim="800000"/>
            <a:headEnd/>
            <a:tailEnd/>
          </a:ln>
        </p:spPr>
        <p:txBody>
          <a:bodyPr wrap="none">
            <a:spAutoFit/>
          </a:bodyPr>
          <a:lstStyle/>
          <a:p>
            <a:r>
              <a:rPr lang="en-US">
                <a:solidFill>
                  <a:srgbClr val="FF3300"/>
                </a:solidFill>
              </a:rPr>
              <a:t>no</a:t>
            </a:r>
          </a:p>
        </p:txBody>
      </p:sp>
      <p:sp>
        <p:nvSpPr>
          <p:cNvPr id="58378" name="Text Box 15"/>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Lesson Quiz: Part III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500"/>
                                        </p:tgtEl>
                                        <p:attrNameLst>
                                          <p:attrName>style.visibility</p:attrName>
                                        </p:attrNameLst>
                                      </p:cBhvr>
                                      <p:to>
                                        <p:strVal val="visible"/>
                                      </p:to>
                                    </p:set>
                                    <p:animEffect transition="in" filter="dissolve">
                                      <p:cBhvr>
                                        <p:cTn id="7" dur="500"/>
                                        <p:tgtEl>
                                          <p:spTgt spid="635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501"/>
                                        </p:tgtEl>
                                        <p:attrNameLst>
                                          <p:attrName>style.visibility</p:attrName>
                                        </p:attrNameLst>
                                      </p:cBhvr>
                                      <p:to>
                                        <p:strVal val="visible"/>
                                      </p:to>
                                    </p:set>
                                    <p:animEffect transition="in" filter="dissolve">
                                      <p:cBhvr>
                                        <p:cTn id="12" dur="500"/>
                                        <p:tgtEl>
                                          <p:spTgt spid="6350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3502">
                                            <p:txEl>
                                              <p:pRg st="0" end="0"/>
                                            </p:txEl>
                                          </p:spTgt>
                                        </p:tgtEl>
                                        <p:attrNameLst>
                                          <p:attrName>style.visibility</p:attrName>
                                        </p:attrNameLst>
                                      </p:cBhvr>
                                      <p:to>
                                        <p:strVal val="visible"/>
                                      </p:to>
                                    </p:set>
                                    <p:animEffect transition="in" filter="dissolve">
                                      <p:cBhvr>
                                        <p:cTn id="17" dur="500"/>
                                        <p:tgtEl>
                                          <p:spTgt spid="635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35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Rectangle 20"/>
          <p:cNvSpPr>
            <a:spLocks noChangeArrowheads="1"/>
          </p:cNvSpPr>
          <p:nvPr/>
        </p:nvSpPr>
        <p:spPr bwMode="auto">
          <a:xfrm>
            <a:off x="228600" y="990600"/>
            <a:ext cx="8610600" cy="1552575"/>
          </a:xfrm>
          <a:prstGeom prst="rect">
            <a:avLst/>
          </a:prstGeom>
          <a:noFill/>
          <a:ln w="9525">
            <a:noFill/>
            <a:miter lim="800000"/>
            <a:headEnd/>
            <a:tailEnd/>
          </a:ln>
        </p:spPr>
        <p:txBody>
          <a:bodyPr>
            <a:spAutoFit/>
          </a:bodyPr>
          <a:lstStyle/>
          <a:p>
            <a:r>
              <a:rPr lang="en-US"/>
              <a:t>There are many ways to represent a three dimensional object. An </a:t>
            </a:r>
            <a:r>
              <a:rPr lang="en-US" b="1" u="sng"/>
              <a:t>orthographic drawing</a:t>
            </a:r>
            <a:r>
              <a:rPr lang="en-US" b="1"/>
              <a:t> </a:t>
            </a:r>
            <a:r>
              <a:rPr lang="en-US"/>
              <a:t>shows six different views of an object: top, bottom, front, back, left side, and right side.</a:t>
            </a:r>
          </a:p>
        </p:txBody>
      </p:sp>
      <p:pic>
        <p:nvPicPr>
          <p:cNvPr id="15382" name="Picture 22"/>
          <p:cNvPicPr>
            <a:picLocks noChangeAspect="1" noChangeArrowheads="1"/>
          </p:cNvPicPr>
          <p:nvPr/>
        </p:nvPicPr>
        <p:blipFill>
          <a:blip r:embed="rId2"/>
          <a:srcRect/>
          <a:stretch>
            <a:fillRect/>
          </a:stretch>
        </p:blipFill>
        <p:spPr bwMode="auto">
          <a:xfrm>
            <a:off x="1219200" y="2535238"/>
            <a:ext cx="6400800" cy="38655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80"/>
                                        </p:tgtEl>
                                        <p:attrNameLst>
                                          <p:attrName>style.visibility</p:attrName>
                                        </p:attrNameLst>
                                      </p:cBhvr>
                                      <p:to>
                                        <p:strVal val="visible"/>
                                      </p:to>
                                    </p:set>
                                    <p:animEffect transition="in" filter="dissolve">
                                      <p:cBhvr>
                                        <p:cTn id="7" dur="500"/>
                                        <p:tgtEl>
                                          <p:spTgt spid="153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82"/>
                                        </p:tgtEl>
                                        <p:attrNameLst>
                                          <p:attrName>style.visibility</p:attrName>
                                        </p:attrNameLst>
                                      </p:cBhvr>
                                      <p:to>
                                        <p:strVal val="visible"/>
                                      </p:to>
                                    </p:set>
                                    <p:animEffect transition="in" filter="dissolve">
                                      <p:cBhvr>
                                        <p:cTn id="12" dur="500"/>
                                        <p:tgtEl>
                                          <p:spTgt spid="1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1: Drawing Orthographic Views of an Object</a:t>
            </a:r>
          </a:p>
        </p:txBody>
      </p:sp>
      <p:sp>
        <p:nvSpPr>
          <p:cNvPr id="19459" name="Rectangle 3"/>
          <p:cNvSpPr>
            <a:spLocks noChangeArrowheads="1"/>
          </p:cNvSpPr>
          <p:nvPr/>
        </p:nvSpPr>
        <p:spPr bwMode="auto">
          <a:xfrm>
            <a:off x="228600" y="1676400"/>
            <a:ext cx="8610600" cy="82232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Draw all six orthographic views of the given object. Assume there are no hidden cubes.</a:t>
            </a:r>
          </a:p>
        </p:txBody>
      </p:sp>
      <p:pic>
        <p:nvPicPr>
          <p:cNvPr id="19460" name="Picture 5"/>
          <p:cNvPicPr>
            <a:picLocks noChangeAspect="1" noChangeArrowheads="1"/>
          </p:cNvPicPr>
          <p:nvPr/>
        </p:nvPicPr>
        <p:blipFill>
          <a:blip r:embed="rId2"/>
          <a:srcRect/>
          <a:stretch>
            <a:fillRect/>
          </a:stretch>
        </p:blipFill>
        <p:spPr bwMode="auto">
          <a:xfrm>
            <a:off x="2667000" y="2819400"/>
            <a:ext cx="2647950"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1 Continued</a:t>
            </a:r>
          </a:p>
        </p:txBody>
      </p:sp>
      <p:pic>
        <p:nvPicPr>
          <p:cNvPr id="34821" name="Picture 5"/>
          <p:cNvPicPr>
            <a:picLocks noChangeAspect="1" noChangeArrowheads="1"/>
          </p:cNvPicPr>
          <p:nvPr/>
        </p:nvPicPr>
        <p:blipFill>
          <a:blip r:embed="rId2"/>
          <a:srcRect/>
          <a:stretch>
            <a:fillRect/>
          </a:stretch>
        </p:blipFill>
        <p:spPr bwMode="auto">
          <a:xfrm>
            <a:off x="3048000" y="2895600"/>
            <a:ext cx="2133600" cy="1981200"/>
          </a:xfrm>
          <a:prstGeom prst="rect">
            <a:avLst/>
          </a:prstGeom>
          <a:noFill/>
          <a:ln w="9525">
            <a:noFill/>
            <a:miter lim="800000"/>
            <a:headEnd/>
            <a:tailEnd/>
          </a:ln>
        </p:spPr>
      </p:pic>
      <p:pic>
        <p:nvPicPr>
          <p:cNvPr id="20484" name="Picture 16"/>
          <p:cNvPicPr>
            <a:picLocks noChangeAspect="1" noChangeArrowheads="1"/>
          </p:cNvPicPr>
          <p:nvPr/>
        </p:nvPicPr>
        <p:blipFill>
          <a:blip r:embed="rId3"/>
          <a:srcRect/>
          <a:stretch>
            <a:fillRect/>
          </a:stretch>
        </p:blipFill>
        <p:spPr bwMode="auto">
          <a:xfrm>
            <a:off x="152400" y="2743200"/>
            <a:ext cx="2647950" cy="2647950"/>
          </a:xfrm>
          <a:prstGeom prst="rect">
            <a:avLst/>
          </a:prstGeom>
          <a:noFill/>
          <a:ln w="9525">
            <a:noFill/>
            <a:miter lim="800000"/>
            <a:headEnd/>
            <a:tailEnd/>
          </a:ln>
        </p:spPr>
      </p:pic>
      <p:sp>
        <p:nvSpPr>
          <p:cNvPr id="20485" name="Rectangle 17"/>
          <p:cNvSpPr>
            <a:spLocks noChangeArrowheads="1"/>
          </p:cNvSpPr>
          <p:nvPr/>
        </p:nvSpPr>
        <p:spPr bwMode="auto">
          <a:xfrm>
            <a:off x="228600" y="1524000"/>
            <a:ext cx="8610600" cy="82232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Draw all six orthographic views of the given object. Assume there are no hidden cubes.</a:t>
            </a:r>
          </a:p>
        </p:txBody>
      </p:sp>
      <p:grpSp>
        <p:nvGrpSpPr>
          <p:cNvPr id="2" name="Group 24"/>
          <p:cNvGrpSpPr>
            <a:grpSpLocks/>
          </p:cNvGrpSpPr>
          <p:nvPr/>
        </p:nvGrpSpPr>
        <p:grpSpPr bwMode="auto">
          <a:xfrm>
            <a:off x="5867400" y="2971800"/>
            <a:ext cx="2286000" cy="1900238"/>
            <a:chOff x="3696" y="1872"/>
            <a:chExt cx="1440" cy="1197"/>
          </a:xfrm>
        </p:grpSpPr>
        <p:grpSp>
          <p:nvGrpSpPr>
            <p:cNvPr id="20487" name="Group 18"/>
            <p:cNvGrpSpPr>
              <a:grpSpLocks noChangeAspect="1"/>
            </p:cNvGrpSpPr>
            <p:nvPr/>
          </p:nvGrpSpPr>
          <p:grpSpPr bwMode="auto">
            <a:xfrm flipH="1" flipV="1">
              <a:off x="3696" y="2208"/>
              <a:ext cx="1296" cy="861"/>
              <a:chOff x="3780" y="5220"/>
              <a:chExt cx="1620" cy="1080"/>
            </a:xfrm>
          </p:grpSpPr>
          <p:sp>
            <p:nvSpPr>
              <p:cNvPr id="20489" name="Rectangle 19"/>
              <p:cNvSpPr>
                <a:spLocks noChangeAspect="1" noChangeArrowheads="1"/>
              </p:cNvSpPr>
              <p:nvPr/>
            </p:nvSpPr>
            <p:spPr bwMode="auto">
              <a:xfrm>
                <a:off x="3780" y="5760"/>
                <a:ext cx="540" cy="540"/>
              </a:xfrm>
              <a:prstGeom prst="rect">
                <a:avLst/>
              </a:prstGeom>
              <a:solidFill>
                <a:srgbClr val="FFFFFF"/>
              </a:solidFill>
              <a:ln w="9525" cap="rnd">
                <a:solidFill>
                  <a:srgbClr val="CC0099"/>
                </a:solidFill>
                <a:prstDash val="sysDot"/>
                <a:miter lim="800000"/>
                <a:headEnd/>
                <a:tailEnd/>
              </a:ln>
            </p:spPr>
            <p:txBody>
              <a:bodyPr/>
              <a:lstStyle/>
              <a:p>
                <a:endParaRPr lang="en-US"/>
              </a:p>
            </p:txBody>
          </p:sp>
          <p:sp>
            <p:nvSpPr>
              <p:cNvPr id="20490" name="Rectangle 20"/>
              <p:cNvSpPr>
                <a:spLocks noChangeAspect="1" noChangeArrowheads="1"/>
              </p:cNvSpPr>
              <p:nvPr/>
            </p:nvSpPr>
            <p:spPr bwMode="auto">
              <a:xfrm>
                <a:off x="4320" y="5220"/>
                <a:ext cx="540" cy="540"/>
              </a:xfrm>
              <a:prstGeom prst="rect">
                <a:avLst/>
              </a:prstGeom>
              <a:solidFill>
                <a:srgbClr val="FFFFFF"/>
              </a:solidFill>
              <a:ln w="9525" cap="rnd">
                <a:solidFill>
                  <a:srgbClr val="CC0099"/>
                </a:solidFill>
                <a:prstDash val="sysDot"/>
                <a:miter lim="800000"/>
                <a:headEnd/>
                <a:tailEnd/>
              </a:ln>
            </p:spPr>
            <p:txBody>
              <a:bodyPr/>
              <a:lstStyle/>
              <a:p>
                <a:endParaRPr lang="en-US"/>
              </a:p>
            </p:txBody>
          </p:sp>
          <p:sp>
            <p:nvSpPr>
              <p:cNvPr id="20491" name="Freeform 21"/>
              <p:cNvSpPr>
                <a:spLocks noChangeAspect="1"/>
              </p:cNvSpPr>
              <p:nvPr/>
            </p:nvSpPr>
            <p:spPr bwMode="auto">
              <a:xfrm>
                <a:off x="3780" y="5220"/>
                <a:ext cx="1620" cy="1080"/>
              </a:xfrm>
              <a:custGeom>
                <a:avLst/>
                <a:gdLst>
                  <a:gd name="T0" fmla="*/ 540 w 1620"/>
                  <a:gd name="T1" fmla="*/ 540 h 1080"/>
                  <a:gd name="T2" fmla="*/ 540 w 1620"/>
                  <a:gd name="T3" fmla="*/ 1080 h 1080"/>
                  <a:gd name="T4" fmla="*/ 0 w 1620"/>
                  <a:gd name="T5" fmla="*/ 1080 h 1080"/>
                  <a:gd name="T6" fmla="*/ 0 w 1620"/>
                  <a:gd name="T7" fmla="*/ 0 h 1080"/>
                  <a:gd name="T8" fmla="*/ 1620 w 1620"/>
                  <a:gd name="T9" fmla="*/ 0 h 1080"/>
                  <a:gd name="T10" fmla="*/ 1620 w 1620"/>
                  <a:gd name="T11" fmla="*/ 540 h 1080"/>
                  <a:gd name="T12" fmla="*/ 540 w 1620"/>
                  <a:gd name="T13" fmla="*/ 540 h 1080"/>
                  <a:gd name="T14" fmla="*/ 0 60000 65536"/>
                  <a:gd name="T15" fmla="*/ 0 60000 65536"/>
                  <a:gd name="T16" fmla="*/ 0 60000 65536"/>
                  <a:gd name="T17" fmla="*/ 0 60000 65536"/>
                  <a:gd name="T18" fmla="*/ 0 60000 65536"/>
                  <a:gd name="T19" fmla="*/ 0 60000 65536"/>
                  <a:gd name="T20" fmla="*/ 0 60000 65536"/>
                  <a:gd name="T21" fmla="*/ 0 w 1620"/>
                  <a:gd name="T22" fmla="*/ 0 h 1080"/>
                  <a:gd name="T23" fmla="*/ 1620 w 1620"/>
                  <a:gd name="T24" fmla="*/ 1080 h 10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0" h="1080">
                    <a:moveTo>
                      <a:pt x="540" y="540"/>
                    </a:moveTo>
                    <a:lnTo>
                      <a:pt x="540" y="1080"/>
                    </a:lnTo>
                    <a:lnTo>
                      <a:pt x="0" y="1080"/>
                    </a:lnTo>
                    <a:lnTo>
                      <a:pt x="0" y="0"/>
                    </a:lnTo>
                    <a:lnTo>
                      <a:pt x="1620" y="0"/>
                    </a:lnTo>
                    <a:lnTo>
                      <a:pt x="1620" y="540"/>
                    </a:lnTo>
                    <a:lnTo>
                      <a:pt x="540" y="540"/>
                    </a:lnTo>
                    <a:close/>
                  </a:path>
                </a:pathLst>
              </a:custGeom>
              <a:noFill/>
              <a:ln w="31750">
                <a:solidFill>
                  <a:srgbClr val="CC0099"/>
                </a:solidFill>
                <a:round/>
                <a:headEnd/>
                <a:tailEnd/>
              </a:ln>
            </p:spPr>
            <p:txBody>
              <a:bodyPr/>
              <a:lstStyle/>
              <a:p>
                <a:endParaRPr lang="en-US"/>
              </a:p>
            </p:txBody>
          </p:sp>
        </p:grpSp>
        <p:sp>
          <p:nvSpPr>
            <p:cNvPr id="20488" name="Text Box 23"/>
            <p:cNvSpPr txBox="1">
              <a:spLocks noChangeArrowheads="1"/>
            </p:cNvSpPr>
            <p:nvPr/>
          </p:nvSpPr>
          <p:spPr bwMode="auto">
            <a:xfrm>
              <a:off x="4032" y="1872"/>
              <a:ext cx="1104" cy="288"/>
            </a:xfrm>
            <a:prstGeom prst="rect">
              <a:avLst/>
            </a:prstGeom>
            <a:noFill/>
            <a:ln w="28575">
              <a:noFill/>
              <a:miter lim="800000"/>
              <a:headEnd/>
              <a:tailEnd/>
            </a:ln>
          </p:spPr>
          <p:txBody>
            <a:bodyPr>
              <a:spAutoFit/>
            </a:bodyPr>
            <a:lstStyle/>
            <a:p>
              <a:pPr>
                <a:spcBef>
                  <a:spcPct val="50000"/>
                </a:spcBef>
              </a:pPr>
              <a:r>
                <a:rPr lang="en-US">
                  <a:solidFill>
                    <a:srgbClr val="CC0099"/>
                  </a:solidFill>
                </a:rPr>
                <a:t>Bottom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ssolve">
                                      <p:cBhvr>
                                        <p:cTn id="7" dur="500"/>
                                        <p:tgtEl>
                                          <p:spTgt spid="34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1 Continued</a:t>
            </a:r>
          </a:p>
        </p:txBody>
      </p:sp>
      <p:pic>
        <p:nvPicPr>
          <p:cNvPr id="21507" name="Picture 5"/>
          <p:cNvPicPr>
            <a:picLocks noChangeAspect="1" noChangeArrowheads="1"/>
          </p:cNvPicPr>
          <p:nvPr/>
        </p:nvPicPr>
        <p:blipFill>
          <a:blip r:embed="rId2"/>
          <a:srcRect/>
          <a:stretch>
            <a:fillRect/>
          </a:stretch>
        </p:blipFill>
        <p:spPr bwMode="auto">
          <a:xfrm>
            <a:off x="152400" y="2743200"/>
            <a:ext cx="2647950" cy="2647950"/>
          </a:xfrm>
          <a:prstGeom prst="rect">
            <a:avLst/>
          </a:prstGeom>
          <a:noFill/>
          <a:ln w="9525">
            <a:noFill/>
            <a:miter lim="800000"/>
            <a:headEnd/>
            <a:tailEnd/>
          </a:ln>
        </p:spPr>
      </p:pic>
      <p:sp>
        <p:nvSpPr>
          <p:cNvPr id="21508" name="Rectangle 6"/>
          <p:cNvSpPr>
            <a:spLocks noChangeArrowheads="1"/>
          </p:cNvSpPr>
          <p:nvPr/>
        </p:nvSpPr>
        <p:spPr bwMode="auto">
          <a:xfrm>
            <a:off x="228600" y="1524000"/>
            <a:ext cx="8610600" cy="82232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Draw all six orthographic views of the given object. Assume there are no hidden cubes.</a:t>
            </a:r>
          </a:p>
        </p:txBody>
      </p:sp>
      <p:pic>
        <p:nvPicPr>
          <p:cNvPr id="66567" name="Picture 7"/>
          <p:cNvPicPr>
            <a:picLocks noChangeAspect="1" noChangeArrowheads="1"/>
          </p:cNvPicPr>
          <p:nvPr/>
        </p:nvPicPr>
        <p:blipFill>
          <a:blip r:embed="rId3"/>
          <a:srcRect/>
          <a:stretch>
            <a:fillRect/>
          </a:stretch>
        </p:blipFill>
        <p:spPr bwMode="auto">
          <a:xfrm>
            <a:off x="3429000" y="2590800"/>
            <a:ext cx="2165350" cy="2733675"/>
          </a:xfrm>
          <a:prstGeom prst="rect">
            <a:avLst/>
          </a:prstGeom>
          <a:noFill/>
          <a:ln w="9525">
            <a:noFill/>
            <a:miter lim="800000"/>
            <a:headEnd/>
            <a:tailEnd/>
          </a:ln>
        </p:spPr>
      </p:pic>
      <p:pic>
        <p:nvPicPr>
          <p:cNvPr id="66568" name="Picture 8"/>
          <p:cNvPicPr>
            <a:picLocks noChangeAspect="1" noChangeArrowheads="1"/>
          </p:cNvPicPr>
          <p:nvPr/>
        </p:nvPicPr>
        <p:blipFill>
          <a:blip r:embed="rId4"/>
          <a:srcRect/>
          <a:stretch>
            <a:fillRect/>
          </a:stretch>
        </p:blipFill>
        <p:spPr bwMode="auto">
          <a:xfrm>
            <a:off x="6172200" y="2667000"/>
            <a:ext cx="2133600" cy="2657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dissolve">
                                      <p:cBhvr>
                                        <p:cTn id="7" dur="500"/>
                                        <p:tgtEl>
                                          <p:spTgt spid="665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568"/>
                                        </p:tgtEl>
                                        <p:attrNameLst>
                                          <p:attrName>style.visibility</p:attrName>
                                        </p:attrNameLst>
                                      </p:cBhvr>
                                      <p:to>
                                        <p:strVal val="visible"/>
                                      </p:to>
                                    </p:set>
                                    <p:animEffect transition="in" filter="dissolve">
                                      <p:cBhvr>
                                        <p:cTn id="12"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838200"/>
            <a:ext cx="9144000" cy="457200"/>
          </a:xfrm>
          <a:prstGeom prst="rect">
            <a:avLst/>
          </a:prstGeom>
          <a:noFill/>
          <a:ln w="9525">
            <a:noFill/>
            <a:miter lim="800000"/>
            <a:headEnd/>
            <a:tailEnd/>
          </a:ln>
        </p:spPr>
        <p:txBody>
          <a:bodyPr anchor="ctr">
            <a:spAutoFit/>
          </a:bodyPr>
          <a:lstStyle/>
          <a:p>
            <a:pPr algn="ctr" eaLnBrk="0" hangingPunct="0">
              <a:spcBef>
                <a:spcPct val="50000"/>
              </a:spcBef>
            </a:pPr>
            <a:r>
              <a:rPr lang="en-US">
                <a:solidFill>
                  <a:srgbClr val="006699"/>
                </a:solidFill>
                <a:latin typeface="Arial Black" pitchFamily="34" charset="0"/>
              </a:rPr>
              <a:t>Example 1 Continued</a:t>
            </a:r>
          </a:p>
        </p:txBody>
      </p:sp>
      <p:pic>
        <p:nvPicPr>
          <p:cNvPr id="22531" name="Picture 3"/>
          <p:cNvPicPr>
            <a:picLocks noChangeAspect="1" noChangeArrowheads="1"/>
          </p:cNvPicPr>
          <p:nvPr/>
        </p:nvPicPr>
        <p:blipFill>
          <a:blip r:embed="rId2"/>
          <a:srcRect/>
          <a:stretch>
            <a:fillRect/>
          </a:stretch>
        </p:blipFill>
        <p:spPr bwMode="auto">
          <a:xfrm>
            <a:off x="152400" y="2743200"/>
            <a:ext cx="2647950" cy="2647950"/>
          </a:xfrm>
          <a:prstGeom prst="rect">
            <a:avLst/>
          </a:prstGeom>
          <a:noFill/>
          <a:ln w="9525">
            <a:noFill/>
            <a:miter lim="800000"/>
            <a:headEnd/>
            <a:tailEnd/>
          </a:ln>
        </p:spPr>
      </p:pic>
      <p:sp>
        <p:nvSpPr>
          <p:cNvPr id="22532" name="Rectangle 4"/>
          <p:cNvSpPr>
            <a:spLocks noChangeArrowheads="1"/>
          </p:cNvSpPr>
          <p:nvPr/>
        </p:nvSpPr>
        <p:spPr bwMode="auto">
          <a:xfrm>
            <a:off x="228600" y="1524000"/>
            <a:ext cx="8610600" cy="822325"/>
          </a:xfrm>
          <a:prstGeom prst="rect">
            <a:avLst/>
          </a:prstGeom>
          <a:noFill/>
          <a:ln w="9525">
            <a:noFill/>
            <a:miter lim="800000"/>
            <a:headEnd/>
            <a:tailEnd/>
          </a:ln>
        </p:spPr>
        <p:txBody>
          <a:bodyPr anchor="ctr">
            <a:spAutoFit/>
          </a:bodyPr>
          <a:lstStyle/>
          <a:p>
            <a:pPr>
              <a:tabLst>
                <a:tab pos="457200" algn="l"/>
                <a:tab pos="914400" algn="l"/>
                <a:tab pos="1371600" algn="l"/>
                <a:tab pos="1828800" algn="l"/>
                <a:tab pos="2286000" algn="l"/>
                <a:tab pos="2743200" algn="l"/>
                <a:tab pos="3200400" algn="l"/>
                <a:tab pos="3657600" algn="l"/>
                <a:tab pos="4114800" algn="l"/>
                <a:tab pos="4978400" algn="l"/>
              </a:tabLst>
            </a:pPr>
            <a:r>
              <a:rPr lang="en-US" b="1"/>
              <a:t>Draw all six orthographic views of the given object. Assume there are no hidden cubes.</a:t>
            </a:r>
          </a:p>
        </p:txBody>
      </p:sp>
      <p:pic>
        <p:nvPicPr>
          <p:cNvPr id="67591" name="Picture 7"/>
          <p:cNvPicPr>
            <a:picLocks noChangeAspect="1" noChangeArrowheads="1"/>
          </p:cNvPicPr>
          <p:nvPr/>
        </p:nvPicPr>
        <p:blipFill>
          <a:blip r:embed="rId3"/>
          <a:srcRect/>
          <a:stretch>
            <a:fillRect/>
          </a:stretch>
        </p:blipFill>
        <p:spPr bwMode="auto">
          <a:xfrm>
            <a:off x="3752850" y="2566988"/>
            <a:ext cx="1517650" cy="2752725"/>
          </a:xfrm>
          <a:prstGeom prst="rect">
            <a:avLst/>
          </a:prstGeom>
          <a:noFill/>
          <a:ln w="9525">
            <a:noFill/>
            <a:miter lim="800000"/>
            <a:headEnd/>
            <a:tailEnd/>
          </a:ln>
        </p:spPr>
      </p:pic>
      <p:pic>
        <p:nvPicPr>
          <p:cNvPr id="67592" name="Picture 8"/>
          <p:cNvPicPr>
            <a:picLocks noChangeAspect="1" noChangeArrowheads="1"/>
          </p:cNvPicPr>
          <p:nvPr/>
        </p:nvPicPr>
        <p:blipFill>
          <a:blip r:embed="rId4"/>
          <a:srcRect/>
          <a:stretch>
            <a:fillRect/>
          </a:stretch>
        </p:blipFill>
        <p:spPr bwMode="auto">
          <a:xfrm>
            <a:off x="6324600" y="2590800"/>
            <a:ext cx="1543050" cy="2652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dissolve">
                                      <p:cBhvr>
                                        <p:cTn id="7" dur="500"/>
                                        <p:tgtEl>
                                          <p:spTgt spid="675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7592"/>
                                        </p:tgtEl>
                                        <p:attrNameLst>
                                          <p:attrName>style.visibility</p:attrName>
                                        </p:attrNameLst>
                                      </p:cBhvr>
                                      <p:to>
                                        <p:strVal val="visible"/>
                                      </p:to>
                                    </p:set>
                                    <p:animEffect transition="in" filter="dissolve">
                                      <p:cBhvr>
                                        <p:cTn id="12"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1148</TotalTime>
  <Words>1314</Words>
  <Application>Microsoft Office PowerPoint</Application>
  <PresentationFormat>On-screen Show (4:3)</PresentationFormat>
  <Paragraphs>129</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Verdana</vt:lpstr>
      <vt:lpstr>ＭＳ Ｐゴシック</vt:lpstr>
      <vt:lpstr>Arial</vt:lpstr>
      <vt:lpstr>Arial Black</vt:lpstr>
      <vt:lpstr>Symbol</vt:lpstr>
      <vt:lpstr>Arial MT Bl</vt:lpstr>
      <vt:lpstr>Times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Holt, Rinehart and Winston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HRW</dc:creator>
  <cp:lastModifiedBy>mstauffer</cp:lastModifiedBy>
  <cp:revision>119</cp:revision>
  <dcterms:created xsi:type="dcterms:W3CDTF">2002-10-14T18:20:28Z</dcterms:created>
  <dcterms:modified xsi:type="dcterms:W3CDTF">2011-05-24T17:32:28Z</dcterms:modified>
</cp:coreProperties>
</file>