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85" r:id="rId3"/>
    <p:sldId id="256" r:id="rId4"/>
    <p:sldId id="290" r:id="rId5"/>
    <p:sldId id="261" r:id="rId6"/>
    <p:sldId id="262" r:id="rId7"/>
    <p:sldId id="263" r:id="rId8"/>
    <p:sldId id="264" r:id="rId9"/>
    <p:sldId id="286" r:id="rId10"/>
    <p:sldId id="260" r:id="rId11"/>
    <p:sldId id="267" r:id="rId12"/>
    <p:sldId id="287" r:id="rId13"/>
    <p:sldId id="288" r:id="rId14"/>
    <p:sldId id="289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7BB1-DED6-4EA0-B22E-E53ACB31C0F6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7BA5-6D96-4575-8CE4-E204D96C5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Copy: A4</a:t>
            </a:r>
            <a:r>
              <a:rPr lang="en-US" baseline="0" dirty="0"/>
              <a:t> </a:t>
            </a:r>
            <a:r>
              <a:rPr lang="en-US" baseline="0" dirty="0" err="1"/>
              <a:t>motiv</a:t>
            </a:r>
            <a:r>
              <a:rPr lang="en-US" baseline="0" dirty="0"/>
              <a:t>, RSA4, RSA4a (1), RSA4b (1), A4 graphic o, RSA4d,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RS</a:t>
            </a:r>
            <a:r>
              <a:rPr lang="en-US" baseline="0" dirty="0"/>
              <a:t> A4a &amp; A4b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38F04-A011-9D77-9499-DBAEAE59C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B53C2-63C5-DDBD-442F-95BBF3BF4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C4835-A6D3-34F1-E48D-D05E6988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85A36-928F-2013-FA90-30ED28DC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C7D4C-B663-DD18-2956-1042C7AD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1F8C9-9437-4665-B5AB-9E299ED6F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11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DD5A6-F957-C233-9420-7AC5FC68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682FA-6D4A-4F63-4608-F2C0CE22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AE6F7-EEBE-6B6F-A9F7-A9523776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2FD57-A7D9-155A-FB3C-88C3D67A0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445E-5973-66DF-2450-F8014D1E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CE56-26E3-4CD3-81A7-1A5027CDD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58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B4EE-4C17-5316-4862-BBA876E0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24613-CC14-3C4F-DCBE-54898C8D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BA93B-AE42-D712-F5BD-311E4822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1796C-4BA3-FDEA-2527-375A81F9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4AF47-7E8B-4DE0-561D-E526A797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FC154-314D-4D0A-981E-B7C6D995B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013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FE5D-7549-E44E-C21C-0417E4C5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1E30-83DD-B112-9F99-7444A3CF8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2C060-ACA0-9452-7200-55C7D20C1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09163-2EDD-8849-E6DF-BA911E1B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08CC0-E909-5445-CAB3-0B38BF96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A84FF-4DA3-7915-1E7C-2E2418DA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38B0A-F186-41D1-AA05-2F61DE680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49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A881-1CDE-4437-71BC-90D5E42B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A48E2-8839-16A3-91A7-D8686AA7F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6B2AE-0311-4F04-A4FC-40F4B21C3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DAE66-9307-C542-50B8-57D5F8114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2598A-CE3E-8E65-6FC5-AB808A0E3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AE31A-FC4D-A3F9-B079-22FE6F698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17E2F-2123-3E41-E2B2-F24D9FA7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859875-1AF4-60C8-D5FF-BD75357C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B9EED-2B67-47A5-8E99-4EB0F9A1A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897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4FD7-E9E2-B1CC-923E-9AB67160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6150B-010E-4826-B4DA-AE3D81FB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8BB64-794B-A32F-7A2A-4E15C899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A5775-1D05-7AA6-BD9D-4AA987AF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24570-AB42-4F31-A3B9-CEB9F1B78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785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4FB7B-6122-094D-088E-D61B6BA6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EBD6A-7BFB-CF7D-BB85-2BCB1A3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DD785-E10C-9309-45D9-0C0DDB9F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63D76-6E00-4C44-A9FF-E23083821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570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8AAA-5F79-AA0E-AB38-F98736A16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69BD-69C8-C1DE-FCFB-B9DC0BE7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D7CF9-6568-6BC3-DC91-0B39F78C3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265F8-02E7-64D8-4E37-0CD17D10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B9C90-49B9-AC51-8EE7-B299E4F5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7CB2A-1C8D-4577-EDA2-52DFF419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55CCD-D676-4522-BE9E-6548898E2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8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F223-ACAB-2344-4CCF-F8585F80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BE09B-ABC4-B2CB-6B6D-379D2DD24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2BAC6-C56E-E49C-1488-F22DF860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7BA7A-CC8F-7EC1-8CDE-B946B4CB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F9229-CD09-5A6A-B018-AF30D07D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8E80F-66C8-5F33-9096-3D89268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B6E89-5522-47FE-B366-F960B5E17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679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DE5A-296B-6AA5-89FD-413A453B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A3B60-3D40-B798-5D02-5805753EC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581E9-C096-AB25-E338-553C794A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C0B3A-0574-AD38-B82B-9B2C9F7C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16332-FF2F-3674-F733-45277F84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C8F27-8F61-4BD2-9996-6FCB904D2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8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12798-D0B3-95AF-1160-8A73359AC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20860-CD8C-0292-5B0E-21946859A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E7CD4-DA6C-55AF-9AA9-0A4DE731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B1BCD-A2DD-3686-13B0-A0D4958A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D94F8-F40D-265D-3A8E-DF9FCD81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C41CF-23C5-4201-9D7D-30E0F9FEF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4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1/27/2023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EDE7EA-5E6D-3386-DEDA-91CC2C8F9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1F1A94-F839-9AB9-1FDD-3A90E8B23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B89A1C-5097-FCC1-8668-21F9FAE35E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D78825-D2C6-28F3-3F6E-D90460A852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98F3AF-E87C-142D-B20F-1CA749ADC3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4C041B-796A-4697-85EA-DE060A1C6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06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../../Calise/Unit%20A/DAY%2010/Vertical%20and%20Linear%20Angles.g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2400" y="914400"/>
            <a:ext cx="8839200" cy="525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Simplify each expression.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 (2x+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90) –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+ 20)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(x – 180) – (3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– 10)</a:t>
            </a:r>
          </a:p>
          <a:p>
            <a:pPr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If M is the midpoint of AB and AM = 2x + 4 and BM = 3x – 7, then find AB.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86400" y="2138691"/>
            <a:ext cx="1399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 + 70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57800" y="2766328"/>
            <a:ext cx="2266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–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2x – 170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Drill: Friday, 1/27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6060757"/>
            <a:ext cx="838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OBJ: SWBAT identify adjacent, vertical, complementary, and supplementary angles in order to find angle measures.  </a:t>
            </a:r>
          </a:p>
          <a:p>
            <a:endParaRPr lang="en-US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F4DC1A0B-DE96-40AF-9B45-5BC8FB75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71" y="4263569"/>
            <a:ext cx="18053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 = 11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AB = 52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1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Geo Sketch for Vertical Angles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686757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762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dirty="0"/>
              <a:t>Another angle pair relationship exists between two angles whose sides form two pairs of opposite rays. </a:t>
            </a:r>
            <a:r>
              <a:rPr lang="en-US" sz="2500" b="1" u="sng" dirty="0"/>
              <a:t>Vertical angles</a:t>
            </a:r>
            <a:r>
              <a:rPr lang="en-US" sz="2500" b="1" dirty="0"/>
              <a:t> </a:t>
            </a:r>
            <a:r>
              <a:rPr lang="en-US" sz="2500" dirty="0"/>
              <a:t>are two nonadjacent angles formed by two intersecting lines.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1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3</a:t>
            </a:r>
            <a:r>
              <a:rPr lang="en-US" sz="2500" b="1" dirty="0"/>
              <a:t> </a:t>
            </a:r>
            <a:r>
              <a:rPr lang="en-US" sz="2500" dirty="0"/>
              <a:t>are vertical angles, as are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2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4</a:t>
            </a:r>
            <a:r>
              <a:rPr lang="en-US" sz="2500" dirty="0"/>
              <a:t>.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460137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02A8EF-35EB-A601-A16B-787337CCEA19}"/>
              </a:ext>
            </a:extLst>
          </p:cNvPr>
          <p:cNvSpPr txBox="1"/>
          <p:nvPr/>
        </p:nvSpPr>
        <p:spPr>
          <a:xfrm>
            <a:off x="200346" y="446279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Vertical Angles are always congruent</a:t>
            </a:r>
            <a:r>
              <a:rPr lang="en-US" sz="2800" dirty="0">
                <a:solidFill>
                  <a:srgbClr val="FF0000"/>
                </a:solidFill>
              </a:rPr>
              <a:t>                             </a:t>
            </a:r>
            <a:r>
              <a:rPr lang="en-US" sz="2800" dirty="0"/>
              <a:t>(have equal measures)</a:t>
            </a:r>
            <a:endParaRPr lang="en-US" sz="2800" baseline="4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12B4-E10F-5115-4ED2-9BC823F0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Solve for “x”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DBE896-8C7A-DFD8-66A1-BE57E7E42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6262413" cy="167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AAE385-BBA3-430F-E142-41C1972A4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452674"/>
            <a:ext cx="3733800" cy="2439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7D5EBC-E667-50D7-00A4-EBC86F963763}"/>
              </a:ext>
            </a:extLst>
          </p:cNvPr>
          <p:cNvSpPr txBox="1"/>
          <p:nvPr/>
        </p:nvSpPr>
        <p:spPr>
          <a:xfrm>
            <a:off x="494872" y="1295400"/>
            <a:ext cx="8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CC"/>
                </a:solidFill>
              </a:rPr>
              <a:t>1.</a:t>
            </a:r>
          </a:p>
          <a:p>
            <a:endParaRPr lang="en-US" sz="3200" dirty="0">
              <a:solidFill>
                <a:srgbClr val="0033CC"/>
              </a:solidFill>
            </a:endParaRPr>
          </a:p>
          <a:p>
            <a:endParaRPr lang="en-US" sz="3200" dirty="0">
              <a:solidFill>
                <a:srgbClr val="0033CC"/>
              </a:solidFill>
            </a:endParaRPr>
          </a:p>
          <a:p>
            <a:endParaRPr lang="en-US" sz="3200" dirty="0">
              <a:solidFill>
                <a:srgbClr val="0033CC"/>
              </a:solidFill>
            </a:endParaRPr>
          </a:p>
          <a:p>
            <a:r>
              <a:rPr lang="en-US" sz="3200" dirty="0">
                <a:solidFill>
                  <a:srgbClr val="0033CC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169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12B4-E10F-5115-4ED2-9BC823F0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 Solve for “all variables”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D5EBC-E667-50D7-00A4-EBC86F963763}"/>
              </a:ext>
            </a:extLst>
          </p:cNvPr>
          <p:cNvSpPr txBox="1"/>
          <p:nvPr/>
        </p:nvSpPr>
        <p:spPr>
          <a:xfrm>
            <a:off x="437936" y="829144"/>
            <a:ext cx="8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E94B6A-1355-B4AC-3380-39A52F9F4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48364"/>
            <a:ext cx="3505200" cy="26142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8328E7-3FA3-DFD6-38FC-E3C2C32EB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485578"/>
            <a:ext cx="32918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6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39762"/>
          </a:xfrm>
        </p:spPr>
        <p:txBody>
          <a:bodyPr/>
          <a:lstStyle/>
          <a:p>
            <a:r>
              <a:rPr lang="en-US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Angles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990600"/>
            <a:ext cx="5181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39762"/>
          </a:xfrm>
        </p:spPr>
        <p:txBody>
          <a:bodyPr/>
          <a:lstStyle/>
          <a:p>
            <a:r>
              <a:rPr lang="en-US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Angles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979" y="1066800"/>
            <a:ext cx="394548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172200" cy="1066800"/>
          </a:xfrm>
        </p:spPr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BD4851-F858-4A47-BC7C-E50A32910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 u="sng"/>
              <a:t>Angle Measurements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234887-281F-9D93-10F8-37D626107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altLang="en-US"/>
              <a:t>We measure the size of an angle using </a:t>
            </a:r>
            <a:r>
              <a:rPr lang="en-US" altLang="en-US" b="1" u="sng">
                <a:solidFill>
                  <a:srgbClr val="339933"/>
                </a:solidFill>
              </a:rPr>
              <a:t>degrees</a:t>
            </a:r>
            <a:r>
              <a:rPr lang="en-US" altLang="en-US"/>
              <a:t>. </a:t>
            </a:r>
          </a:p>
          <a:p>
            <a:r>
              <a:rPr lang="en-US" altLang="en-US"/>
              <a:t>Here are some examples of </a:t>
            </a:r>
            <a:r>
              <a:rPr lang="en-US" altLang="en-US" b="1" u="sng">
                <a:solidFill>
                  <a:srgbClr val="800080"/>
                </a:solidFill>
              </a:rPr>
              <a:t>angles</a:t>
            </a:r>
            <a:r>
              <a:rPr lang="en-US" altLang="en-US"/>
              <a:t> and their degree measurements. </a:t>
            </a:r>
          </a:p>
          <a:p>
            <a:endParaRPr lang="en-US" altLang="en-US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5A5A816F-432A-5596-F188-B33660A86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6553200" cy="35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17FBBD-853D-E7DB-D6AF-38ED211BD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b="1" u="sng"/>
              <a:t>Acute Angles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51D5128-7C1A-7718-0C43-62D9AA5AB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/>
              <a:t>An </a:t>
            </a:r>
            <a:r>
              <a:rPr lang="en-US" altLang="en-US" b="1" u="sng">
                <a:solidFill>
                  <a:srgbClr val="339933"/>
                </a:solidFill>
              </a:rPr>
              <a:t>acute angle</a:t>
            </a:r>
            <a:r>
              <a:rPr lang="en-US" altLang="en-US"/>
              <a:t> is an angle measuring between 0 and 90 degrees. </a:t>
            </a:r>
          </a:p>
          <a:p>
            <a:r>
              <a:rPr lang="en-US" altLang="en-US"/>
              <a:t>The following angles are all acute angles. 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7E70CEAB-F134-8EF6-D335-6A6058300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6477000" cy="343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4908947-F649-0757-ED21-67071ECEC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 u="sng"/>
              <a:t>Obtuse Angles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8FAABA-D579-D502-9836-EE024957D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/>
              <a:t>An </a:t>
            </a:r>
            <a:r>
              <a:rPr lang="en-US" altLang="en-US" b="1" u="sng">
                <a:solidFill>
                  <a:srgbClr val="800080"/>
                </a:solidFill>
              </a:rPr>
              <a:t>obtuse angle</a:t>
            </a:r>
            <a:r>
              <a:rPr lang="en-US" altLang="en-US"/>
              <a:t> is an angle measuring between 90 and 180 degrees. </a:t>
            </a:r>
          </a:p>
          <a:p>
            <a:r>
              <a:rPr lang="en-US" altLang="en-US"/>
              <a:t>The following angles are all obtuse. 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34B58C1F-E44D-9CA4-2F5A-23EE135CB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7239000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23257D2-8305-1719-1EA1-70CB8065E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/>
          <a:lstStyle/>
          <a:p>
            <a:r>
              <a:rPr lang="en-US" altLang="en-US" b="1" u="sng"/>
              <a:t>Right Angles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000A834-EE25-7735-09F0-0821E51F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/>
              <a:t>A </a:t>
            </a:r>
            <a:r>
              <a:rPr lang="en-US" altLang="en-US" b="1" u="sng">
                <a:solidFill>
                  <a:srgbClr val="FF3300"/>
                </a:solidFill>
              </a:rPr>
              <a:t>right angle</a:t>
            </a:r>
            <a:r>
              <a:rPr lang="en-US" altLang="en-US"/>
              <a:t> is an angle measuring 90 degrees. </a:t>
            </a:r>
          </a:p>
          <a:p>
            <a:r>
              <a:rPr lang="en-US" altLang="en-US"/>
              <a:t>The following angles are both right angles. 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ED4A8A93-F4EC-E635-6C3D-3930FDF22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4114800" cy="260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508DB9-31FD-54FD-3D47-3F377D6A5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Straight Angle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7F1C305-3ACF-A649-7A5E-5FB757DA0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b="1" u="sng">
                <a:solidFill>
                  <a:srgbClr val="0000FF"/>
                </a:solidFill>
              </a:rPr>
              <a:t>straight angle</a:t>
            </a:r>
            <a:r>
              <a:rPr lang="en-US" altLang="en-US"/>
              <a:t> is 180 degrees.</a:t>
            </a:r>
          </a:p>
          <a:p>
            <a:pPr>
              <a:buFontTx/>
              <a:buNone/>
            </a:pP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10245" name="Picture 5" descr="straight angle">
            <a:extLst>
              <a:ext uri="{FF2B5EF4-FFF2-40B4-BE49-F238E27FC236}">
                <a16:creationId xmlns:a16="http://schemas.microsoft.com/office/drawing/2014/main" id="{8F59FDEC-DB15-6088-DE57-F0EEF0328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362200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straight angles">
            <a:extLst>
              <a:ext uri="{FF2B5EF4-FFF2-40B4-BE49-F238E27FC236}">
                <a16:creationId xmlns:a16="http://schemas.microsoft.com/office/drawing/2014/main" id="{7BD01478-6A7C-7D7C-0D14-84F6CB3DC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4767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straight angle">
            <a:extLst>
              <a:ext uri="{FF2B5EF4-FFF2-40B4-BE49-F238E27FC236}">
                <a16:creationId xmlns:a16="http://schemas.microsoft.com/office/drawing/2014/main" id="{0A5B0ED9-5B10-D667-250A-B7DCF486E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362200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381"/>
            <a:ext cx="9144001" cy="286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5B4165-F7B5-DA9E-A097-53C2FE4A998B}"/>
              </a:ext>
            </a:extLst>
          </p:cNvPr>
          <p:cNvSpPr txBox="1"/>
          <p:nvPr/>
        </p:nvSpPr>
        <p:spPr>
          <a:xfrm>
            <a:off x="228600" y="29057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Angles that form a linear pair have a sum of 180</a:t>
            </a:r>
            <a:r>
              <a:rPr lang="en-US" sz="2800" baseline="42000" dirty="0"/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35DD4-4811-C34F-2190-63112458D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487124"/>
            <a:ext cx="5486400" cy="3790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&amp; Supplementary Angle Match-Up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23999"/>
            <a:ext cx="9107508" cy="309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330</Words>
  <Application>Microsoft Office PowerPoint</Application>
  <PresentationFormat>On-screen Show (4:3)</PresentationFormat>
  <Paragraphs>55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Schoolbook</vt:lpstr>
      <vt:lpstr>Verdana</vt:lpstr>
      <vt:lpstr>Wingdings</vt:lpstr>
      <vt:lpstr>Wingdings 2</vt:lpstr>
      <vt:lpstr>Oriel</vt:lpstr>
      <vt:lpstr>Default Design</vt:lpstr>
      <vt:lpstr>PowerPoint Presentation</vt:lpstr>
      <vt:lpstr>Types of Angles</vt:lpstr>
      <vt:lpstr>Angle Measurements</vt:lpstr>
      <vt:lpstr>Acute Angles</vt:lpstr>
      <vt:lpstr>Obtuse Angles</vt:lpstr>
      <vt:lpstr>Right Angles</vt:lpstr>
      <vt:lpstr>Straight Angle</vt:lpstr>
      <vt:lpstr>PowerPoint Presentation</vt:lpstr>
      <vt:lpstr>Complementary &amp; Supplementary Angle Match-Up</vt:lpstr>
      <vt:lpstr>Geo Sketch for Vertical Angles</vt:lpstr>
      <vt:lpstr>PowerPoint Presentation</vt:lpstr>
      <vt:lpstr>Examples: Solve for “x”</vt:lpstr>
      <vt:lpstr>Examples: Solve for “all variables”</vt:lpstr>
      <vt:lpstr>Linear Angles</vt:lpstr>
      <vt:lpstr>Vertical Angles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A4.1</dc:title>
  <dc:creator>Megan</dc:creator>
  <cp:lastModifiedBy>Calise, Anthony J.</cp:lastModifiedBy>
  <cp:revision>18</cp:revision>
  <dcterms:created xsi:type="dcterms:W3CDTF">2010-09-14T17:40:19Z</dcterms:created>
  <dcterms:modified xsi:type="dcterms:W3CDTF">2023-01-27T12:44:29Z</dcterms:modified>
</cp:coreProperties>
</file>