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257" r:id="rId4"/>
    <p:sldId id="278" r:id="rId5"/>
    <p:sldId id="279" r:id="rId6"/>
    <p:sldId id="258" r:id="rId7"/>
    <p:sldId id="259" r:id="rId8"/>
    <p:sldId id="260" r:id="rId9"/>
    <p:sldId id="261" r:id="rId10"/>
    <p:sldId id="262"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C87070-C1BA-42E5-97CD-2D397A169C4E}" type="datetimeFigureOut">
              <a:rPr lang="en-US" smtClean="0"/>
              <a:pPr/>
              <a:t>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C3A0E6-7765-4AEB-A8AA-8B3DDA5AD0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B84ED2-6398-4B7F-8601-4967D08256A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Construct angle and bisector, plot point on bisector,</a:t>
            </a:r>
            <a:r>
              <a:rPr lang="en-US" baseline="0" dirty="0" smtClean="0"/>
              <a:t> highlight point and one ray, measure distance, …measure other distance, move the point</a:t>
            </a:r>
            <a:endParaRPr lang="en-US" dirty="0"/>
          </a:p>
        </p:txBody>
      </p:sp>
      <p:sp>
        <p:nvSpPr>
          <p:cNvPr id="4" name="Slide Number Placeholder 3"/>
          <p:cNvSpPr>
            <a:spLocks noGrp="1"/>
          </p:cNvSpPr>
          <p:nvPr>
            <p:ph type="sldNum" sz="quarter" idx="10"/>
          </p:nvPr>
        </p:nvSpPr>
        <p:spPr/>
        <p:txBody>
          <a:bodyPr/>
          <a:lstStyle/>
          <a:p>
            <a:fld id="{68C3A0E6-7765-4AEB-A8AA-8B3DDA5AD00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930FFF-70C1-489D-A577-7126BEB36A8A}" type="slidenum">
              <a:rPr lang="en-US">
                <a:solidFill>
                  <a:prstClr val="black"/>
                </a:solidFill>
              </a:rPr>
              <a:pPr/>
              <a:t>20</a:t>
            </a:fld>
            <a:endParaRPr lang="en-US">
              <a:solidFill>
                <a:prstClr val="black"/>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97A498-E90F-4B5F-B0E3-D4567AEB1EB2}" type="slidenum">
              <a:rPr lang="en-US">
                <a:solidFill>
                  <a:prstClr val="black"/>
                </a:solidFill>
              </a:rPr>
              <a:pPr/>
              <a:t>21</a:t>
            </a:fld>
            <a:endParaRPr lang="en-US">
              <a:solidFill>
                <a:prstClr val="black"/>
              </a:solidFill>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98AB7B-FC21-4898-9256-5D397E078C0A}"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8AB7B-FC21-4898-9256-5D397E078C0A}"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8AB7B-FC21-4898-9256-5D397E078C0A}"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C35A7D-9BE2-498E-AD1C-4D596175171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42C58CA-2BB1-49C8-9090-B4E8851FB4E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0FEFBD8-2D9E-42CE-98AC-C562E8FB53EE}"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76D296B-5B50-4D82-97C1-18477E18B443}"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84DDB84-3C94-422A-AF83-057F2FDECF3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016B4B5-23DC-4E0D-8906-FD71C7B48250}"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8F851DB-D765-4A57-AAD1-1CB3CBC6C812}"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1BDC025-5CE0-48D8-A9D2-7240C9B8AE7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8AB7B-FC21-4898-9256-5D397E078C0A}"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7773B-2FC8-40BE-9A71-68C1B2659F74}"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D678E1-630D-46FA-A959-1E79D9C9618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2C151C0-DDC7-4F0E-AD3D-97B502E70515}"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98AB7B-FC21-4898-9256-5D397E078C0A}" type="datetimeFigureOut">
              <a:rPr lang="en-US" smtClean="0"/>
              <a:pPr/>
              <a:t>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98AB7B-FC21-4898-9256-5D397E078C0A}" type="datetimeFigureOut">
              <a:rPr lang="en-US" smtClean="0"/>
              <a:pPr/>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98AB7B-FC21-4898-9256-5D397E078C0A}" type="datetimeFigureOut">
              <a:rPr lang="en-US" smtClean="0"/>
              <a:pPr/>
              <a:t>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8AB7B-FC21-4898-9256-5D397E078C0A}" type="datetimeFigureOut">
              <a:rPr lang="en-US" smtClean="0"/>
              <a:pPr/>
              <a:t>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8AB7B-FC21-4898-9256-5D397E078C0A}" type="datetimeFigureOut">
              <a:rPr lang="en-US" smtClean="0"/>
              <a:pPr/>
              <a:t>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8AB7B-FC21-4898-9256-5D397E078C0A}" type="datetimeFigureOut">
              <a:rPr lang="en-US" smtClean="0"/>
              <a:pPr/>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8AB7B-FC21-4898-9256-5D397E078C0A}" type="datetimeFigureOut">
              <a:rPr lang="en-US" smtClean="0"/>
              <a:pPr/>
              <a:t>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182FD-86AE-47F6-8E8D-4482246AC7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8AB7B-FC21-4898-9256-5D397E078C0A}" type="datetimeFigureOut">
              <a:rPr lang="en-US" smtClean="0"/>
              <a:pPr/>
              <a:t>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182FD-86AE-47F6-8E8D-4482246AC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a:solidFill>
                <a:prstClr val="black">
                  <a:tint val="75000"/>
                </a:prstClr>
              </a:solidFill>
              <a:latin typeface="Verdana"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solidFill>
                <a:prstClr val="black">
                  <a:tint val="75000"/>
                </a:prstClr>
              </a:solidFill>
              <a:latin typeface="Verdana"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2BE6DC70-FAAA-4DD8-B8AA-256B3265390E}" type="slidenum">
              <a:rPr lang="en-US" smtClean="0">
                <a:solidFill>
                  <a:prstClr val="black">
                    <a:tint val="75000"/>
                  </a:prstClr>
                </a:solidFill>
                <a:latin typeface="Verdana" pitchFamily="34" charset="0"/>
              </a:rPr>
              <a:pPr fontAlgn="base">
                <a:spcBef>
                  <a:spcPct val="0"/>
                </a:spcBef>
                <a:spcAft>
                  <a:spcPct val="0"/>
                </a:spcAft>
              </a:pPr>
              <a:t>‹#›</a:t>
            </a:fld>
            <a:endParaRPr lang="en-US">
              <a:solidFill>
                <a:prstClr val="black">
                  <a:tint val="75000"/>
                </a:prstClr>
              </a:solidFill>
              <a:latin typeface="Verdana" pitchFamily="34" charset="0"/>
            </a:endParaRPr>
          </a:p>
        </p:txBody>
      </p:sp>
      <p:pic>
        <p:nvPicPr>
          <p:cNvPr id="7" name="Picture 7"/>
          <p:cNvPicPr>
            <a:picLocks noChangeAspect="1" noChangeArrowheads="1"/>
          </p:cNvPicPr>
          <p:nvPr userDrawn="1"/>
        </p:nvPicPr>
        <p:blipFill>
          <a:blip r:embed="rId13" cstate="print"/>
          <a:srcRect/>
          <a:stretch>
            <a:fillRect/>
          </a:stretch>
        </p:blipFill>
        <p:spPr bwMode="auto">
          <a:xfrm>
            <a:off x="0" y="0"/>
            <a:ext cx="9144000" cy="731838"/>
          </a:xfrm>
          <a:prstGeom prst="rect">
            <a:avLst/>
          </a:prstGeom>
          <a:noFill/>
          <a:ln w="9525">
            <a:noFill/>
            <a:miter lim="800000"/>
            <a:headEnd/>
            <a:tailEnd/>
          </a:ln>
          <a:effectLst/>
        </p:spPr>
      </p:pic>
      <p:pic>
        <p:nvPicPr>
          <p:cNvPr id="8" name="Picture 8"/>
          <p:cNvPicPr>
            <a:picLocks noChangeAspect="1" noChangeArrowheads="1"/>
          </p:cNvPicPr>
          <p:nvPr userDrawn="1"/>
        </p:nvPicPr>
        <p:blipFill>
          <a:blip r:embed="rId14" cstate="print"/>
          <a:srcRect/>
          <a:stretch>
            <a:fillRect/>
          </a:stretch>
        </p:blipFill>
        <p:spPr bwMode="auto">
          <a:xfrm>
            <a:off x="0" y="6554788"/>
            <a:ext cx="9144000" cy="304800"/>
          </a:xfrm>
          <a:prstGeom prst="rect">
            <a:avLst/>
          </a:prstGeom>
          <a:noFill/>
          <a:ln w="9525">
            <a:noFill/>
            <a:miter lim="800000"/>
            <a:headEnd/>
            <a:tailEnd/>
          </a:ln>
          <a:effectLst/>
        </p:spPr>
      </p:pic>
      <p:sp>
        <p:nvSpPr>
          <p:cNvPr id="9" name="Text Box 9"/>
          <p:cNvSpPr txBox="1">
            <a:spLocks noChangeArrowheads="1"/>
          </p:cNvSpPr>
          <p:nvPr userDrawn="1"/>
        </p:nvSpPr>
        <p:spPr bwMode="auto">
          <a:xfrm>
            <a:off x="73025" y="6556375"/>
            <a:ext cx="2822575" cy="304800"/>
          </a:xfrm>
          <a:prstGeom prst="rect">
            <a:avLst/>
          </a:prstGeom>
          <a:noFill/>
          <a:ln w="9525">
            <a:noFill/>
            <a:miter lim="800000"/>
            <a:headEnd/>
            <a:tailEnd/>
          </a:ln>
          <a:effectLst/>
        </p:spPr>
        <p:txBody>
          <a:bodyPr anchor="ctr">
            <a:spAutoFit/>
          </a:bodyPr>
          <a:lstStyle/>
          <a:p>
            <a:pPr eaLnBrk="0" fontAlgn="base" hangingPunct="0">
              <a:spcBef>
                <a:spcPct val="50000"/>
              </a:spcBef>
              <a:spcAft>
                <a:spcPct val="0"/>
              </a:spcAft>
            </a:pPr>
            <a:r>
              <a:rPr lang="en-US" sz="1400" b="1">
                <a:solidFill>
                  <a:prstClr val="white"/>
                </a:solidFill>
                <a:latin typeface="Verdana" pitchFamily="34" charset="0"/>
              </a:rPr>
              <a:t>Holt McDougal Geometry</a:t>
            </a:r>
          </a:p>
        </p:txBody>
      </p:sp>
      <p:grpSp>
        <p:nvGrpSpPr>
          <p:cNvPr id="10" name="Group 18"/>
          <p:cNvGrpSpPr>
            <a:grpSpLocks/>
          </p:cNvGrpSpPr>
          <p:nvPr userDrawn="1"/>
        </p:nvGrpSpPr>
        <p:grpSpPr bwMode="auto">
          <a:xfrm>
            <a:off x="0" y="0"/>
            <a:ext cx="9144000" cy="6858000"/>
            <a:chOff x="0" y="0"/>
            <a:chExt cx="5760" cy="4320"/>
          </a:xfrm>
        </p:grpSpPr>
        <p:pic>
          <p:nvPicPr>
            <p:cNvPr id="11" name="Picture 8"/>
            <p:cNvPicPr>
              <a:picLocks noChangeAspect="1" noChangeArrowheads="1"/>
            </p:cNvPicPr>
            <p:nvPr userDrawn="1"/>
          </p:nvPicPr>
          <p:blipFill>
            <a:blip r:embed="rId13" cstate="print"/>
            <a:srcRect/>
            <a:stretch>
              <a:fillRect/>
            </a:stretch>
          </p:blipFill>
          <p:spPr bwMode="auto">
            <a:xfrm>
              <a:off x="0" y="0"/>
              <a:ext cx="5757" cy="576"/>
            </a:xfrm>
            <a:prstGeom prst="rect">
              <a:avLst/>
            </a:prstGeom>
            <a:noFill/>
            <a:ln w="9525">
              <a:noFill/>
              <a:miter lim="800000"/>
              <a:headEnd/>
              <a:tailEnd/>
            </a:ln>
            <a:effectLst/>
          </p:spPr>
        </p:pic>
        <p:pic>
          <p:nvPicPr>
            <p:cNvPr id="12" name="Picture 20" descr="chater_screen"/>
            <p:cNvPicPr>
              <a:picLocks noChangeAspect="1" noChangeArrowheads="1"/>
            </p:cNvPicPr>
            <p:nvPr userDrawn="1"/>
          </p:nvPicPr>
          <p:blipFill>
            <a:blip r:embed="rId15" cstate="print"/>
            <a:srcRect/>
            <a:stretch>
              <a:fillRect/>
            </a:stretch>
          </p:blipFill>
          <p:spPr bwMode="auto">
            <a:xfrm>
              <a:off x="2574" y="4128"/>
              <a:ext cx="3186" cy="192"/>
            </a:xfrm>
            <a:prstGeom prst="rect">
              <a:avLst/>
            </a:prstGeom>
            <a:noFill/>
          </p:spPr>
        </p:pic>
      </p:grpSp>
      <p:sp>
        <p:nvSpPr>
          <p:cNvPr id="13" name="Text Box 10"/>
          <p:cNvSpPr txBox="1">
            <a:spLocks noChangeArrowheads="1"/>
          </p:cNvSpPr>
          <p:nvPr userDrawn="1"/>
        </p:nvSpPr>
        <p:spPr bwMode="auto">
          <a:xfrm>
            <a:off x="152400" y="84138"/>
            <a:ext cx="862013" cy="579437"/>
          </a:xfrm>
          <a:prstGeom prst="rect">
            <a:avLst/>
          </a:prstGeom>
          <a:noFill/>
          <a:ln w="9525">
            <a:noFill/>
            <a:miter lim="800000"/>
            <a:headEnd/>
            <a:tailEnd/>
          </a:ln>
          <a:effectLst/>
        </p:spPr>
        <p:txBody>
          <a:bodyPr wrap="none" anchor="ctr">
            <a:spAutoFit/>
          </a:bodyPr>
          <a:lstStyle/>
          <a:p>
            <a:pPr algn="ctr" eaLnBrk="0" fontAlgn="base" hangingPunct="0">
              <a:spcBef>
                <a:spcPct val="50000"/>
              </a:spcBef>
              <a:spcAft>
                <a:spcPct val="0"/>
              </a:spcAft>
            </a:pPr>
            <a:r>
              <a:rPr lang="en-US" sz="3200" b="1">
                <a:solidFill>
                  <a:prstClr val="black"/>
                </a:solidFill>
                <a:latin typeface="Arial Black" pitchFamily="34" charset="0"/>
              </a:rPr>
              <a:t>5-1</a:t>
            </a:r>
            <a:endParaRPr lang="en-US" sz="800">
              <a:solidFill>
                <a:prstClr val="black"/>
              </a:solidFill>
              <a:latin typeface="Arial" charset="0"/>
            </a:endParaRPr>
          </a:p>
        </p:txBody>
      </p:sp>
      <p:sp>
        <p:nvSpPr>
          <p:cNvPr id="14" name="Text Box 11"/>
          <p:cNvSpPr txBox="1">
            <a:spLocks noChangeArrowheads="1"/>
          </p:cNvSpPr>
          <p:nvPr userDrawn="1"/>
        </p:nvSpPr>
        <p:spPr bwMode="auto">
          <a:xfrm>
            <a:off x="1066800" y="128588"/>
            <a:ext cx="8077200" cy="519112"/>
          </a:xfrm>
          <a:prstGeom prst="rect">
            <a:avLst/>
          </a:prstGeom>
          <a:noFill/>
          <a:ln w="9525">
            <a:noFill/>
            <a:miter lim="800000"/>
            <a:headEnd/>
            <a:tailEnd/>
          </a:ln>
          <a:effectLst/>
        </p:spPr>
        <p:txBody>
          <a:bodyPr anchor="ctr">
            <a:spAutoFit/>
          </a:bodyPr>
          <a:lstStyle/>
          <a:p>
            <a:pPr eaLnBrk="0" fontAlgn="base" hangingPunct="0">
              <a:spcBef>
                <a:spcPct val="50000"/>
              </a:spcBef>
              <a:spcAft>
                <a:spcPct val="0"/>
              </a:spcAft>
            </a:pPr>
            <a:r>
              <a:rPr lang="en-US" sz="2800">
                <a:solidFill>
                  <a:prstClr val="white"/>
                </a:solidFill>
                <a:latin typeface="Arial Black" pitchFamily="34" charset="0"/>
              </a:rPr>
              <a:t>Perpendicular and Angle Bisectors</a:t>
            </a:r>
            <a:endParaRPr lang="en-US" sz="2800">
              <a:solidFill>
                <a:prstClr val="black"/>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8.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5.png"/><Relationship Id="rId1" Type="http://schemas.openxmlformats.org/officeDocument/2006/relationships/slideLayout" Target="../slideLayouts/slideLayout18.xml"/><Relationship Id="rId4" Type="http://schemas.openxmlformats.org/officeDocument/2006/relationships/image" Target="../media/image28.png"/></Relationships>
</file>

<file path=ppt/slides/_rels/slide1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8.png"/><Relationship Id="rId1" Type="http://schemas.openxmlformats.org/officeDocument/2006/relationships/slideLayout" Target="../slideLayouts/slideLayout18.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1.png"/><Relationship Id="rId1" Type="http://schemas.openxmlformats.org/officeDocument/2006/relationships/slideLayout" Target="../slideLayouts/slideLayout18.xml"/><Relationship Id="rId5" Type="http://schemas.openxmlformats.org/officeDocument/2006/relationships/image" Target="../media/image32.png"/><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34.pn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emf"/><Relationship Id="rId1" Type="http://schemas.openxmlformats.org/officeDocument/2006/relationships/slideLayout" Target="../slideLayouts/slideLayout18.xml"/><Relationship Id="rId5" Type="http://schemas.openxmlformats.org/officeDocument/2006/relationships/image" Target="../media/image39.png"/><Relationship Id="rId4" Type="http://schemas.openxmlformats.org/officeDocument/2006/relationships/image" Target="../media/image38.png"/></Relationships>
</file>

<file path=ppt/slides/_rels/slide3.xml.rels><?xml version="1.0" encoding="UTF-8" standalone="yes"?>
<Relationships xmlns="http://schemas.openxmlformats.org/package/2006/relationships"><Relationship Id="rId3" Type="http://schemas.openxmlformats.org/officeDocument/2006/relationships/hyperlink" Target="F1b%20Demo.g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F1b Angle Bisectors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3 </a:t>
            </a:r>
            <a:endParaRPr lang="en-US" altLang="en-US" sz="2600">
              <a:solidFill>
                <a:srgbClr val="C0504D"/>
              </a:solidFill>
              <a:latin typeface="Times" pitchFamily="18" charset="0"/>
            </a:endParaRPr>
          </a:p>
        </p:txBody>
      </p:sp>
      <p:grpSp>
        <p:nvGrpSpPr>
          <p:cNvPr id="2" name="Group 11"/>
          <p:cNvGrpSpPr>
            <a:grpSpLocks/>
          </p:cNvGrpSpPr>
          <p:nvPr/>
        </p:nvGrpSpPr>
        <p:grpSpPr bwMode="auto">
          <a:xfrm>
            <a:off x="228600" y="1524000"/>
            <a:ext cx="8686800" cy="822325"/>
            <a:chOff x="144" y="1018"/>
            <a:chExt cx="5472" cy="518"/>
          </a:xfrm>
        </p:grpSpPr>
        <p:sp>
          <p:nvSpPr>
            <p:cNvPr id="38918" name="Rectangle 6"/>
            <p:cNvSpPr>
              <a:spLocks noChangeArrowheads="1"/>
            </p:cNvSpPr>
            <p:nvPr/>
          </p:nvSpPr>
          <p:spPr bwMode="auto">
            <a:xfrm>
              <a:off x="144" y="1018"/>
              <a:ext cx="5472" cy="518"/>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b="1" i="1">
                  <a:solidFill>
                    <a:prstClr val="black"/>
                  </a:solidFill>
                  <a:latin typeface="Verdana" pitchFamily="34" charset="0"/>
                </a:rPr>
                <a:t>S</a:t>
              </a:r>
              <a:r>
                <a:rPr lang="en-US" sz="2400" b="1">
                  <a:solidFill>
                    <a:prstClr val="black"/>
                  </a:solidFill>
                  <a:latin typeface="Verdana" pitchFamily="34" charset="0"/>
                </a:rPr>
                <a:t> is equidistant from each pair of suspension lines. What can you conclude about </a:t>
              </a:r>
              <a:r>
                <a:rPr lang="en-US" sz="2400" b="1" i="1">
                  <a:solidFill>
                    <a:prstClr val="black"/>
                  </a:solidFill>
                  <a:latin typeface="Verdana" pitchFamily="34" charset="0"/>
                </a:rPr>
                <a:t>QS</a:t>
              </a:r>
              <a:r>
                <a:rPr lang="en-US" sz="2400" b="1">
                  <a:solidFill>
                    <a:prstClr val="black"/>
                  </a:solidFill>
                  <a:latin typeface="Verdana" pitchFamily="34" charset="0"/>
                </a:rPr>
                <a:t>?</a:t>
              </a:r>
            </a:p>
          </p:txBody>
        </p:sp>
        <p:sp>
          <p:nvSpPr>
            <p:cNvPr id="38919" name="Line 7"/>
            <p:cNvSpPr>
              <a:spLocks noChangeShapeType="1"/>
            </p:cNvSpPr>
            <p:nvPr/>
          </p:nvSpPr>
          <p:spPr bwMode="auto">
            <a:xfrm>
              <a:off x="4101" y="1305"/>
              <a:ext cx="33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400">
                <a:solidFill>
                  <a:prstClr val="black"/>
                </a:solidFill>
                <a:latin typeface="Verdana" pitchFamily="34" charset="0"/>
              </a:endParaRPr>
            </a:p>
          </p:txBody>
        </p:sp>
      </p:grpSp>
      <p:grpSp>
        <p:nvGrpSpPr>
          <p:cNvPr id="3" name="Group 12"/>
          <p:cNvGrpSpPr>
            <a:grpSpLocks/>
          </p:cNvGrpSpPr>
          <p:nvPr/>
        </p:nvGrpSpPr>
        <p:grpSpPr bwMode="auto">
          <a:xfrm>
            <a:off x="304800" y="2593975"/>
            <a:ext cx="2989263" cy="457200"/>
            <a:chOff x="288" y="2642"/>
            <a:chExt cx="1883" cy="288"/>
          </a:xfrm>
        </p:grpSpPr>
        <p:sp>
          <p:nvSpPr>
            <p:cNvPr id="38920" name="Rectangle 8"/>
            <p:cNvSpPr>
              <a:spLocks noChangeArrowheads="1"/>
            </p:cNvSpPr>
            <p:nvPr/>
          </p:nvSpPr>
          <p:spPr bwMode="auto">
            <a:xfrm>
              <a:off x="288" y="2642"/>
              <a:ext cx="1883" cy="288"/>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i="1">
                  <a:solidFill>
                    <a:prstClr val="black"/>
                  </a:solidFill>
                  <a:latin typeface="Verdana" pitchFamily="34" charset="0"/>
                </a:rPr>
                <a:t>QS</a:t>
              </a:r>
              <a:r>
                <a:rPr lang="en-US" sz="2400">
                  <a:solidFill>
                    <a:prstClr val="black"/>
                  </a:solidFill>
                  <a:latin typeface="Verdana" pitchFamily="34" charset="0"/>
                </a:rPr>
                <a:t> bisects </a:t>
              </a:r>
              <a:r>
                <a:rPr lang="en-US" sz="2400" i="1">
                  <a:solidFill>
                    <a:prstClr val="black"/>
                  </a:solidFill>
                  <a:latin typeface="Arial" charset="0"/>
                  <a:cs typeface="Arial" charset="0"/>
                  <a:sym typeface="Symbol" pitchFamily="18" charset="2"/>
                </a:rPr>
                <a:t></a:t>
              </a:r>
              <a:r>
                <a:rPr lang="en-US" sz="2400">
                  <a:solidFill>
                    <a:prstClr val="black"/>
                  </a:solidFill>
                  <a:latin typeface="Verdana" pitchFamily="34" charset="0"/>
                </a:rPr>
                <a:t> </a:t>
              </a:r>
              <a:r>
                <a:rPr lang="en-US" sz="2400" i="1">
                  <a:solidFill>
                    <a:prstClr val="black"/>
                  </a:solidFill>
                  <a:latin typeface="Verdana" pitchFamily="34" charset="0"/>
                </a:rPr>
                <a:t>PQR</a:t>
              </a:r>
              <a:r>
                <a:rPr lang="en-US" sz="2400">
                  <a:solidFill>
                    <a:prstClr val="black"/>
                  </a:solidFill>
                  <a:latin typeface="Verdana" pitchFamily="34" charset="0"/>
                </a:rPr>
                <a:t>.</a:t>
              </a:r>
            </a:p>
          </p:txBody>
        </p:sp>
        <p:sp>
          <p:nvSpPr>
            <p:cNvPr id="38921" name="Line 9"/>
            <p:cNvSpPr>
              <a:spLocks noChangeShapeType="1"/>
            </p:cNvSpPr>
            <p:nvPr/>
          </p:nvSpPr>
          <p:spPr bwMode="auto">
            <a:xfrm>
              <a:off x="336" y="2688"/>
              <a:ext cx="336" cy="0"/>
            </a:xfrm>
            <a:prstGeom prst="line">
              <a:avLst/>
            </a:prstGeom>
            <a:noFill/>
            <a:ln w="9525">
              <a:solidFill>
                <a:schemeClr val="tx1"/>
              </a:solidFill>
              <a:round/>
              <a:headEnd/>
              <a:tailEnd type="triangle" w="med" len="med"/>
            </a:ln>
            <a:effectLst/>
          </p:spPr>
          <p:txBody>
            <a:bodyPr/>
            <a:lstStyle/>
            <a:p>
              <a:pPr fontAlgn="base">
                <a:spcBef>
                  <a:spcPct val="0"/>
                </a:spcBef>
                <a:spcAft>
                  <a:spcPct val="0"/>
                </a:spcAft>
              </a:pPr>
              <a:endParaRPr lang="en-US" sz="2400">
                <a:solidFill>
                  <a:prstClr val="black"/>
                </a:solidFill>
                <a:latin typeface="Verdana" pitchFamily="34" charset="0"/>
              </a:endParaRPr>
            </a:p>
          </p:txBody>
        </p:sp>
      </p:grpSp>
      <p:pic>
        <p:nvPicPr>
          <p:cNvPr id="38922" name="Picture 10"/>
          <p:cNvPicPr>
            <a:picLocks noChangeAspect="1" noChangeArrowheads="1"/>
          </p:cNvPicPr>
          <p:nvPr/>
        </p:nvPicPr>
        <p:blipFill>
          <a:blip r:embed="rId2" cstate="print"/>
          <a:srcRect/>
          <a:stretch>
            <a:fillRect/>
          </a:stretch>
        </p:blipFill>
        <p:spPr bwMode="auto">
          <a:xfrm>
            <a:off x="5486400" y="2438400"/>
            <a:ext cx="3352800" cy="3590925"/>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Text Box 3"/>
          <p:cNvSpPr txBox="1">
            <a:spLocks noChangeArrowheads="1"/>
          </p:cNvSpPr>
          <p:nvPr/>
        </p:nvSpPr>
        <p:spPr bwMode="auto">
          <a:xfrm>
            <a:off x="0" y="0"/>
            <a:ext cx="9144000" cy="822325"/>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dirty="0">
                <a:solidFill>
                  <a:srgbClr val="006699"/>
                </a:solidFill>
                <a:latin typeface="Arial Black" pitchFamily="34" charset="0"/>
              </a:rPr>
              <a:t>Example 4: Writing Equations of Bisectors in the Coordinate Plane</a:t>
            </a:r>
            <a:r>
              <a:rPr lang="en-US" altLang="en-US" sz="2400" dirty="0">
                <a:solidFill>
                  <a:srgbClr val="3366FF"/>
                </a:solidFill>
                <a:latin typeface="Verdana" pitchFamily="34" charset="0"/>
              </a:rPr>
              <a:t> </a:t>
            </a:r>
          </a:p>
        </p:txBody>
      </p:sp>
      <p:sp>
        <p:nvSpPr>
          <p:cNvPr id="56327" name="Rectangle 7"/>
          <p:cNvSpPr>
            <a:spLocks noChangeArrowheads="1"/>
          </p:cNvSpPr>
          <p:nvPr/>
        </p:nvSpPr>
        <p:spPr bwMode="auto">
          <a:xfrm>
            <a:off x="152400" y="838200"/>
            <a:ext cx="8610600" cy="1187450"/>
          </a:xfrm>
          <a:prstGeom prst="rect">
            <a:avLst/>
          </a:prstGeom>
          <a:noFill/>
          <a:ln w="9525">
            <a:noFill/>
            <a:miter lim="800000"/>
            <a:headEnd/>
            <a:tailEnd/>
          </a:ln>
          <a:effectLst/>
        </p:spPr>
        <p:txBody>
          <a:bodyPr anchor="ctr">
            <a:spAutoFit/>
          </a:bodyPr>
          <a:lstStyle/>
          <a:p>
            <a: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978400" algn="l"/>
              </a:tabLst>
            </a:pPr>
            <a:r>
              <a:rPr lang="en-US" sz="2400" b="1" dirty="0">
                <a:solidFill>
                  <a:prstClr val="black"/>
                </a:solidFill>
                <a:latin typeface="Verdana" pitchFamily="34" charset="0"/>
              </a:rPr>
              <a:t>Write an equation in point-slope form for the perpendicular bisector of the segment with endpoints </a:t>
            </a:r>
            <a:r>
              <a:rPr lang="en-US" sz="2400" b="1" i="1" dirty="0">
                <a:solidFill>
                  <a:prstClr val="black"/>
                </a:solidFill>
                <a:latin typeface="Verdana" pitchFamily="34" charset="0"/>
              </a:rPr>
              <a:t>C</a:t>
            </a:r>
            <a:r>
              <a:rPr lang="en-US" sz="2400" b="1" dirty="0">
                <a:solidFill>
                  <a:prstClr val="black"/>
                </a:solidFill>
                <a:latin typeface="Verdana" pitchFamily="34" charset="0"/>
              </a:rPr>
              <a:t>(6, –5) and </a:t>
            </a:r>
            <a:r>
              <a:rPr lang="en-US" sz="2400" b="1" i="1" dirty="0">
                <a:solidFill>
                  <a:prstClr val="black"/>
                </a:solidFill>
                <a:latin typeface="Verdana" pitchFamily="34" charset="0"/>
              </a:rPr>
              <a:t>D</a:t>
            </a:r>
            <a:r>
              <a:rPr lang="en-US" sz="2400" b="1" dirty="0">
                <a:solidFill>
                  <a:prstClr val="black"/>
                </a:solidFill>
                <a:latin typeface="Verdana" pitchFamily="34" charset="0"/>
              </a:rPr>
              <a:t>(10, 1).</a:t>
            </a:r>
          </a:p>
        </p:txBody>
      </p:sp>
      <p:grpSp>
        <p:nvGrpSpPr>
          <p:cNvPr id="2" name="Group 20"/>
          <p:cNvGrpSpPr>
            <a:grpSpLocks/>
          </p:cNvGrpSpPr>
          <p:nvPr/>
        </p:nvGrpSpPr>
        <p:grpSpPr bwMode="auto">
          <a:xfrm>
            <a:off x="203200" y="2057400"/>
            <a:ext cx="3073400" cy="457200"/>
            <a:chOff x="144" y="1968"/>
            <a:chExt cx="1936" cy="288"/>
          </a:xfrm>
        </p:grpSpPr>
        <p:sp>
          <p:nvSpPr>
            <p:cNvPr id="56328" name="Rectangle 8"/>
            <p:cNvSpPr>
              <a:spLocks noChangeArrowheads="1"/>
            </p:cNvSpPr>
            <p:nvPr/>
          </p:nvSpPr>
          <p:spPr bwMode="auto">
            <a:xfrm>
              <a:off x="144" y="1968"/>
              <a:ext cx="1936" cy="288"/>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b="1">
                  <a:solidFill>
                    <a:prstClr val="black"/>
                  </a:solidFill>
                  <a:latin typeface="Verdana" pitchFamily="34" charset="0"/>
                </a:rPr>
                <a:t>Step 1 </a:t>
              </a:r>
              <a:r>
                <a:rPr lang="en-US" sz="2400">
                  <a:solidFill>
                    <a:prstClr val="black"/>
                  </a:solidFill>
                  <a:latin typeface="Verdana" pitchFamily="34" charset="0"/>
                </a:rPr>
                <a:t>Graph     . </a:t>
              </a:r>
            </a:p>
          </p:txBody>
        </p:sp>
        <p:pic>
          <p:nvPicPr>
            <p:cNvPr id="56339" name="Picture 19" descr="1"/>
            <p:cNvPicPr>
              <a:picLocks noChangeAspect="1" noChangeArrowheads="1"/>
            </p:cNvPicPr>
            <p:nvPr/>
          </p:nvPicPr>
          <p:blipFill>
            <a:blip r:embed="rId2" cstate="print"/>
            <a:srcRect/>
            <a:stretch>
              <a:fillRect/>
            </a:stretch>
          </p:blipFill>
          <p:spPr bwMode="auto">
            <a:xfrm>
              <a:off x="1602" y="1995"/>
              <a:ext cx="288" cy="228"/>
            </a:xfrm>
            <a:prstGeom prst="rect">
              <a:avLst/>
            </a:prstGeom>
            <a:noFill/>
          </p:spPr>
        </p:pic>
      </p:grpSp>
      <p:grpSp>
        <p:nvGrpSpPr>
          <p:cNvPr id="3" name="Group 27"/>
          <p:cNvGrpSpPr>
            <a:grpSpLocks/>
          </p:cNvGrpSpPr>
          <p:nvPr/>
        </p:nvGrpSpPr>
        <p:grpSpPr bwMode="auto">
          <a:xfrm>
            <a:off x="4267200" y="2790825"/>
            <a:ext cx="3276600" cy="1552575"/>
            <a:chOff x="2400" y="2208"/>
            <a:chExt cx="2064" cy="978"/>
          </a:xfrm>
        </p:grpSpPr>
        <p:sp>
          <p:nvSpPr>
            <p:cNvPr id="56341" name="Rectangle 21"/>
            <p:cNvSpPr>
              <a:spLocks noChangeArrowheads="1"/>
            </p:cNvSpPr>
            <p:nvPr/>
          </p:nvSpPr>
          <p:spPr bwMode="auto">
            <a:xfrm>
              <a:off x="2400" y="2208"/>
              <a:ext cx="2064" cy="978"/>
            </a:xfrm>
            <a:prstGeom prst="rect">
              <a:avLst/>
            </a:prstGeom>
            <a:noFill/>
            <a:ln w="9525">
              <a:noFill/>
              <a:miter lim="800000"/>
              <a:headEnd/>
              <a:tailEnd/>
            </a:ln>
            <a:effectLst/>
          </p:spPr>
          <p:txBody>
            <a:bodyPr>
              <a:spAutoFit/>
            </a:bodyPr>
            <a:lstStyle/>
            <a:p>
              <a:pPr fontAlgn="base">
                <a:spcBef>
                  <a:spcPct val="0"/>
                </a:spcBef>
                <a:spcAft>
                  <a:spcPct val="0"/>
                </a:spcAft>
              </a:pPr>
              <a:r>
                <a:rPr lang="en-US" sz="2400" dirty="0">
                  <a:solidFill>
                    <a:prstClr val="black"/>
                  </a:solidFill>
                  <a:latin typeface="Verdana" pitchFamily="34" charset="0"/>
                </a:rPr>
                <a:t>The perpendicular bisector of       is perpendicular to   at its midpoint.</a:t>
              </a:r>
            </a:p>
          </p:txBody>
        </p:sp>
        <p:pic>
          <p:nvPicPr>
            <p:cNvPr id="56342" name="Picture 22" descr="1"/>
            <p:cNvPicPr>
              <a:picLocks noChangeAspect="1" noChangeArrowheads="1"/>
            </p:cNvPicPr>
            <p:nvPr/>
          </p:nvPicPr>
          <p:blipFill>
            <a:blip r:embed="rId2" cstate="print"/>
            <a:srcRect/>
            <a:stretch>
              <a:fillRect/>
            </a:stretch>
          </p:blipFill>
          <p:spPr bwMode="auto">
            <a:xfrm>
              <a:off x="3561" y="2448"/>
              <a:ext cx="288" cy="228"/>
            </a:xfrm>
            <a:prstGeom prst="rect">
              <a:avLst/>
            </a:prstGeom>
            <a:noFill/>
          </p:spPr>
        </p:pic>
        <p:pic>
          <p:nvPicPr>
            <p:cNvPr id="56343" name="Picture 23" descr="1"/>
            <p:cNvPicPr>
              <a:picLocks noChangeAspect="1" noChangeArrowheads="1"/>
            </p:cNvPicPr>
            <p:nvPr/>
          </p:nvPicPr>
          <p:blipFill>
            <a:blip r:embed="rId2" cstate="print"/>
            <a:srcRect/>
            <a:stretch>
              <a:fillRect/>
            </a:stretch>
          </p:blipFill>
          <p:spPr bwMode="auto">
            <a:xfrm>
              <a:off x="4128" y="2688"/>
              <a:ext cx="288" cy="228"/>
            </a:xfrm>
            <a:prstGeom prst="rect">
              <a:avLst/>
            </a:prstGeom>
            <a:noFill/>
          </p:spPr>
        </p:pic>
      </p:grpSp>
      <p:pic>
        <p:nvPicPr>
          <p:cNvPr id="56346" name="Picture 26" descr="ae4"/>
          <p:cNvPicPr>
            <a:picLocks noChangeAspect="1" noChangeArrowheads="1"/>
          </p:cNvPicPr>
          <p:nvPr/>
        </p:nvPicPr>
        <p:blipFill>
          <a:blip r:embed="rId3" cstate="print"/>
          <a:srcRect/>
          <a:stretch>
            <a:fillRect/>
          </a:stretch>
        </p:blipFill>
        <p:spPr bwMode="auto">
          <a:xfrm>
            <a:off x="457200" y="2514600"/>
            <a:ext cx="3733800" cy="3733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6346"/>
                                        </p:tgtEl>
                                        <p:attrNameLst>
                                          <p:attrName>style.visibility</p:attrName>
                                        </p:attrNameLst>
                                      </p:cBhvr>
                                      <p:to>
                                        <p:strVal val="visible"/>
                                      </p:to>
                                    </p:set>
                                    <p:animEffect transition="in" filter="box(in)">
                                      <p:cBhvr>
                                        <p:cTn id="12" dur="500"/>
                                        <p:tgtEl>
                                          <p:spTgt spid="5634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412" name="Text Box 20"/>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Example 4 Continued</a:t>
            </a:r>
            <a:endParaRPr lang="en-US" altLang="en-US" sz="2400">
              <a:solidFill>
                <a:srgbClr val="3366FF"/>
              </a:solidFill>
              <a:latin typeface="Verdana" pitchFamily="34" charset="0"/>
            </a:endParaRPr>
          </a:p>
        </p:txBody>
      </p:sp>
      <p:grpSp>
        <p:nvGrpSpPr>
          <p:cNvPr id="2" name="Group 22"/>
          <p:cNvGrpSpPr>
            <a:grpSpLocks/>
          </p:cNvGrpSpPr>
          <p:nvPr/>
        </p:nvGrpSpPr>
        <p:grpSpPr bwMode="auto">
          <a:xfrm>
            <a:off x="228600" y="1600200"/>
            <a:ext cx="5137150" cy="457200"/>
            <a:chOff x="144" y="1008"/>
            <a:chExt cx="3236" cy="288"/>
          </a:xfrm>
        </p:grpSpPr>
        <p:sp>
          <p:nvSpPr>
            <p:cNvPr id="59404" name="Rectangle 12"/>
            <p:cNvSpPr>
              <a:spLocks noChangeArrowheads="1"/>
            </p:cNvSpPr>
            <p:nvPr/>
          </p:nvSpPr>
          <p:spPr bwMode="auto">
            <a:xfrm>
              <a:off x="144" y="1008"/>
              <a:ext cx="3236" cy="288"/>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a:solidFill>
                    <a:prstClr val="black"/>
                  </a:solidFill>
                  <a:latin typeface="Verdana" pitchFamily="34" charset="0"/>
                </a:rPr>
                <a:t>Step 2</a:t>
              </a:r>
              <a:r>
                <a:rPr lang="en-US" sz="2400">
                  <a:solidFill>
                    <a:prstClr val="black"/>
                  </a:solidFill>
                  <a:latin typeface="Verdana" pitchFamily="34" charset="0"/>
                </a:rPr>
                <a:t> Find the midpoint of     .</a:t>
              </a:r>
            </a:p>
          </p:txBody>
        </p:sp>
        <p:pic>
          <p:nvPicPr>
            <p:cNvPr id="59413" name="Picture 21" descr="1"/>
            <p:cNvPicPr>
              <a:picLocks noChangeAspect="1" noChangeArrowheads="1"/>
            </p:cNvPicPr>
            <p:nvPr/>
          </p:nvPicPr>
          <p:blipFill>
            <a:blip r:embed="rId2" cstate="print"/>
            <a:srcRect/>
            <a:stretch>
              <a:fillRect/>
            </a:stretch>
          </p:blipFill>
          <p:spPr bwMode="auto">
            <a:xfrm>
              <a:off x="2976" y="1029"/>
              <a:ext cx="288" cy="228"/>
            </a:xfrm>
            <a:prstGeom prst="rect">
              <a:avLst/>
            </a:prstGeom>
            <a:noFill/>
          </p:spPr>
        </p:pic>
      </p:grpSp>
      <p:pic>
        <p:nvPicPr>
          <p:cNvPr id="59419" name="Picture 27" descr="1"/>
          <p:cNvPicPr>
            <a:picLocks noChangeAspect="1" noChangeArrowheads="1"/>
          </p:cNvPicPr>
          <p:nvPr/>
        </p:nvPicPr>
        <p:blipFill>
          <a:blip r:embed="rId3" cstate="print"/>
          <a:srcRect/>
          <a:stretch>
            <a:fillRect/>
          </a:stretch>
        </p:blipFill>
        <p:spPr bwMode="auto">
          <a:xfrm>
            <a:off x="685800" y="2438400"/>
            <a:ext cx="2286000" cy="838200"/>
          </a:xfrm>
          <a:prstGeom prst="rect">
            <a:avLst/>
          </a:prstGeom>
          <a:noFill/>
        </p:spPr>
      </p:pic>
      <p:sp>
        <p:nvSpPr>
          <p:cNvPr id="59420" name="Text Box 28"/>
          <p:cNvSpPr txBox="1">
            <a:spLocks noChangeArrowheads="1"/>
          </p:cNvSpPr>
          <p:nvPr/>
        </p:nvSpPr>
        <p:spPr bwMode="auto">
          <a:xfrm>
            <a:off x="3124200" y="2590800"/>
            <a:ext cx="3581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srgbClr val="3333FF"/>
                </a:solidFill>
                <a:latin typeface="Arial" charset="0"/>
                <a:cs typeface="Arial" charset="0"/>
                <a:sym typeface="Symbol" pitchFamily="18" charset="2"/>
              </a:rPr>
              <a:t>Midpoint formula.</a:t>
            </a:r>
          </a:p>
        </p:txBody>
      </p:sp>
      <p:grpSp>
        <p:nvGrpSpPr>
          <p:cNvPr id="3" name="Group 30"/>
          <p:cNvGrpSpPr>
            <a:grpSpLocks/>
          </p:cNvGrpSpPr>
          <p:nvPr/>
        </p:nvGrpSpPr>
        <p:grpSpPr bwMode="auto">
          <a:xfrm>
            <a:off x="152400" y="3581400"/>
            <a:ext cx="5729288" cy="809625"/>
            <a:chOff x="432" y="2121"/>
            <a:chExt cx="3609" cy="510"/>
          </a:xfrm>
        </p:grpSpPr>
        <p:sp>
          <p:nvSpPr>
            <p:cNvPr id="59408" name="Rectangle 16"/>
            <p:cNvSpPr>
              <a:spLocks noChangeArrowheads="1"/>
            </p:cNvSpPr>
            <p:nvPr/>
          </p:nvSpPr>
          <p:spPr bwMode="auto">
            <a:xfrm>
              <a:off x="432" y="2256"/>
              <a:ext cx="1643" cy="288"/>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a:solidFill>
                    <a:prstClr val="black"/>
                  </a:solidFill>
                  <a:latin typeface="Verdana" pitchFamily="34" charset="0"/>
                </a:rPr>
                <a:t>mdpt. of       = </a:t>
              </a:r>
            </a:p>
          </p:txBody>
        </p:sp>
        <p:pic>
          <p:nvPicPr>
            <p:cNvPr id="59418" name="Picture 26" descr="1"/>
            <p:cNvPicPr>
              <a:picLocks noChangeAspect="1" noChangeArrowheads="1"/>
            </p:cNvPicPr>
            <p:nvPr/>
          </p:nvPicPr>
          <p:blipFill>
            <a:blip r:embed="rId2" cstate="print"/>
            <a:srcRect/>
            <a:stretch>
              <a:fillRect/>
            </a:stretch>
          </p:blipFill>
          <p:spPr bwMode="auto">
            <a:xfrm>
              <a:off x="1392" y="2277"/>
              <a:ext cx="288" cy="228"/>
            </a:xfrm>
            <a:prstGeom prst="rect">
              <a:avLst/>
            </a:prstGeom>
            <a:noFill/>
          </p:spPr>
        </p:pic>
        <p:pic>
          <p:nvPicPr>
            <p:cNvPr id="59421" name="Picture 29" descr="1"/>
            <p:cNvPicPr>
              <a:picLocks noChangeAspect="1" noChangeArrowheads="1"/>
            </p:cNvPicPr>
            <p:nvPr/>
          </p:nvPicPr>
          <p:blipFill>
            <a:blip r:embed="rId4" cstate="print"/>
            <a:srcRect/>
            <a:stretch>
              <a:fillRect/>
            </a:stretch>
          </p:blipFill>
          <p:spPr bwMode="auto">
            <a:xfrm>
              <a:off x="2025" y="2121"/>
              <a:ext cx="2016" cy="510"/>
            </a:xfrm>
            <a:prstGeom prst="rect">
              <a:avLst/>
            </a:prstGeom>
            <a:noFill/>
          </p:spPr>
        </p:pic>
      </p:grpSp>
      <p:pic>
        <p:nvPicPr>
          <p:cNvPr id="59423" name="Picture 31" descr="ae4"/>
          <p:cNvPicPr>
            <a:picLocks noChangeAspect="1" noChangeArrowheads="1"/>
          </p:cNvPicPr>
          <p:nvPr/>
        </p:nvPicPr>
        <p:blipFill>
          <a:blip r:embed="rId5" cstate="print"/>
          <a:srcRect/>
          <a:stretch>
            <a:fillRect/>
          </a:stretch>
        </p:blipFill>
        <p:spPr bwMode="auto">
          <a:xfrm>
            <a:off x="5943600" y="1524000"/>
            <a:ext cx="3276600" cy="32766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9420"/>
                                        </p:tgtEl>
                                        <p:attrNameLst>
                                          <p:attrName>style.visibility</p:attrName>
                                        </p:attrNameLst>
                                      </p:cBhvr>
                                      <p:to>
                                        <p:strVal val="visible"/>
                                      </p:to>
                                    </p:set>
                                    <p:animEffect transition="in" filter="box(in)">
                                      <p:cBhvr>
                                        <p:cTn id="7" dur="500"/>
                                        <p:tgtEl>
                                          <p:spTgt spid="594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9419"/>
                                        </p:tgtEl>
                                        <p:attrNameLst>
                                          <p:attrName>style.visibility</p:attrName>
                                        </p:attrNameLst>
                                      </p:cBhvr>
                                      <p:to>
                                        <p:strVal val="visible"/>
                                      </p:to>
                                    </p:set>
                                    <p:animEffect transition="in" filter="box(in)">
                                      <p:cBhvr>
                                        <p:cTn id="12" dur="500"/>
                                        <p:tgtEl>
                                          <p:spTgt spid="5941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9423"/>
                                        </p:tgtEl>
                                        <p:attrNameLst>
                                          <p:attrName>style.visibility</p:attrName>
                                        </p:attrNameLst>
                                      </p:cBhvr>
                                      <p:to>
                                        <p:strVal val="visible"/>
                                      </p:to>
                                    </p:set>
                                    <p:animEffect transition="in" filter="dissolve">
                                      <p:cBhvr>
                                        <p:cTn id="22" dur="500"/>
                                        <p:tgtEl>
                                          <p:spTgt spid="59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2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24" name="Rectangle 8"/>
          <p:cNvSpPr>
            <a:spLocks noChangeArrowheads="1"/>
          </p:cNvSpPr>
          <p:nvPr/>
        </p:nvSpPr>
        <p:spPr bwMode="auto">
          <a:xfrm>
            <a:off x="228600" y="1524000"/>
            <a:ext cx="8275638" cy="457200"/>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b="1">
                <a:solidFill>
                  <a:prstClr val="black"/>
                </a:solidFill>
                <a:latin typeface="Verdana" pitchFamily="34" charset="0"/>
              </a:rPr>
              <a:t>Step 3 </a:t>
            </a:r>
            <a:r>
              <a:rPr lang="en-US" sz="2400">
                <a:solidFill>
                  <a:prstClr val="black"/>
                </a:solidFill>
                <a:latin typeface="Verdana" pitchFamily="34" charset="0"/>
              </a:rPr>
              <a:t>Find the slope of the perpendicular bisector. </a:t>
            </a:r>
          </a:p>
        </p:txBody>
      </p:sp>
      <p:sp>
        <p:nvSpPr>
          <p:cNvPr id="60430" name="Text Box 14"/>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Example 4 Continued</a:t>
            </a:r>
            <a:endParaRPr lang="en-US" altLang="en-US" sz="2400">
              <a:solidFill>
                <a:srgbClr val="3366FF"/>
              </a:solidFill>
              <a:latin typeface="Verdana" pitchFamily="34" charset="0"/>
            </a:endParaRPr>
          </a:p>
        </p:txBody>
      </p:sp>
      <p:pic>
        <p:nvPicPr>
          <p:cNvPr id="60431" name="Picture 15" descr="2"/>
          <p:cNvPicPr>
            <a:picLocks noChangeAspect="1" noChangeArrowheads="1"/>
          </p:cNvPicPr>
          <p:nvPr/>
        </p:nvPicPr>
        <p:blipFill>
          <a:blip r:embed="rId2" cstate="print"/>
          <a:srcRect/>
          <a:stretch>
            <a:fillRect/>
          </a:stretch>
        </p:blipFill>
        <p:spPr bwMode="auto">
          <a:xfrm>
            <a:off x="1905000" y="2133600"/>
            <a:ext cx="2076450" cy="819150"/>
          </a:xfrm>
          <a:prstGeom prst="rect">
            <a:avLst/>
          </a:prstGeom>
          <a:noFill/>
        </p:spPr>
      </p:pic>
      <p:sp>
        <p:nvSpPr>
          <p:cNvPr id="60432" name="Text Box 16"/>
          <p:cNvSpPr txBox="1">
            <a:spLocks noChangeArrowheads="1"/>
          </p:cNvSpPr>
          <p:nvPr/>
        </p:nvSpPr>
        <p:spPr bwMode="auto">
          <a:xfrm>
            <a:off x="4191000" y="2286000"/>
            <a:ext cx="3581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srgbClr val="3333FF"/>
                </a:solidFill>
                <a:latin typeface="Arial" charset="0"/>
                <a:cs typeface="Arial" charset="0"/>
                <a:sym typeface="Symbol" pitchFamily="18" charset="2"/>
              </a:rPr>
              <a:t>Slope formula.</a:t>
            </a:r>
          </a:p>
        </p:txBody>
      </p:sp>
      <p:pic>
        <p:nvPicPr>
          <p:cNvPr id="60433" name="Picture 17" descr="2"/>
          <p:cNvPicPr>
            <a:picLocks noChangeAspect="1" noChangeArrowheads="1"/>
          </p:cNvPicPr>
          <p:nvPr/>
        </p:nvPicPr>
        <p:blipFill>
          <a:blip r:embed="rId3" cstate="print"/>
          <a:srcRect/>
          <a:stretch>
            <a:fillRect/>
          </a:stretch>
        </p:blipFill>
        <p:spPr bwMode="auto">
          <a:xfrm>
            <a:off x="1981200" y="3124200"/>
            <a:ext cx="4124325" cy="800100"/>
          </a:xfrm>
          <a:prstGeom prst="rect">
            <a:avLst/>
          </a:prstGeom>
          <a:noFill/>
        </p:spPr>
      </p:pic>
      <p:grpSp>
        <p:nvGrpSpPr>
          <p:cNvPr id="2" name="Group 20"/>
          <p:cNvGrpSpPr>
            <a:grpSpLocks/>
          </p:cNvGrpSpPr>
          <p:nvPr/>
        </p:nvGrpSpPr>
        <p:grpSpPr bwMode="auto">
          <a:xfrm>
            <a:off x="304800" y="4267200"/>
            <a:ext cx="8077200" cy="1743075"/>
            <a:chOff x="192" y="2537"/>
            <a:chExt cx="5088" cy="1098"/>
          </a:xfrm>
        </p:grpSpPr>
        <p:sp>
          <p:nvSpPr>
            <p:cNvPr id="60428" name="Rectangle 12"/>
            <p:cNvSpPr>
              <a:spLocks noChangeArrowheads="1"/>
            </p:cNvSpPr>
            <p:nvPr/>
          </p:nvSpPr>
          <p:spPr bwMode="auto">
            <a:xfrm>
              <a:off x="192" y="2537"/>
              <a:ext cx="5088" cy="1024"/>
            </a:xfrm>
            <a:prstGeom prst="rect">
              <a:avLst/>
            </a:prstGeom>
            <a:noFill/>
            <a:ln w="9525">
              <a:noFill/>
              <a:miter lim="800000"/>
              <a:headEnd/>
              <a:tailEnd/>
            </a:ln>
            <a:effectLst/>
          </p:spPr>
          <p:txBody>
            <a:bodyPr anchor="ctr">
              <a:spAutoFit/>
            </a:bodyPr>
            <a:lstStyle/>
            <a:p>
              <a:pPr fontAlgn="base">
                <a:lnSpc>
                  <a:spcPct val="140000"/>
                </a:lnSpc>
                <a:spcBef>
                  <a:spcPct val="0"/>
                </a:spcBef>
                <a:spcAft>
                  <a:spcPct val="0"/>
                </a:spcAft>
              </a:pPr>
              <a:r>
                <a:rPr lang="en-US" sz="2400">
                  <a:solidFill>
                    <a:prstClr val="black"/>
                  </a:solidFill>
                  <a:latin typeface="Verdana" pitchFamily="34" charset="0"/>
                </a:rPr>
                <a:t>Since the slopes of perpendicular lines are opposite reciprocals, the slope of the perpendicular bisector is        </a:t>
              </a:r>
            </a:p>
          </p:txBody>
        </p:sp>
        <p:pic>
          <p:nvPicPr>
            <p:cNvPr id="60434" name="Picture 18" descr="3"/>
            <p:cNvPicPr>
              <a:picLocks noChangeAspect="1" noChangeArrowheads="1"/>
            </p:cNvPicPr>
            <p:nvPr/>
          </p:nvPicPr>
          <p:blipFill>
            <a:blip r:embed="rId4" cstate="print"/>
            <a:srcRect/>
            <a:stretch>
              <a:fillRect/>
            </a:stretch>
          </p:blipFill>
          <p:spPr bwMode="auto">
            <a:xfrm>
              <a:off x="1296" y="3186"/>
              <a:ext cx="342" cy="449"/>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0432"/>
                                        </p:tgtEl>
                                        <p:attrNameLst>
                                          <p:attrName>style.visibility</p:attrName>
                                        </p:attrNameLst>
                                      </p:cBhvr>
                                      <p:to>
                                        <p:strVal val="visible"/>
                                      </p:to>
                                    </p:set>
                                    <p:animEffect transition="in" filter="box(in)">
                                      <p:cBhvr>
                                        <p:cTn id="7" dur="500"/>
                                        <p:tgtEl>
                                          <p:spTgt spid="6043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60432"/>
                                        </p:tgtEl>
                                        <p:attrNameLst>
                                          <p:attrName>style.visibility</p:attrName>
                                        </p:attrNameLst>
                                      </p:cBhvr>
                                      <p:to>
                                        <p:strVal val="visible"/>
                                      </p:to>
                                    </p:set>
                                    <p:animEffect transition="in" filter="dissolve">
                                      <p:cBhvr>
                                        <p:cTn id="12" dur="500"/>
                                        <p:tgtEl>
                                          <p:spTgt spid="6043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0431"/>
                                        </p:tgtEl>
                                        <p:attrNameLst>
                                          <p:attrName>style.visibility</p:attrName>
                                        </p:attrNameLst>
                                      </p:cBhvr>
                                      <p:to>
                                        <p:strVal val="visible"/>
                                      </p:to>
                                    </p:set>
                                    <p:animEffect transition="in" filter="dissolve">
                                      <p:cBhvr>
                                        <p:cTn id="17" dur="500"/>
                                        <p:tgtEl>
                                          <p:spTgt spid="6043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0433"/>
                                        </p:tgtEl>
                                        <p:attrNameLst>
                                          <p:attrName>style.visibility</p:attrName>
                                        </p:attrNameLst>
                                      </p:cBhvr>
                                      <p:to>
                                        <p:strVal val="visible"/>
                                      </p:to>
                                    </p:set>
                                    <p:animEffect transition="in" filter="dissolve">
                                      <p:cBhvr>
                                        <p:cTn id="22" dur="500"/>
                                        <p:tgtEl>
                                          <p:spTgt spid="6043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2" grpId="0"/>
      <p:bldP spid="60432"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4" name="Text Box 14"/>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Example 4 Continued</a:t>
            </a:r>
            <a:endParaRPr lang="en-US" altLang="en-US" sz="2400">
              <a:solidFill>
                <a:srgbClr val="3366FF"/>
              </a:solidFill>
              <a:latin typeface="Verdana" pitchFamily="34" charset="0"/>
            </a:endParaRPr>
          </a:p>
        </p:txBody>
      </p:sp>
      <p:grpSp>
        <p:nvGrpSpPr>
          <p:cNvPr id="2" name="Group 17"/>
          <p:cNvGrpSpPr>
            <a:grpSpLocks/>
          </p:cNvGrpSpPr>
          <p:nvPr/>
        </p:nvGrpSpPr>
        <p:grpSpPr bwMode="auto">
          <a:xfrm>
            <a:off x="533400" y="1371600"/>
            <a:ext cx="8229600" cy="1625600"/>
            <a:chOff x="336" y="960"/>
            <a:chExt cx="5184" cy="1024"/>
          </a:xfrm>
        </p:grpSpPr>
        <p:sp>
          <p:nvSpPr>
            <p:cNvPr id="61449" name="Rectangle 9"/>
            <p:cNvSpPr>
              <a:spLocks noChangeArrowheads="1"/>
            </p:cNvSpPr>
            <p:nvPr/>
          </p:nvSpPr>
          <p:spPr bwMode="auto">
            <a:xfrm>
              <a:off x="336" y="960"/>
              <a:ext cx="5184" cy="1024"/>
            </a:xfrm>
            <a:prstGeom prst="rect">
              <a:avLst/>
            </a:prstGeom>
            <a:noFill/>
            <a:ln w="9525">
              <a:noFill/>
              <a:miter lim="800000"/>
              <a:headEnd/>
              <a:tailEnd/>
            </a:ln>
            <a:effectLst/>
          </p:spPr>
          <p:txBody>
            <a:bodyPr>
              <a:spAutoFit/>
            </a:bodyPr>
            <a:lstStyle/>
            <a:p>
              <a:pPr fontAlgn="base">
                <a:lnSpc>
                  <a:spcPct val="140000"/>
                </a:lnSpc>
                <a:spcBef>
                  <a:spcPct val="50000"/>
                </a:spcBef>
                <a:spcAft>
                  <a:spcPct val="0"/>
                </a:spcAft>
              </a:pPr>
              <a:r>
                <a:rPr lang="en-US" sz="2400" b="1">
                  <a:solidFill>
                    <a:prstClr val="black"/>
                  </a:solidFill>
                  <a:latin typeface="Verdana" pitchFamily="34" charset="0"/>
                </a:rPr>
                <a:t>Step 4</a:t>
              </a:r>
              <a:r>
                <a:rPr lang="en-US" sz="2400">
                  <a:solidFill>
                    <a:prstClr val="black"/>
                  </a:solidFill>
                  <a:latin typeface="Verdana" pitchFamily="34" charset="0"/>
                </a:rPr>
                <a:t> Use point-slope form to write an equation.  The perpendicular bisector of      has slope         and passes through (8, –2).</a:t>
              </a:r>
            </a:p>
          </p:txBody>
        </p:sp>
        <p:pic>
          <p:nvPicPr>
            <p:cNvPr id="61455" name="Picture 15" descr="1"/>
            <p:cNvPicPr>
              <a:picLocks noChangeAspect="1" noChangeArrowheads="1"/>
            </p:cNvPicPr>
            <p:nvPr/>
          </p:nvPicPr>
          <p:blipFill>
            <a:blip r:embed="rId2" cstate="print"/>
            <a:srcRect/>
            <a:stretch>
              <a:fillRect/>
            </a:stretch>
          </p:blipFill>
          <p:spPr bwMode="auto">
            <a:xfrm>
              <a:off x="3273" y="1392"/>
              <a:ext cx="288" cy="228"/>
            </a:xfrm>
            <a:prstGeom prst="rect">
              <a:avLst/>
            </a:prstGeom>
            <a:noFill/>
          </p:spPr>
        </p:pic>
        <p:pic>
          <p:nvPicPr>
            <p:cNvPr id="61456" name="Picture 16" descr="3"/>
            <p:cNvPicPr>
              <a:picLocks noChangeAspect="1" noChangeArrowheads="1"/>
            </p:cNvPicPr>
            <p:nvPr/>
          </p:nvPicPr>
          <p:blipFill>
            <a:blip r:embed="rId3" cstate="print"/>
            <a:srcRect/>
            <a:stretch>
              <a:fillRect/>
            </a:stretch>
          </p:blipFill>
          <p:spPr bwMode="auto">
            <a:xfrm>
              <a:off x="4579" y="1314"/>
              <a:ext cx="269" cy="432"/>
            </a:xfrm>
            <a:prstGeom prst="rect">
              <a:avLst/>
            </a:prstGeom>
            <a:noFill/>
          </p:spPr>
        </p:pic>
      </p:grpSp>
      <p:sp>
        <p:nvSpPr>
          <p:cNvPr id="61458" name="Text Box 18"/>
          <p:cNvSpPr txBox="1">
            <a:spLocks noChangeArrowheads="1"/>
          </p:cNvSpPr>
          <p:nvPr/>
        </p:nvSpPr>
        <p:spPr bwMode="auto">
          <a:xfrm>
            <a:off x="762000" y="3200400"/>
            <a:ext cx="37338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prstClr val="black"/>
                </a:solidFill>
                <a:latin typeface="Verdana" pitchFamily="34" charset="0"/>
              </a:rPr>
              <a:t>y</a:t>
            </a:r>
            <a:r>
              <a:rPr lang="en-US" sz="2400">
                <a:solidFill>
                  <a:prstClr val="black"/>
                </a:solidFill>
                <a:latin typeface="Verdana" pitchFamily="34" charset="0"/>
              </a:rPr>
              <a:t> – </a:t>
            </a:r>
            <a:r>
              <a:rPr lang="en-US" sz="2400" i="1">
                <a:solidFill>
                  <a:prstClr val="black"/>
                </a:solidFill>
                <a:latin typeface="Verdana" pitchFamily="34" charset="0"/>
              </a:rPr>
              <a:t>y</a:t>
            </a:r>
            <a:r>
              <a:rPr lang="en-US" sz="2400" baseline="-25000">
                <a:solidFill>
                  <a:prstClr val="black"/>
                </a:solidFill>
                <a:latin typeface="Verdana" pitchFamily="34" charset="0"/>
              </a:rPr>
              <a:t>1</a:t>
            </a:r>
            <a:r>
              <a:rPr lang="en-US" sz="2400">
                <a:solidFill>
                  <a:prstClr val="black"/>
                </a:solidFill>
                <a:latin typeface="Verdana" pitchFamily="34" charset="0"/>
              </a:rPr>
              <a:t> = </a:t>
            </a:r>
            <a:r>
              <a:rPr lang="en-US" sz="2400" i="1">
                <a:solidFill>
                  <a:prstClr val="black"/>
                </a:solidFill>
                <a:latin typeface="Verdana" pitchFamily="34" charset="0"/>
              </a:rPr>
              <a:t>m</a:t>
            </a:r>
            <a:r>
              <a:rPr lang="en-US" sz="2400">
                <a:solidFill>
                  <a:prstClr val="black"/>
                </a:solidFill>
                <a:latin typeface="Verdana" pitchFamily="34" charset="0"/>
              </a:rPr>
              <a:t>(</a:t>
            </a:r>
            <a:r>
              <a:rPr lang="en-US" sz="2400" i="1">
                <a:solidFill>
                  <a:prstClr val="black"/>
                </a:solidFill>
                <a:latin typeface="Verdana" pitchFamily="34" charset="0"/>
              </a:rPr>
              <a:t>x</a:t>
            </a:r>
            <a:r>
              <a:rPr lang="en-US" sz="2400">
                <a:solidFill>
                  <a:prstClr val="black"/>
                </a:solidFill>
                <a:latin typeface="Verdana" pitchFamily="34" charset="0"/>
              </a:rPr>
              <a:t> – </a:t>
            </a:r>
            <a:r>
              <a:rPr lang="en-US" sz="2400" i="1">
                <a:solidFill>
                  <a:prstClr val="black"/>
                </a:solidFill>
                <a:latin typeface="Verdana" pitchFamily="34" charset="0"/>
              </a:rPr>
              <a:t>x</a:t>
            </a:r>
            <a:r>
              <a:rPr lang="en-US" sz="2400" baseline="-25000">
                <a:solidFill>
                  <a:prstClr val="black"/>
                </a:solidFill>
                <a:latin typeface="Verdana" pitchFamily="34" charset="0"/>
              </a:rPr>
              <a:t>1</a:t>
            </a:r>
            <a:r>
              <a:rPr lang="en-US" sz="2400">
                <a:solidFill>
                  <a:prstClr val="black"/>
                </a:solidFill>
                <a:latin typeface="Verdana" pitchFamily="34" charset="0"/>
              </a:rPr>
              <a:t>)</a:t>
            </a:r>
          </a:p>
        </p:txBody>
      </p:sp>
      <p:sp>
        <p:nvSpPr>
          <p:cNvPr id="61459" name="Text Box 19"/>
          <p:cNvSpPr txBox="1">
            <a:spLocks noChangeArrowheads="1"/>
          </p:cNvSpPr>
          <p:nvPr/>
        </p:nvSpPr>
        <p:spPr bwMode="auto">
          <a:xfrm>
            <a:off x="4495800" y="3200400"/>
            <a:ext cx="3200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srgbClr val="3366FF"/>
                </a:solidFill>
                <a:latin typeface="Verdana" pitchFamily="34" charset="0"/>
              </a:rPr>
              <a:t>Point-slope form</a:t>
            </a:r>
          </a:p>
        </p:txBody>
      </p:sp>
      <p:pic>
        <p:nvPicPr>
          <p:cNvPr id="61460" name="Picture 20" descr="3"/>
          <p:cNvPicPr>
            <a:picLocks noChangeAspect="1" noChangeArrowheads="1"/>
          </p:cNvPicPr>
          <p:nvPr/>
        </p:nvPicPr>
        <p:blipFill>
          <a:blip r:embed="rId4" cstate="print"/>
          <a:srcRect/>
          <a:stretch>
            <a:fillRect/>
          </a:stretch>
        </p:blipFill>
        <p:spPr bwMode="auto">
          <a:xfrm>
            <a:off x="1104900" y="3914775"/>
            <a:ext cx="2324100" cy="733425"/>
          </a:xfrm>
          <a:prstGeom prst="rect">
            <a:avLst/>
          </a:prstGeom>
          <a:noFill/>
        </p:spPr>
      </p:pic>
      <p:grpSp>
        <p:nvGrpSpPr>
          <p:cNvPr id="3" name="Group 23"/>
          <p:cNvGrpSpPr>
            <a:grpSpLocks/>
          </p:cNvGrpSpPr>
          <p:nvPr/>
        </p:nvGrpSpPr>
        <p:grpSpPr bwMode="auto">
          <a:xfrm>
            <a:off x="4495800" y="3581400"/>
            <a:ext cx="3200400" cy="1625600"/>
            <a:chOff x="2928" y="2592"/>
            <a:chExt cx="2016" cy="1024"/>
          </a:xfrm>
        </p:grpSpPr>
        <p:sp>
          <p:nvSpPr>
            <p:cNvPr id="61461" name="Text Box 21"/>
            <p:cNvSpPr txBox="1">
              <a:spLocks noChangeArrowheads="1"/>
            </p:cNvSpPr>
            <p:nvPr/>
          </p:nvSpPr>
          <p:spPr bwMode="auto">
            <a:xfrm>
              <a:off x="2928" y="2592"/>
              <a:ext cx="2016" cy="1024"/>
            </a:xfrm>
            <a:prstGeom prst="rect">
              <a:avLst/>
            </a:prstGeom>
            <a:noFill/>
            <a:ln w="9525">
              <a:noFill/>
              <a:miter lim="800000"/>
              <a:headEnd/>
              <a:tailEnd/>
            </a:ln>
            <a:effectLst/>
          </p:spPr>
          <p:txBody>
            <a:bodyPr>
              <a:spAutoFit/>
            </a:bodyPr>
            <a:lstStyle/>
            <a:p>
              <a:pPr fontAlgn="base">
                <a:lnSpc>
                  <a:spcPct val="140000"/>
                </a:lnSpc>
                <a:spcBef>
                  <a:spcPct val="50000"/>
                </a:spcBef>
                <a:spcAft>
                  <a:spcPct val="0"/>
                </a:spcAft>
              </a:pPr>
              <a:r>
                <a:rPr lang="en-US" sz="2400" i="1">
                  <a:solidFill>
                    <a:srgbClr val="3366FF"/>
                  </a:solidFill>
                  <a:latin typeface="Verdana" pitchFamily="34" charset="0"/>
                </a:rPr>
                <a:t>Substitute –2 for y</a:t>
              </a:r>
              <a:r>
                <a:rPr lang="en-US" sz="2400" i="1" baseline="-25000">
                  <a:solidFill>
                    <a:srgbClr val="3366FF"/>
                  </a:solidFill>
                  <a:latin typeface="Verdana" pitchFamily="34" charset="0"/>
                </a:rPr>
                <a:t>1</a:t>
              </a:r>
              <a:r>
                <a:rPr lang="en-US" sz="2400" i="1">
                  <a:solidFill>
                    <a:srgbClr val="3366FF"/>
                  </a:solidFill>
                  <a:latin typeface="Verdana" pitchFamily="34" charset="0"/>
                </a:rPr>
                <a:t>,      for m, and 8 for x</a:t>
              </a:r>
              <a:r>
                <a:rPr lang="en-US" sz="2400" i="1" baseline="-25000">
                  <a:solidFill>
                    <a:srgbClr val="3366FF"/>
                  </a:solidFill>
                  <a:latin typeface="Verdana" pitchFamily="34" charset="0"/>
                </a:rPr>
                <a:t>1</a:t>
              </a:r>
              <a:r>
                <a:rPr lang="en-US" sz="2400" i="1">
                  <a:solidFill>
                    <a:srgbClr val="3366FF"/>
                  </a:solidFill>
                  <a:latin typeface="Verdana" pitchFamily="34" charset="0"/>
                </a:rPr>
                <a:t>.</a:t>
              </a:r>
            </a:p>
          </p:txBody>
        </p:sp>
        <p:pic>
          <p:nvPicPr>
            <p:cNvPr id="61462" name="Picture 22" descr="3"/>
            <p:cNvPicPr>
              <a:picLocks noChangeAspect="1" noChangeArrowheads="1"/>
            </p:cNvPicPr>
            <p:nvPr/>
          </p:nvPicPr>
          <p:blipFill>
            <a:blip r:embed="rId5" cstate="print"/>
            <a:srcRect/>
            <a:stretch>
              <a:fillRect/>
            </a:stretch>
          </p:blipFill>
          <p:spPr bwMode="auto">
            <a:xfrm>
              <a:off x="3312" y="2928"/>
              <a:ext cx="294" cy="462"/>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59"/>
                                        </p:tgtEl>
                                        <p:attrNameLst>
                                          <p:attrName>style.visibility</p:attrName>
                                        </p:attrNameLst>
                                      </p:cBhvr>
                                      <p:to>
                                        <p:strVal val="visible"/>
                                      </p:to>
                                    </p:set>
                                    <p:animEffect transition="in" filter="box(in)">
                                      <p:cBhvr>
                                        <p:cTn id="7" dur="500"/>
                                        <p:tgtEl>
                                          <p:spTgt spid="6145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58"/>
                                        </p:tgtEl>
                                        <p:attrNameLst>
                                          <p:attrName>style.visibility</p:attrName>
                                        </p:attrNameLst>
                                      </p:cBhvr>
                                      <p:to>
                                        <p:strVal val="visible"/>
                                      </p:to>
                                    </p:set>
                                    <p:animEffect transition="in" filter="box(in)">
                                      <p:cBhvr>
                                        <p:cTn id="12" dur="500"/>
                                        <p:tgtEl>
                                          <p:spTgt spid="6145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1460"/>
                                        </p:tgtEl>
                                        <p:attrNameLst>
                                          <p:attrName>style.visibility</p:attrName>
                                        </p:attrNameLst>
                                      </p:cBhvr>
                                      <p:to>
                                        <p:strVal val="visible"/>
                                      </p:to>
                                    </p:set>
                                    <p:animEffect transition="in" filter="box(in)">
                                      <p:cBhvr>
                                        <p:cTn id="22" dur="500"/>
                                        <p:tgtEl>
                                          <p:spTgt spid="61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8" grpId="0"/>
      <p:bldP spid="6145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0" y="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dirty="0">
                <a:solidFill>
                  <a:srgbClr val="006699"/>
                </a:solidFill>
                <a:latin typeface="Arial Black" pitchFamily="34" charset="0"/>
              </a:rPr>
              <a:t>Example 4 Continued</a:t>
            </a:r>
            <a:endParaRPr lang="en-US" altLang="en-US" sz="2400" dirty="0">
              <a:solidFill>
                <a:srgbClr val="3366FF"/>
              </a:solidFill>
              <a:latin typeface="Verdana" pitchFamily="34" charset="0"/>
            </a:endParaRPr>
          </a:p>
        </p:txBody>
      </p:sp>
      <p:pic>
        <p:nvPicPr>
          <p:cNvPr id="72717" name="Picture 13" descr="ae4"/>
          <p:cNvPicPr>
            <a:picLocks noChangeAspect="1" noChangeArrowheads="1"/>
          </p:cNvPicPr>
          <p:nvPr/>
        </p:nvPicPr>
        <p:blipFill>
          <a:blip r:embed="rId2" cstate="print"/>
          <a:srcRect/>
          <a:stretch>
            <a:fillRect/>
          </a:stretch>
        </p:blipFill>
        <p:spPr bwMode="auto">
          <a:xfrm>
            <a:off x="1600200" y="457200"/>
            <a:ext cx="5791200" cy="5791200"/>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0" y="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dirty="0">
                <a:solidFill>
                  <a:srgbClr val="FF0000"/>
                </a:solidFill>
                <a:latin typeface="Arial Black" pitchFamily="34" charset="0"/>
              </a:rPr>
              <a:t>Check It Out!</a:t>
            </a:r>
            <a:r>
              <a:rPr lang="en-US" altLang="en-US" sz="2400" dirty="0">
                <a:solidFill>
                  <a:srgbClr val="006699"/>
                </a:solidFill>
                <a:latin typeface="Arial Black" pitchFamily="34" charset="0"/>
              </a:rPr>
              <a:t> Example 4 </a:t>
            </a:r>
            <a:endParaRPr lang="en-US" altLang="en-US" sz="2600" dirty="0">
              <a:solidFill>
                <a:srgbClr val="C0504D"/>
              </a:solidFill>
              <a:latin typeface="Times" pitchFamily="18" charset="0"/>
            </a:endParaRPr>
          </a:p>
        </p:txBody>
      </p:sp>
      <p:sp>
        <p:nvSpPr>
          <p:cNvPr id="73731" name="Rectangle 3"/>
          <p:cNvSpPr>
            <a:spLocks noChangeArrowheads="1"/>
          </p:cNvSpPr>
          <p:nvPr/>
        </p:nvSpPr>
        <p:spPr bwMode="auto">
          <a:xfrm>
            <a:off x="152400" y="609600"/>
            <a:ext cx="8610600" cy="118745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b="1" dirty="0">
                <a:solidFill>
                  <a:prstClr val="black"/>
                </a:solidFill>
                <a:latin typeface="Verdana" pitchFamily="34" charset="0"/>
              </a:rPr>
              <a:t>Write an equation in point-slope form for the perpendicular bisector of the segment with endpoints </a:t>
            </a:r>
            <a:r>
              <a:rPr lang="en-US" sz="2400" b="1" i="1" dirty="0">
                <a:solidFill>
                  <a:prstClr val="black"/>
                </a:solidFill>
                <a:latin typeface="Verdana" pitchFamily="34" charset="0"/>
              </a:rPr>
              <a:t>P</a:t>
            </a:r>
            <a:r>
              <a:rPr lang="en-US" sz="2400" b="1" dirty="0">
                <a:solidFill>
                  <a:prstClr val="black"/>
                </a:solidFill>
                <a:latin typeface="Verdana" pitchFamily="34" charset="0"/>
              </a:rPr>
              <a:t>(5, 2) and </a:t>
            </a:r>
            <a:r>
              <a:rPr lang="en-US" sz="2400" b="1" i="1" dirty="0">
                <a:solidFill>
                  <a:prstClr val="black"/>
                </a:solidFill>
                <a:latin typeface="Verdana" pitchFamily="34" charset="0"/>
              </a:rPr>
              <a:t>Q</a:t>
            </a:r>
            <a:r>
              <a:rPr lang="en-US" sz="2400" b="1" dirty="0">
                <a:solidFill>
                  <a:prstClr val="black"/>
                </a:solidFill>
                <a:latin typeface="Verdana" pitchFamily="34" charset="0"/>
              </a:rPr>
              <a:t>(1, –4).</a:t>
            </a:r>
          </a:p>
        </p:txBody>
      </p:sp>
      <p:grpSp>
        <p:nvGrpSpPr>
          <p:cNvPr id="2" name="Group 9"/>
          <p:cNvGrpSpPr>
            <a:grpSpLocks/>
          </p:cNvGrpSpPr>
          <p:nvPr/>
        </p:nvGrpSpPr>
        <p:grpSpPr bwMode="auto">
          <a:xfrm>
            <a:off x="228600" y="2057400"/>
            <a:ext cx="2960688" cy="457200"/>
            <a:chOff x="144" y="1824"/>
            <a:chExt cx="1865" cy="288"/>
          </a:xfrm>
        </p:grpSpPr>
        <p:sp>
          <p:nvSpPr>
            <p:cNvPr id="73732" name="Rectangle 4"/>
            <p:cNvSpPr>
              <a:spLocks noChangeArrowheads="1"/>
            </p:cNvSpPr>
            <p:nvPr/>
          </p:nvSpPr>
          <p:spPr bwMode="auto">
            <a:xfrm>
              <a:off x="144" y="1824"/>
              <a:ext cx="1865" cy="288"/>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a:solidFill>
                    <a:prstClr val="black"/>
                  </a:solidFill>
                  <a:latin typeface="Verdana" pitchFamily="34" charset="0"/>
                </a:rPr>
                <a:t>Step 1</a:t>
              </a:r>
              <a:r>
                <a:rPr lang="en-US" sz="2400">
                  <a:solidFill>
                    <a:prstClr val="black"/>
                  </a:solidFill>
                  <a:latin typeface="Verdana" pitchFamily="34" charset="0"/>
                </a:rPr>
                <a:t> Graph </a:t>
              </a:r>
              <a:r>
                <a:rPr lang="en-US" sz="2400" i="1">
                  <a:solidFill>
                    <a:prstClr val="black"/>
                  </a:solidFill>
                  <a:latin typeface="Verdana" pitchFamily="34" charset="0"/>
                </a:rPr>
                <a:t>PQ</a:t>
              </a:r>
              <a:r>
                <a:rPr lang="en-US" sz="2400">
                  <a:solidFill>
                    <a:prstClr val="black"/>
                  </a:solidFill>
                  <a:latin typeface="Verdana" pitchFamily="34" charset="0"/>
                </a:rPr>
                <a:t>.</a:t>
              </a:r>
            </a:p>
          </p:txBody>
        </p:sp>
        <p:sp>
          <p:nvSpPr>
            <p:cNvPr id="73733" name="Line 5"/>
            <p:cNvSpPr>
              <a:spLocks noChangeShapeType="1"/>
            </p:cNvSpPr>
            <p:nvPr/>
          </p:nvSpPr>
          <p:spPr bwMode="auto">
            <a:xfrm>
              <a:off x="1632" y="1872"/>
              <a:ext cx="240" cy="0"/>
            </a:xfrm>
            <a:prstGeom prst="line">
              <a:avLst/>
            </a:prstGeom>
            <a:noFill/>
            <a:ln w="19050">
              <a:solidFill>
                <a:schemeClr val="tx1"/>
              </a:solidFill>
              <a:round/>
              <a:headEnd/>
              <a:tailEnd/>
            </a:ln>
            <a:effectLst/>
          </p:spPr>
          <p:txBody>
            <a:bodyPr/>
            <a:lstStyle/>
            <a:p>
              <a:pPr fontAlgn="base">
                <a:spcBef>
                  <a:spcPct val="0"/>
                </a:spcBef>
                <a:spcAft>
                  <a:spcPct val="0"/>
                </a:spcAft>
              </a:pPr>
              <a:endParaRPr lang="en-US" sz="2400">
                <a:solidFill>
                  <a:prstClr val="black"/>
                </a:solidFill>
                <a:latin typeface="Verdana" pitchFamily="34" charset="0"/>
              </a:endParaRPr>
            </a:p>
          </p:txBody>
        </p:sp>
      </p:grpSp>
      <p:grpSp>
        <p:nvGrpSpPr>
          <p:cNvPr id="3" name="Group 16"/>
          <p:cNvGrpSpPr>
            <a:grpSpLocks/>
          </p:cNvGrpSpPr>
          <p:nvPr/>
        </p:nvGrpSpPr>
        <p:grpSpPr bwMode="auto">
          <a:xfrm>
            <a:off x="5334000" y="1981200"/>
            <a:ext cx="3276600" cy="1552575"/>
            <a:chOff x="3408" y="2160"/>
            <a:chExt cx="2064" cy="978"/>
          </a:xfrm>
        </p:grpSpPr>
        <p:sp>
          <p:nvSpPr>
            <p:cNvPr id="73739" name="Rectangle 11"/>
            <p:cNvSpPr>
              <a:spLocks noChangeArrowheads="1"/>
            </p:cNvSpPr>
            <p:nvPr/>
          </p:nvSpPr>
          <p:spPr bwMode="auto">
            <a:xfrm>
              <a:off x="3408" y="2160"/>
              <a:ext cx="2064" cy="978"/>
            </a:xfrm>
            <a:prstGeom prst="rect">
              <a:avLst/>
            </a:prstGeom>
            <a:noFill/>
            <a:ln w="9525">
              <a:noFill/>
              <a:miter lim="800000"/>
              <a:headEnd/>
              <a:tailEnd/>
            </a:ln>
            <a:effectLst/>
          </p:spPr>
          <p:txBody>
            <a:bodyPr>
              <a:spAutoFit/>
            </a:bodyPr>
            <a:lstStyle/>
            <a:p>
              <a:pPr fontAlgn="base">
                <a:spcBef>
                  <a:spcPct val="0"/>
                </a:spcBef>
                <a:spcAft>
                  <a:spcPct val="0"/>
                </a:spcAft>
              </a:pPr>
              <a:r>
                <a:rPr lang="en-US" sz="2400" dirty="0">
                  <a:solidFill>
                    <a:prstClr val="black"/>
                  </a:solidFill>
                  <a:latin typeface="Verdana" pitchFamily="34" charset="0"/>
                </a:rPr>
                <a:t>The perpendicular bisector of       is perpendicular to   at its midpoint.</a:t>
              </a:r>
            </a:p>
          </p:txBody>
        </p:sp>
        <p:pic>
          <p:nvPicPr>
            <p:cNvPr id="73742" name="Picture 14" descr="3"/>
            <p:cNvPicPr>
              <a:picLocks noChangeAspect="1" noChangeArrowheads="1"/>
            </p:cNvPicPr>
            <p:nvPr/>
          </p:nvPicPr>
          <p:blipFill>
            <a:blip r:embed="rId2" cstate="print"/>
            <a:srcRect/>
            <a:stretch>
              <a:fillRect/>
            </a:stretch>
          </p:blipFill>
          <p:spPr bwMode="auto">
            <a:xfrm>
              <a:off x="4551" y="2409"/>
              <a:ext cx="300" cy="246"/>
            </a:xfrm>
            <a:prstGeom prst="rect">
              <a:avLst/>
            </a:prstGeom>
            <a:noFill/>
          </p:spPr>
        </p:pic>
        <p:pic>
          <p:nvPicPr>
            <p:cNvPr id="73743" name="Picture 15" descr="3"/>
            <p:cNvPicPr>
              <a:picLocks noChangeAspect="1" noChangeArrowheads="1"/>
            </p:cNvPicPr>
            <p:nvPr/>
          </p:nvPicPr>
          <p:blipFill>
            <a:blip r:embed="rId2" cstate="print"/>
            <a:srcRect/>
            <a:stretch>
              <a:fillRect/>
            </a:stretch>
          </p:blipFill>
          <p:spPr bwMode="auto">
            <a:xfrm>
              <a:off x="5094" y="2634"/>
              <a:ext cx="300" cy="246"/>
            </a:xfrm>
            <a:prstGeom prst="rect">
              <a:avLst/>
            </a:prstGeom>
            <a:noFill/>
          </p:spPr>
        </p:pic>
      </p:grpSp>
      <p:pic>
        <p:nvPicPr>
          <p:cNvPr id="73746" name="Picture 18" descr="ae4b"/>
          <p:cNvPicPr>
            <a:picLocks noChangeAspect="1" noChangeArrowheads="1"/>
          </p:cNvPicPr>
          <p:nvPr/>
        </p:nvPicPr>
        <p:blipFill>
          <a:blip r:embed="rId3" cstate="print"/>
          <a:srcRect/>
          <a:stretch>
            <a:fillRect/>
          </a:stretch>
        </p:blipFill>
        <p:spPr bwMode="auto">
          <a:xfrm>
            <a:off x="381000" y="2514600"/>
            <a:ext cx="4267200" cy="4267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3746"/>
                                        </p:tgtEl>
                                        <p:attrNameLst>
                                          <p:attrName>style.visibility</p:attrName>
                                        </p:attrNameLst>
                                      </p:cBhvr>
                                      <p:to>
                                        <p:strVal val="visible"/>
                                      </p:to>
                                    </p:set>
                                    <p:animEffect transition="in" filter="box(in)">
                                      <p:cBhvr>
                                        <p:cTn id="12" dur="500"/>
                                        <p:tgtEl>
                                          <p:spTgt spid="7374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4 Continued</a:t>
            </a:r>
            <a:endParaRPr lang="en-US" altLang="en-US" sz="2600">
              <a:solidFill>
                <a:srgbClr val="C0504D"/>
              </a:solidFill>
              <a:latin typeface="Times" pitchFamily="18" charset="0"/>
            </a:endParaRPr>
          </a:p>
        </p:txBody>
      </p:sp>
      <p:grpSp>
        <p:nvGrpSpPr>
          <p:cNvPr id="2" name="Group 15"/>
          <p:cNvGrpSpPr>
            <a:grpSpLocks/>
          </p:cNvGrpSpPr>
          <p:nvPr/>
        </p:nvGrpSpPr>
        <p:grpSpPr bwMode="auto">
          <a:xfrm>
            <a:off x="228600" y="914400"/>
            <a:ext cx="5129213" cy="457200"/>
            <a:chOff x="144" y="1920"/>
            <a:chExt cx="3231" cy="288"/>
          </a:xfrm>
        </p:grpSpPr>
        <p:sp>
          <p:nvSpPr>
            <p:cNvPr id="57351" name="Rectangle 7"/>
            <p:cNvSpPr>
              <a:spLocks noChangeArrowheads="1"/>
            </p:cNvSpPr>
            <p:nvPr/>
          </p:nvSpPr>
          <p:spPr bwMode="auto">
            <a:xfrm>
              <a:off x="144" y="1920"/>
              <a:ext cx="3231" cy="288"/>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a:solidFill>
                    <a:prstClr val="black"/>
                  </a:solidFill>
                  <a:latin typeface="Verdana" pitchFamily="34" charset="0"/>
                </a:rPr>
                <a:t>Step 2</a:t>
              </a:r>
              <a:r>
                <a:rPr lang="en-US" sz="2400">
                  <a:solidFill>
                    <a:prstClr val="black"/>
                  </a:solidFill>
                  <a:latin typeface="Verdana" pitchFamily="34" charset="0"/>
                </a:rPr>
                <a:t> Find the midpoint of </a:t>
              </a:r>
              <a:r>
                <a:rPr lang="en-US" sz="2400" i="1">
                  <a:solidFill>
                    <a:prstClr val="black"/>
                  </a:solidFill>
                  <a:latin typeface="Verdana" pitchFamily="34" charset="0"/>
                </a:rPr>
                <a:t>PQ</a:t>
              </a:r>
              <a:r>
                <a:rPr lang="en-US" sz="2400">
                  <a:solidFill>
                    <a:prstClr val="black"/>
                  </a:solidFill>
                  <a:latin typeface="Verdana" pitchFamily="34" charset="0"/>
                </a:rPr>
                <a:t>.</a:t>
              </a:r>
            </a:p>
          </p:txBody>
        </p:sp>
        <p:sp>
          <p:nvSpPr>
            <p:cNvPr id="57352" name="Line 8"/>
            <p:cNvSpPr>
              <a:spLocks noChangeShapeType="1"/>
            </p:cNvSpPr>
            <p:nvPr/>
          </p:nvSpPr>
          <p:spPr bwMode="auto">
            <a:xfrm>
              <a:off x="2994" y="1968"/>
              <a:ext cx="240" cy="0"/>
            </a:xfrm>
            <a:prstGeom prst="line">
              <a:avLst/>
            </a:prstGeom>
            <a:noFill/>
            <a:ln w="9525">
              <a:solidFill>
                <a:schemeClr val="tx1"/>
              </a:solidFill>
              <a:round/>
              <a:headEnd/>
              <a:tailEnd/>
            </a:ln>
            <a:effectLst/>
          </p:spPr>
          <p:txBody>
            <a:bodyPr/>
            <a:lstStyle/>
            <a:p>
              <a:pPr fontAlgn="base">
                <a:spcBef>
                  <a:spcPct val="0"/>
                </a:spcBef>
                <a:spcAft>
                  <a:spcPct val="0"/>
                </a:spcAft>
              </a:pPr>
              <a:endParaRPr lang="en-US" sz="2400">
                <a:solidFill>
                  <a:prstClr val="black"/>
                </a:solidFill>
                <a:latin typeface="Verdana" pitchFamily="34" charset="0"/>
              </a:endParaRPr>
            </a:p>
          </p:txBody>
        </p:sp>
      </p:grpSp>
      <p:pic>
        <p:nvPicPr>
          <p:cNvPr id="57356" name="Picture 12" descr="1"/>
          <p:cNvPicPr>
            <a:picLocks noChangeAspect="1" noChangeArrowheads="1"/>
          </p:cNvPicPr>
          <p:nvPr/>
        </p:nvPicPr>
        <p:blipFill>
          <a:blip r:embed="rId2" cstate="print"/>
          <a:srcRect/>
          <a:stretch>
            <a:fillRect/>
          </a:stretch>
        </p:blipFill>
        <p:spPr bwMode="auto">
          <a:xfrm>
            <a:off x="1447800" y="1676400"/>
            <a:ext cx="2286000" cy="838200"/>
          </a:xfrm>
          <a:prstGeom prst="rect">
            <a:avLst/>
          </a:prstGeom>
          <a:noFill/>
        </p:spPr>
      </p:pic>
      <p:sp>
        <p:nvSpPr>
          <p:cNvPr id="57357" name="Text Box 13"/>
          <p:cNvSpPr txBox="1">
            <a:spLocks noChangeArrowheads="1"/>
          </p:cNvSpPr>
          <p:nvPr/>
        </p:nvSpPr>
        <p:spPr bwMode="auto">
          <a:xfrm>
            <a:off x="3886200" y="1828800"/>
            <a:ext cx="3581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srgbClr val="3333FF"/>
                </a:solidFill>
                <a:latin typeface="Arial" charset="0"/>
                <a:cs typeface="Arial" charset="0"/>
                <a:sym typeface="Symbol" pitchFamily="18" charset="2"/>
              </a:rPr>
              <a:t>Midpoint formula.</a:t>
            </a:r>
          </a:p>
        </p:txBody>
      </p:sp>
      <p:pic>
        <p:nvPicPr>
          <p:cNvPr id="57358" name="Picture 14" descr="1"/>
          <p:cNvPicPr>
            <a:picLocks noChangeAspect="1" noChangeArrowheads="1"/>
          </p:cNvPicPr>
          <p:nvPr/>
        </p:nvPicPr>
        <p:blipFill>
          <a:blip r:embed="rId3" cstate="print"/>
          <a:srcRect/>
          <a:stretch>
            <a:fillRect/>
          </a:stretch>
        </p:blipFill>
        <p:spPr bwMode="auto">
          <a:xfrm>
            <a:off x="1143000" y="2743200"/>
            <a:ext cx="4000500" cy="933450"/>
          </a:xfrm>
          <a:prstGeom prst="rect">
            <a:avLst/>
          </a:prstGeom>
          <a:noFill/>
        </p:spPr>
      </p:pic>
      <p:pic>
        <p:nvPicPr>
          <p:cNvPr id="57360" name="Picture 16" descr="ae4b"/>
          <p:cNvPicPr>
            <a:picLocks noChangeAspect="1" noChangeArrowheads="1"/>
          </p:cNvPicPr>
          <p:nvPr/>
        </p:nvPicPr>
        <p:blipFill>
          <a:blip r:embed="rId4" cstate="print"/>
          <a:srcRect/>
          <a:stretch>
            <a:fillRect/>
          </a:stretch>
        </p:blipFill>
        <p:spPr bwMode="auto">
          <a:xfrm>
            <a:off x="5181600" y="2438400"/>
            <a:ext cx="3962400" cy="3962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7357"/>
                                        </p:tgtEl>
                                        <p:attrNameLst>
                                          <p:attrName>style.visibility</p:attrName>
                                        </p:attrNameLst>
                                      </p:cBhvr>
                                      <p:to>
                                        <p:strVal val="visible"/>
                                      </p:to>
                                    </p:set>
                                    <p:animEffect transition="in" filter="box(in)">
                                      <p:cBhvr>
                                        <p:cTn id="7" dur="500"/>
                                        <p:tgtEl>
                                          <p:spTgt spid="5735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7356"/>
                                        </p:tgtEl>
                                        <p:attrNameLst>
                                          <p:attrName>style.visibility</p:attrName>
                                        </p:attrNameLst>
                                      </p:cBhvr>
                                      <p:to>
                                        <p:strVal val="visible"/>
                                      </p:to>
                                    </p:set>
                                    <p:animEffect transition="in" filter="box(in)">
                                      <p:cBhvr>
                                        <p:cTn id="12" dur="500"/>
                                        <p:tgtEl>
                                          <p:spTgt spid="573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7358"/>
                                        </p:tgtEl>
                                        <p:attrNameLst>
                                          <p:attrName>style.visibility</p:attrName>
                                        </p:attrNameLst>
                                      </p:cBhvr>
                                      <p:to>
                                        <p:strVal val="visible"/>
                                      </p:to>
                                    </p:set>
                                    <p:animEffect transition="in" filter="blinds(horizontal)">
                                      <p:cBhvr>
                                        <p:cTn id="17" dur="500"/>
                                        <p:tgtEl>
                                          <p:spTgt spid="5735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7360"/>
                                        </p:tgtEl>
                                        <p:attrNameLst>
                                          <p:attrName>style.visibility</p:attrName>
                                        </p:attrNameLst>
                                      </p:cBhvr>
                                      <p:to>
                                        <p:strVal val="visible"/>
                                      </p:to>
                                    </p:set>
                                    <p:animEffect transition="in" filter="box(in)">
                                      <p:cBhvr>
                                        <p:cTn id="22" dur="500"/>
                                        <p:tgtEl>
                                          <p:spTgt spid="57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72" name="Rectangle 8"/>
          <p:cNvSpPr>
            <a:spLocks noChangeArrowheads="1"/>
          </p:cNvSpPr>
          <p:nvPr/>
        </p:nvSpPr>
        <p:spPr bwMode="auto">
          <a:xfrm>
            <a:off x="304800" y="1600200"/>
            <a:ext cx="8275638" cy="457200"/>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b="1">
                <a:solidFill>
                  <a:prstClr val="black"/>
                </a:solidFill>
                <a:latin typeface="Verdana" pitchFamily="34" charset="0"/>
              </a:rPr>
              <a:t>Step 3 </a:t>
            </a:r>
            <a:r>
              <a:rPr lang="en-US" sz="2400">
                <a:solidFill>
                  <a:prstClr val="black"/>
                </a:solidFill>
                <a:latin typeface="Verdana" pitchFamily="34" charset="0"/>
              </a:rPr>
              <a:t>Find the slope of the perpendicular bisector. </a:t>
            </a:r>
          </a:p>
        </p:txBody>
      </p:sp>
      <p:sp>
        <p:nvSpPr>
          <p:cNvPr id="62481" name="Text Box 17"/>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4 Continued</a:t>
            </a:r>
            <a:endParaRPr lang="en-US" altLang="en-US" sz="2600">
              <a:solidFill>
                <a:srgbClr val="C0504D"/>
              </a:solidFill>
              <a:latin typeface="Times" pitchFamily="18" charset="0"/>
            </a:endParaRPr>
          </a:p>
        </p:txBody>
      </p:sp>
      <p:pic>
        <p:nvPicPr>
          <p:cNvPr id="62482" name="Picture 18" descr="2"/>
          <p:cNvPicPr>
            <a:picLocks noChangeAspect="1" noChangeArrowheads="1"/>
          </p:cNvPicPr>
          <p:nvPr/>
        </p:nvPicPr>
        <p:blipFill>
          <a:blip r:embed="rId2" cstate="print"/>
          <a:srcRect/>
          <a:stretch>
            <a:fillRect/>
          </a:stretch>
        </p:blipFill>
        <p:spPr bwMode="auto">
          <a:xfrm>
            <a:off x="1905000" y="2286000"/>
            <a:ext cx="2076450" cy="819150"/>
          </a:xfrm>
          <a:prstGeom prst="rect">
            <a:avLst/>
          </a:prstGeom>
          <a:noFill/>
        </p:spPr>
      </p:pic>
      <p:sp>
        <p:nvSpPr>
          <p:cNvPr id="62483" name="Text Box 19"/>
          <p:cNvSpPr txBox="1">
            <a:spLocks noChangeArrowheads="1"/>
          </p:cNvSpPr>
          <p:nvPr/>
        </p:nvSpPr>
        <p:spPr bwMode="auto">
          <a:xfrm>
            <a:off x="4191000" y="2438400"/>
            <a:ext cx="3581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srgbClr val="3333FF"/>
                </a:solidFill>
                <a:latin typeface="Arial" charset="0"/>
                <a:cs typeface="Arial" charset="0"/>
                <a:sym typeface="Symbol" pitchFamily="18" charset="2"/>
              </a:rPr>
              <a:t>Slope formula.</a:t>
            </a:r>
          </a:p>
        </p:txBody>
      </p:sp>
      <p:pic>
        <p:nvPicPr>
          <p:cNvPr id="62487" name="Picture 23" descr="2"/>
          <p:cNvPicPr>
            <a:picLocks noChangeAspect="1" noChangeArrowheads="1"/>
          </p:cNvPicPr>
          <p:nvPr/>
        </p:nvPicPr>
        <p:blipFill>
          <a:blip r:embed="rId3" cstate="print"/>
          <a:srcRect/>
          <a:stretch>
            <a:fillRect/>
          </a:stretch>
        </p:blipFill>
        <p:spPr bwMode="auto">
          <a:xfrm>
            <a:off x="1447800" y="3352800"/>
            <a:ext cx="4133850" cy="733425"/>
          </a:xfrm>
          <a:prstGeom prst="rect">
            <a:avLst/>
          </a:prstGeom>
          <a:noFill/>
        </p:spPr>
      </p:pic>
      <p:grpSp>
        <p:nvGrpSpPr>
          <p:cNvPr id="2" name="Group 25"/>
          <p:cNvGrpSpPr>
            <a:grpSpLocks/>
          </p:cNvGrpSpPr>
          <p:nvPr/>
        </p:nvGrpSpPr>
        <p:grpSpPr bwMode="auto">
          <a:xfrm>
            <a:off x="381000" y="4419600"/>
            <a:ext cx="7391400" cy="1695450"/>
            <a:chOff x="192" y="2658"/>
            <a:chExt cx="4656" cy="1068"/>
          </a:xfrm>
        </p:grpSpPr>
        <p:sp>
          <p:nvSpPr>
            <p:cNvPr id="62477" name="Rectangle 13"/>
            <p:cNvSpPr>
              <a:spLocks noChangeArrowheads="1"/>
            </p:cNvSpPr>
            <p:nvPr/>
          </p:nvSpPr>
          <p:spPr bwMode="auto">
            <a:xfrm>
              <a:off x="192" y="2658"/>
              <a:ext cx="4656" cy="991"/>
            </a:xfrm>
            <a:prstGeom prst="rect">
              <a:avLst/>
            </a:prstGeom>
            <a:noFill/>
            <a:ln w="9525">
              <a:noFill/>
              <a:miter lim="800000"/>
              <a:headEnd/>
              <a:tailEnd/>
            </a:ln>
            <a:effectLst/>
          </p:spPr>
          <p:txBody>
            <a:bodyPr anchor="ctr">
              <a:spAutoFit/>
            </a:bodyPr>
            <a:lstStyle/>
            <a:p>
              <a:pPr fontAlgn="base">
                <a:lnSpc>
                  <a:spcPct val="135000"/>
                </a:lnSpc>
                <a:spcBef>
                  <a:spcPct val="0"/>
                </a:spcBef>
                <a:spcAft>
                  <a:spcPct val="0"/>
                </a:spcAft>
              </a:pPr>
              <a:r>
                <a:rPr lang="en-US" sz="2400">
                  <a:solidFill>
                    <a:prstClr val="black"/>
                  </a:solidFill>
                  <a:latin typeface="Verdana" pitchFamily="34" charset="0"/>
                </a:rPr>
                <a:t>Since the slopes of perpendicular lines are</a:t>
              </a:r>
            </a:p>
            <a:p>
              <a:pPr fontAlgn="base">
                <a:lnSpc>
                  <a:spcPct val="135000"/>
                </a:lnSpc>
                <a:spcBef>
                  <a:spcPct val="0"/>
                </a:spcBef>
                <a:spcAft>
                  <a:spcPct val="0"/>
                </a:spcAft>
              </a:pPr>
              <a:r>
                <a:rPr lang="en-US" sz="2400">
                  <a:solidFill>
                    <a:prstClr val="black"/>
                  </a:solidFill>
                  <a:latin typeface="Verdana" pitchFamily="34" charset="0"/>
                </a:rPr>
                <a:t>opposite reciprocals, the slope of the </a:t>
              </a:r>
            </a:p>
            <a:p>
              <a:pPr fontAlgn="base">
                <a:lnSpc>
                  <a:spcPct val="135000"/>
                </a:lnSpc>
                <a:spcBef>
                  <a:spcPct val="0"/>
                </a:spcBef>
                <a:spcAft>
                  <a:spcPct val="0"/>
                </a:spcAft>
              </a:pPr>
              <a:r>
                <a:rPr lang="en-US" sz="2400">
                  <a:solidFill>
                    <a:prstClr val="black"/>
                  </a:solidFill>
                  <a:latin typeface="Verdana" pitchFamily="34" charset="0"/>
                </a:rPr>
                <a:t>perpendicular bisector is      . </a:t>
              </a:r>
            </a:p>
          </p:txBody>
        </p:sp>
        <p:pic>
          <p:nvPicPr>
            <p:cNvPr id="62488" name="Picture 24" descr="3"/>
            <p:cNvPicPr>
              <a:picLocks noChangeAspect="1" noChangeArrowheads="1"/>
            </p:cNvPicPr>
            <p:nvPr/>
          </p:nvPicPr>
          <p:blipFill>
            <a:blip r:embed="rId4" cstate="print"/>
            <a:srcRect/>
            <a:stretch>
              <a:fillRect/>
            </a:stretch>
          </p:blipFill>
          <p:spPr bwMode="auto">
            <a:xfrm>
              <a:off x="2688" y="3264"/>
              <a:ext cx="288" cy="462"/>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2483"/>
                                        </p:tgtEl>
                                        <p:attrNameLst>
                                          <p:attrName>style.visibility</p:attrName>
                                        </p:attrNameLst>
                                      </p:cBhvr>
                                      <p:to>
                                        <p:strVal val="visible"/>
                                      </p:to>
                                    </p:set>
                                    <p:animEffect transition="in" filter="box(in)">
                                      <p:cBhvr>
                                        <p:cTn id="7" dur="500"/>
                                        <p:tgtEl>
                                          <p:spTgt spid="6248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2482"/>
                                        </p:tgtEl>
                                        <p:attrNameLst>
                                          <p:attrName>style.visibility</p:attrName>
                                        </p:attrNameLst>
                                      </p:cBhvr>
                                      <p:to>
                                        <p:strVal val="visible"/>
                                      </p:to>
                                    </p:set>
                                    <p:animEffect transition="in" filter="dissolve">
                                      <p:cBhvr>
                                        <p:cTn id="12" dur="500"/>
                                        <p:tgtEl>
                                          <p:spTgt spid="6248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62487"/>
                                        </p:tgtEl>
                                        <p:attrNameLst>
                                          <p:attrName>style.visibility</p:attrName>
                                        </p:attrNameLst>
                                      </p:cBhvr>
                                      <p:to>
                                        <p:strVal val="visible"/>
                                      </p:to>
                                    </p:set>
                                    <p:animEffect transition="in" filter="box(in)">
                                      <p:cBhvr>
                                        <p:cTn id="17" dur="500"/>
                                        <p:tgtEl>
                                          <p:spTgt spid="6248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500" name="Text Box 12"/>
          <p:cNvSpPr txBox="1">
            <a:spLocks noChangeArrowheads="1"/>
          </p:cNvSpPr>
          <p:nvPr/>
        </p:nvSpPr>
        <p:spPr bwMode="auto">
          <a:xfrm>
            <a:off x="3657600" y="3200400"/>
            <a:ext cx="30480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dirty="0">
                <a:solidFill>
                  <a:srgbClr val="3366FF"/>
                </a:solidFill>
                <a:latin typeface="Verdana" pitchFamily="34" charset="0"/>
              </a:rPr>
              <a:t>Substitute.</a:t>
            </a:r>
          </a:p>
        </p:txBody>
      </p:sp>
      <p:sp>
        <p:nvSpPr>
          <p:cNvPr id="63505" name="Text Box 17"/>
          <p:cNvSpPr txBox="1">
            <a:spLocks noChangeArrowheads="1"/>
          </p:cNvSpPr>
          <p:nvPr/>
        </p:nvSpPr>
        <p:spPr bwMode="auto">
          <a:xfrm>
            <a:off x="0" y="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FF0000"/>
                </a:solidFill>
                <a:latin typeface="Arial Black" pitchFamily="34" charset="0"/>
              </a:rPr>
              <a:t>Check It Out!</a:t>
            </a:r>
            <a:r>
              <a:rPr lang="en-US" altLang="en-US" sz="2400">
                <a:solidFill>
                  <a:srgbClr val="006699"/>
                </a:solidFill>
                <a:latin typeface="Arial Black" pitchFamily="34" charset="0"/>
              </a:rPr>
              <a:t> Example 4 Continued</a:t>
            </a:r>
            <a:endParaRPr lang="en-US" altLang="en-US" sz="2600">
              <a:solidFill>
                <a:srgbClr val="C0504D"/>
              </a:solidFill>
              <a:latin typeface="Times" pitchFamily="18" charset="0"/>
            </a:endParaRPr>
          </a:p>
        </p:txBody>
      </p:sp>
      <p:grpSp>
        <p:nvGrpSpPr>
          <p:cNvPr id="2" name="Group 19"/>
          <p:cNvGrpSpPr>
            <a:grpSpLocks/>
          </p:cNvGrpSpPr>
          <p:nvPr/>
        </p:nvGrpSpPr>
        <p:grpSpPr bwMode="auto">
          <a:xfrm>
            <a:off x="533400" y="685800"/>
            <a:ext cx="8610600" cy="1370013"/>
            <a:chOff x="336" y="960"/>
            <a:chExt cx="5424" cy="863"/>
          </a:xfrm>
        </p:grpSpPr>
        <p:sp>
          <p:nvSpPr>
            <p:cNvPr id="63496" name="Rectangle 8"/>
            <p:cNvSpPr>
              <a:spLocks noChangeArrowheads="1"/>
            </p:cNvSpPr>
            <p:nvPr/>
          </p:nvSpPr>
          <p:spPr bwMode="auto">
            <a:xfrm>
              <a:off x="336" y="960"/>
              <a:ext cx="5424" cy="863"/>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b="1">
                  <a:solidFill>
                    <a:prstClr val="black"/>
                  </a:solidFill>
                  <a:latin typeface="Verdana" pitchFamily="34" charset="0"/>
                </a:rPr>
                <a:t>Step 4</a:t>
              </a:r>
              <a:r>
                <a:rPr lang="en-US" sz="2400">
                  <a:solidFill>
                    <a:prstClr val="black"/>
                  </a:solidFill>
                  <a:latin typeface="Verdana" pitchFamily="34" charset="0"/>
                </a:rPr>
                <a:t> Use point-slope form to write an equation.</a:t>
              </a:r>
            </a:p>
            <a:p>
              <a:pPr fontAlgn="base">
                <a:spcBef>
                  <a:spcPct val="50000"/>
                </a:spcBef>
                <a:spcAft>
                  <a:spcPct val="0"/>
                </a:spcAft>
              </a:pPr>
              <a:r>
                <a:rPr lang="en-US" sz="2400">
                  <a:solidFill>
                    <a:prstClr val="black"/>
                  </a:solidFill>
                  <a:latin typeface="Verdana" pitchFamily="34" charset="0"/>
                </a:rPr>
                <a:t>The perpendicular bisector of </a:t>
              </a:r>
              <a:r>
                <a:rPr lang="en-US" sz="2400" i="1">
                  <a:solidFill>
                    <a:prstClr val="black"/>
                  </a:solidFill>
                  <a:latin typeface="Verdana" pitchFamily="34" charset="0"/>
                </a:rPr>
                <a:t>PQ</a:t>
              </a:r>
              <a:r>
                <a:rPr lang="en-US" sz="2400">
                  <a:solidFill>
                    <a:prstClr val="black"/>
                  </a:solidFill>
                  <a:latin typeface="Verdana" pitchFamily="34" charset="0"/>
                </a:rPr>
                <a:t> has slope      and passes through (3, –1).</a:t>
              </a:r>
            </a:p>
          </p:txBody>
        </p:sp>
        <p:pic>
          <p:nvPicPr>
            <p:cNvPr id="63506" name="Picture 18" descr="3"/>
            <p:cNvPicPr>
              <a:picLocks noChangeAspect="1" noChangeArrowheads="1"/>
            </p:cNvPicPr>
            <p:nvPr/>
          </p:nvPicPr>
          <p:blipFill>
            <a:blip r:embed="rId2" cstate="print"/>
            <a:srcRect/>
            <a:stretch>
              <a:fillRect/>
            </a:stretch>
          </p:blipFill>
          <p:spPr bwMode="auto">
            <a:xfrm>
              <a:off x="4596" y="1248"/>
              <a:ext cx="288" cy="462"/>
            </a:xfrm>
            <a:prstGeom prst="rect">
              <a:avLst/>
            </a:prstGeom>
            <a:noFill/>
          </p:spPr>
        </p:pic>
      </p:grpSp>
      <p:sp>
        <p:nvSpPr>
          <p:cNvPr id="63508" name="Text Box 20"/>
          <p:cNvSpPr txBox="1">
            <a:spLocks noChangeArrowheads="1"/>
          </p:cNvSpPr>
          <p:nvPr/>
        </p:nvSpPr>
        <p:spPr bwMode="auto">
          <a:xfrm>
            <a:off x="304800" y="2438400"/>
            <a:ext cx="37338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prstClr val="black"/>
                </a:solidFill>
                <a:latin typeface="Verdana" pitchFamily="34" charset="0"/>
              </a:rPr>
              <a:t>y</a:t>
            </a:r>
            <a:r>
              <a:rPr lang="en-US" sz="2400">
                <a:solidFill>
                  <a:prstClr val="black"/>
                </a:solidFill>
                <a:latin typeface="Verdana" pitchFamily="34" charset="0"/>
              </a:rPr>
              <a:t> – </a:t>
            </a:r>
            <a:r>
              <a:rPr lang="en-US" sz="2400" i="1">
                <a:solidFill>
                  <a:prstClr val="black"/>
                </a:solidFill>
                <a:latin typeface="Verdana" pitchFamily="34" charset="0"/>
              </a:rPr>
              <a:t>y</a:t>
            </a:r>
            <a:r>
              <a:rPr lang="en-US" sz="2400" baseline="-25000">
                <a:solidFill>
                  <a:prstClr val="black"/>
                </a:solidFill>
                <a:latin typeface="Verdana" pitchFamily="34" charset="0"/>
              </a:rPr>
              <a:t>1</a:t>
            </a:r>
            <a:r>
              <a:rPr lang="en-US" sz="2400">
                <a:solidFill>
                  <a:prstClr val="black"/>
                </a:solidFill>
                <a:latin typeface="Verdana" pitchFamily="34" charset="0"/>
              </a:rPr>
              <a:t> = </a:t>
            </a:r>
            <a:r>
              <a:rPr lang="en-US" sz="2400" i="1">
                <a:solidFill>
                  <a:prstClr val="black"/>
                </a:solidFill>
                <a:latin typeface="Verdana" pitchFamily="34" charset="0"/>
              </a:rPr>
              <a:t>m</a:t>
            </a:r>
            <a:r>
              <a:rPr lang="en-US" sz="2400">
                <a:solidFill>
                  <a:prstClr val="black"/>
                </a:solidFill>
                <a:latin typeface="Verdana" pitchFamily="34" charset="0"/>
              </a:rPr>
              <a:t>(</a:t>
            </a:r>
            <a:r>
              <a:rPr lang="en-US" sz="2400" i="1">
                <a:solidFill>
                  <a:prstClr val="black"/>
                </a:solidFill>
                <a:latin typeface="Verdana" pitchFamily="34" charset="0"/>
              </a:rPr>
              <a:t>x</a:t>
            </a:r>
            <a:r>
              <a:rPr lang="en-US" sz="2400">
                <a:solidFill>
                  <a:prstClr val="black"/>
                </a:solidFill>
                <a:latin typeface="Verdana" pitchFamily="34" charset="0"/>
              </a:rPr>
              <a:t> – </a:t>
            </a:r>
            <a:r>
              <a:rPr lang="en-US" sz="2400" i="1">
                <a:solidFill>
                  <a:prstClr val="black"/>
                </a:solidFill>
                <a:latin typeface="Verdana" pitchFamily="34" charset="0"/>
              </a:rPr>
              <a:t>x</a:t>
            </a:r>
            <a:r>
              <a:rPr lang="en-US" sz="2400" baseline="-25000">
                <a:solidFill>
                  <a:prstClr val="black"/>
                </a:solidFill>
                <a:latin typeface="Verdana" pitchFamily="34" charset="0"/>
              </a:rPr>
              <a:t>1</a:t>
            </a:r>
            <a:r>
              <a:rPr lang="en-US" sz="2400">
                <a:solidFill>
                  <a:prstClr val="black"/>
                </a:solidFill>
                <a:latin typeface="Verdana" pitchFamily="34" charset="0"/>
              </a:rPr>
              <a:t>)</a:t>
            </a:r>
          </a:p>
        </p:txBody>
      </p:sp>
      <p:sp>
        <p:nvSpPr>
          <p:cNvPr id="63509" name="Text Box 21"/>
          <p:cNvSpPr txBox="1">
            <a:spLocks noChangeArrowheads="1"/>
          </p:cNvSpPr>
          <p:nvPr/>
        </p:nvSpPr>
        <p:spPr bwMode="auto">
          <a:xfrm>
            <a:off x="3657600" y="2438400"/>
            <a:ext cx="3200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a:solidFill>
                  <a:srgbClr val="3366FF"/>
                </a:solidFill>
                <a:latin typeface="Verdana" pitchFamily="34" charset="0"/>
              </a:rPr>
              <a:t>Point-slope form</a:t>
            </a:r>
          </a:p>
        </p:txBody>
      </p:sp>
      <p:pic>
        <p:nvPicPr>
          <p:cNvPr id="63510" name="Picture 22" descr="3"/>
          <p:cNvPicPr>
            <a:picLocks noChangeAspect="1" noChangeArrowheads="1"/>
          </p:cNvPicPr>
          <p:nvPr/>
        </p:nvPicPr>
        <p:blipFill>
          <a:blip r:embed="rId3" cstate="print"/>
          <a:srcRect/>
          <a:stretch>
            <a:fillRect/>
          </a:stretch>
        </p:blipFill>
        <p:spPr bwMode="auto">
          <a:xfrm>
            <a:off x="371475" y="3048000"/>
            <a:ext cx="2676525" cy="733425"/>
          </a:xfrm>
          <a:prstGeom prst="rect">
            <a:avLst/>
          </a:prstGeom>
          <a:noFill/>
        </p:spPr>
      </p:pic>
      <p:pic>
        <p:nvPicPr>
          <p:cNvPr id="63511" name="Picture 23" descr="3"/>
          <p:cNvPicPr>
            <a:picLocks noChangeAspect="1" noChangeArrowheads="1"/>
          </p:cNvPicPr>
          <p:nvPr/>
        </p:nvPicPr>
        <p:blipFill>
          <a:blip r:embed="rId4" cstate="print"/>
          <a:srcRect/>
          <a:stretch>
            <a:fillRect/>
          </a:stretch>
        </p:blipFill>
        <p:spPr bwMode="auto">
          <a:xfrm>
            <a:off x="790575" y="3810000"/>
            <a:ext cx="2257425" cy="733425"/>
          </a:xfrm>
          <a:prstGeom prst="rect">
            <a:avLst/>
          </a:prstGeom>
          <a:noFill/>
        </p:spPr>
      </p:pic>
      <p:pic>
        <p:nvPicPr>
          <p:cNvPr id="63513" name="Picture 25" descr="ae4b"/>
          <p:cNvPicPr>
            <a:picLocks noChangeAspect="1" noChangeArrowheads="1"/>
          </p:cNvPicPr>
          <p:nvPr/>
        </p:nvPicPr>
        <p:blipFill>
          <a:blip r:embed="rId5" cstate="print"/>
          <a:srcRect/>
          <a:stretch>
            <a:fillRect/>
          </a:stretch>
        </p:blipFill>
        <p:spPr bwMode="auto">
          <a:xfrm>
            <a:off x="5410200" y="2895600"/>
            <a:ext cx="3733800" cy="3733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509"/>
                                        </p:tgtEl>
                                        <p:attrNameLst>
                                          <p:attrName>style.visibility</p:attrName>
                                        </p:attrNameLst>
                                      </p:cBhvr>
                                      <p:to>
                                        <p:strVal val="visible"/>
                                      </p:to>
                                    </p:set>
                                    <p:animEffect transition="in" filter="box(in)">
                                      <p:cBhvr>
                                        <p:cTn id="7" dur="500"/>
                                        <p:tgtEl>
                                          <p:spTgt spid="6350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3508"/>
                                        </p:tgtEl>
                                        <p:attrNameLst>
                                          <p:attrName>style.visibility</p:attrName>
                                        </p:attrNameLst>
                                      </p:cBhvr>
                                      <p:to>
                                        <p:strVal val="visible"/>
                                      </p:to>
                                    </p:set>
                                    <p:animEffect transition="in" filter="box(in)">
                                      <p:cBhvr>
                                        <p:cTn id="12" dur="500"/>
                                        <p:tgtEl>
                                          <p:spTgt spid="6350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3500"/>
                                        </p:tgtEl>
                                        <p:attrNameLst>
                                          <p:attrName>style.visibility</p:attrName>
                                        </p:attrNameLst>
                                      </p:cBhvr>
                                      <p:to>
                                        <p:strVal val="visible"/>
                                      </p:to>
                                    </p:set>
                                    <p:animEffect transition="in" filter="dissolve">
                                      <p:cBhvr>
                                        <p:cTn id="17" dur="500"/>
                                        <p:tgtEl>
                                          <p:spTgt spid="6350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3510"/>
                                        </p:tgtEl>
                                        <p:attrNameLst>
                                          <p:attrName>style.visibility</p:attrName>
                                        </p:attrNameLst>
                                      </p:cBhvr>
                                      <p:to>
                                        <p:strVal val="visible"/>
                                      </p:to>
                                    </p:set>
                                    <p:animEffect transition="in" filter="box(in)">
                                      <p:cBhvr>
                                        <p:cTn id="22" dur="500"/>
                                        <p:tgtEl>
                                          <p:spTgt spid="63510"/>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3511"/>
                                        </p:tgtEl>
                                        <p:attrNameLst>
                                          <p:attrName>style.visibility</p:attrName>
                                        </p:attrNameLst>
                                      </p:cBhvr>
                                      <p:to>
                                        <p:strVal val="visible"/>
                                      </p:to>
                                    </p:set>
                                    <p:animEffect transition="in" filter="box(in)">
                                      <p:cBhvr>
                                        <p:cTn id="27" dur="500"/>
                                        <p:tgtEl>
                                          <p:spTgt spid="6351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3513"/>
                                        </p:tgtEl>
                                        <p:attrNameLst>
                                          <p:attrName>style.visibility</p:attrName>
                                        </p:attrNameLst>
                                      </p:cBhvr>
                                      <p:to>
                                        <p:strVal val="visible"/>
                                      </p:to>
                                    </p:set>
                                    <p:animEffect transition="in" filter="box(in)">
                                      <p:cBhvr>
                                        <p:cTn id="32" dur="500"/>
                                        <p:tgtEl>
                                          <p:spTgt spid="63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0" grpId="0"/>
      <p:bldP spid="63508" grpId="0"/>
      <p:bldP spid="635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990600"/>
            <a:ext cx="8305800" cy="4191000"/>
          </a:xfrm>
          <a:prstGeom prst="rect">
            <a:avLst/>
          </a:prstGeom>
          <a:noFill/>
          <a:ln w="28575">
            <a:solidFill>
              <a:srgbClr val="DBDBDB"/>
            </a:solidFill>
            <a:miter lim="800000"/>
            <a:headEnd/>
            <a:tailEnd/>
          </a:ln>
          <a:effectLst/>
        </p:spPr>
        <p:txBody>
          <a:bodyPr/>
          <a:lstStyle/>
          <a:p>
            <a:pPr marL="406400" indent="-406400"/>
            <a:r>
              <a:rPr lang="en-US" altLang="en-US" sz="2800" b="1" dirty="0" smtClean="0"/>
              <a:t>1.  If the measure of BC is 4x +3 and the measure of AC is 5x – 8, find x and BC.</a:t>
            </a:r>
            <a:endParaRPr lang="en-US" altLang="en-US" sz="2800" b="1" dirty="0"/>
          </a:p>
          <a:p>
            <a:pPr marL="406400" indent="-406400"/>
            <a:endParaRPr lang="en-US" altLang="en-US" sz="2800" b="1" dirty="0"/>
          </a:p>
          <a:p>
            <a:pPr marL="406400" indent="-406400">
              <a:lnSpc>
                <a:spcPct val="140000"/>
              </a:lnSpc>
            </a:pPr>
            <a:endParaRPr lang="en-US" altLang="en-US" sz="2800" b="1" dirty="0" smtClean="0">
              <a:sym typeface="Symbol" pitchFamily="18" charset="2"/>
            </a:endParaRPr>
          </a:p>
          <a:p>
            <a:pPr marL="406400" indent="-406400">
              <a:lnSpc>
                <a:spcPct val="140000"/>
              </a:lnSpc>
            </a:pPr>
            <a:endParaRPr lang="en-US" altLang="en-US" sz="2800" b="1" dirty="0" smtClean="0">
              <a:sym typeface="Symbol" pitchFamily="18" charset="2"/>
            </a:endParaRPr>
          </a:p>
          <a:p>
            <a:pPr marL="406400" indent="-406400">
              <a:lnSpc>
                <a:spcPct val="140000"/>
              </a:lnSpc>
            </a:pPr>
            <a:r>
              <a:rPr lang="en-US" altLang="en-US" sz="2800" b="1" dirty="0" smtClean="0">
                <a:sym typeface="Symbol" pitchFamily="18" charset="2"/>
              </a:rPr>
              <a:t>2.  Describe the main differences between the segment bisector theorem and it’s converse.</a:t>
            </a:r>
            <a:r>
              <a:rPr lang="en-US" altLang="en-US" sz="2800" b="1" dirty="0">
                <a:solidFill>
                  <a:srgbClr val="FF0000"/>
                </a:solidFill>
              </a:rPr>
              <a:t>	</a:t>
            </a:r>
            <a:r>
              <a:rPr lang="en-US" altLang="en-US" sz="2800" dirty="0">
                <a:solidFill>
                  <a:srgbClr val="FF0000"/>
                </a:solidFill>
              </a:rPr>
              <a:t>	</a:t>
            </a:r>
          </a:p>
        </p:txBody>
      </p:sp>
      <p:sp>
        <p:nvSpPr>
          <p:cNvPr id="8" name="Rectangle 7"/>
          <p:cNvSpPr/>
          <p:nvPr/>
        </p:nvSpPr>
        <p:spPr>
          <a:xfrm>
            <a:off x="2847946" y="0"/>
            <a:ext cx="4383893"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Drill: </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Wed</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1/4</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Rectangle 14"/>
          <p:cNvSpPr>
            <a:spLocks noChangeArrowheads="1"/>
          </p:cNvSpPr>
          <p:nvPr/>
        </p:nvSpPr>
        <p:spPr bwMode="auto">
          <a:xfrm>
            <a:off x="457200" y="5334000"/>
            <a:ext cx="8382000" cy="1257300"/>
          </a:xfrm>
          <a:prstGeom prst="rect">
            <a:avLst/>
          </a:prstGeom>
          <a:noFill/>
          <a:ln w="28575">
            <a:solidFill>
              <a:srgbClr val="DBDBDB"/>
            </a:solidFill>
            <a:miter lim="800000"/>
            <a:headEnd/>
            <a:tailEnd/>
          </a:ln>
          <a:effectLst/>
        </p:spPr>
        <p:txBody>
          <a:bodyPr/>
          <a:lstStyle/>
          <a:p>
            <a:pPr>
              <a:spcBef>
                <a:spcPct val="20000"/>
              </a:spcBef>
            </a:pPr>
            <a:r>
              <a:rPr lang="en-US" altLang="en-US" sz="3200" dirty="0" smtClean="0">
                <a:latin typeface="Arial" charset="0"/>
              </a:rPr>
              <a:t>OBJ: SWBAT prove </a:t>
            </a:r>
            <a:r>
              <a:rPr lang="en-US" altLang="en-US" sz="3200" dirty="0">
                <a:latin typeface="Arial" charset="0"/>
              </a:rPr>
              <a:t>and apply theorems about </a:t>
            </a:r>
            <a:r>
              <a:rPr lang="en-US" altLang="en-US" sz="3200" dirty="0" smtClean="0">
                <a:latin typeface="Arial" charset="0"/>
              </a:rPr>
              <a:t>angle </a:t>
            </a:r>
            <a:r>
              <a:rPr lang="en-US" altLang="en-US" sz="3200" dirty="0">
                <a:latin typeface="Arial" charset="0"/>
              </a:rPr>
              <a:t>bisectors.</a:t>
            </a:r>
          </a:p>
          <a:p>
            <a:pPr>
              <a:spcBef>
                <a:spcPct val="20000"/>
              </a:spcBef>
            </a:pPr>
            <a:endParaRPr lang="en-US" altLang="en-US" sz="900" dirty="0">
              <a:latin typeface="Arial" charset="0"/>
            </a:endParaRPr>
          </a:p>
        </p:txBody>
      </p:sp>
      <p:pic>
        <p:nvPicPr>
          <p:cNvPr id="7200" name="Picture 32"/>
          <p:cNvPicPr>
            <a:picLocks noChangeAspect="1" noChangeArrowheads="1"/>
          </p:cNvPicPr>
          <p:nvPr/>
        </p:nvPicPr>
        <p:blipFill>
          <a:blip r:embed="rId3" cstate="print"/>
          <a:srcRect/>
          <a:stretch>
            <a:fillRect/>
          </a:stretch>
        </p:blipFill>
        <p:spPr bwMode="auto">
          <a:xfrm>
            <a:off x="4038600" y="1371600"/>
            <a:ext cx="3810000" cy="220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Lesson Quiz: Part I</a:t>
            </a:r>
          </a:p>
        </p:txBody>
      </p:sp>
      <p:sp>
        <p:nvSpPr>
          <p:cNvPr id="17411" name="Text Box 3"/>
          <p:cNvSpPr txBox="1">
            <a:spLocks noChangeArrowheads="1"/>
          </p:cNvSpPr>
          <p:nvPr/>
        </p:nvSpPr>
        <p:spPr bwMode="auto">
          <a:xfrm>
            <a:off x="152400" y="762000"/>
            <a:ext cx="8610600" cy="1917700"/>
          </a:xfrm>
          <a:prstGeom prst="rect">
            <a:avLst/>
          </a:prstGeom>
          <a:noFill/>
          <a:ln w="9525">
            <a:noFill/>
            <a:miter lim="800000"/>
            <a:headEnd/>
            <a:tailEnd/>
          </a:ln>
          <a:effectLst/>
        </p:spPr>
        <p:txBody>
          <a:bodyPr anchor="ctr">
            <a:spAutoFit/>
          </a:bodyPr>
          <a:lstStyle/>
          <a:p>
            <a:pPr marL="465138" indent="-465138" eaLnBrk="0" fontAlgn="base" hangingPunct="0">
              <a:spcBef>
                <a:spcPct val="50000"/>
              </a:spcBef>
              <a:spcAft>
                <a:spcPct val="0"/>
              </a:spcAft>
            </a:pPr>
            <a:r>
              <a:rPr lang="en-US" sz="2400" b="1">
                <a:solidFill>
                  <a:prstClr val="black"/>
                </a:solidFill>
                <a:latin typeface="Verdana" pitchFamily="34" charset="0"/>
              </a:rPr>
              <a:t>Use the diagram for Items 1–2.</a:t>
            </a:r>
          </a:p>
          <a:p>
            <a:pPr marL="465138" indent="-465138" eaLnBrk="0" fontAlgn="base" hangingPunct="0">
              <a:spcBef>
                <a:spcPct val="50000"/>
              </a:spcBef>
              <a:spcAft>
                <a:spcPct val="0"/>
              </a:spcAft>
            </a:pPr>
            <a:r>
              <a:rPr lang="en-US" sz="2400" b="1">
                <a:solidFill>
                  <a:prstClr val="black"/>
                </a:solidFill>
                <a:latin typeface="Verdana" pitchFamily="34" charset="0"/>
              </a:rPr>
              <a:t>1. </a:t>
            </a:r>
            <a:r>
              <a:rPr lang="en-US" sz="2400">
                <a:solidFill>
                  <a:prstClr val="black"/>
                </a:solidFill>
                <a:latin typeface="Verdana" pitchFamily="34" charset="0"/>
              </a:rPr>
              <a:t>Given that m</a:t>
            </a:r>
            <a:r>
              <a:rPr lang="en-US" sz="2400">
                <a:solidFill>
                  <a:prstClr val="black"/>
                </a:solidFill>
                <a:latin typeface="Verdana" pitchFamily="34" charset="0"/>
                <a:sym typeface="Symbol" pitchFamily="18" charset="2"/>
              </a:rPr>
              <a:t></a:t>
            </a:r>
            <a:r>
              <a:rPr lang="en-US" sz="2400" i="1">
                <a:solidFill>
                  <a:prstClr val="black"/>
                </a:solidFill>
                <a:latin typeface="Verdana" pitchFamily="34" charset="0"/>
              </a:rPr>
              <a:t>ABD </a:t>
            </a:r>
            <a:r>
              <a:rPr lang="en-US" sz="2400">
                <a:solidFill>
                  <a:prstClr val="black"/>
                </a:solidFill>
                <a:latin typeface="Verdana" pitchFamily="34" charset="0"/>
              </a:rPr>
              <a:t>= 16°, find m</a:t>
            </a:r>
            <a:r>
              <a:rPr lang="en-US" sz="2400">
                <a:solidFill>
                  <a:prstClr val="black"/>
                </a:solidFill>
                <a:latin typeface="Verdana" pitchFamily="34" charset="0"/>
                <a:sym typeface="Symbol" pitchFamily="18" charset="2"/>
              </a:rPr>
              <a:t></a:t>
            </a:r>
            <a:r>
              <a:rPr lang="en-US" sz="2400" i="1">
                <a:solidFill>
                  <a:prstClr val="black"/>
                </a:solidFill>
                <a:latin typeface="Verdana" pitchFamily="34" charset="0"/>
              </a:rPr>
              <a:t>ABC</a:t>
            </a:r>
            <a:r>
              <a:rPr lang="en-US" sz="2400">
                <a:solidFill>
                  <a:prstClr val="black"/>
                </a:solidFill>
                <a:latin typeface="Verdana" pitchFamily="34" charset="0"/>
              </a:rPr>
              <a:t>.	</a:t>
            </a:r>
          </a:p>
          <a:p>
            <a:pPr marL="465138" indent="-465138" eaLnBrk="0" fontAlgn="base" hangingPunct="0">
              <a:spcBef>
                <a:spcPct val="50000"/>
              </a:spcBef>
              <a:spcAft>
                <a:spcPct val="0"/>
              </a:spcAft>
            </a:pPr>
            <a:r>
              <a:rPr lang="en-US" sz="2400" b="1">
                <a:solidFill>
                  <a:prstClr val="black"/>
                </a:solidFill>
                <a:latin typeface="Verdana" pitchFamily="34" charset="0"/>
              </a:rPr>
              <a:t>2.</a:t>
            </a:r>
            <a:r>
              <a:rPr lang="en-US" sz="2400">
                <a:solidFill>
                  <a:prstClr val="black"/>
                </a:solidFill>
                <a:latin typeface="Verdana" pitchFamily="34" charset="0"/>
              </a:rPr>
              <a:t> Given that m</a:t>
            </a:r>
            <a:r>
              <a:rPr lang="en-US" sz="2400">
                <a:solidFill>
                  <a:prstClr val="black"/>
                </a:solidFill>
                <a:latin typeface="Verdana" pitchFamily="34" charset="0"/>
                <a:sym typeface="Symbol" pitchFamily="18" charset="2"/>
              </a:rPr>
              <a:t></a:t>
            </a:r>
            <a:r>
              <a:rPr lang="en-US" sz="2400" i="1">
                <a:solidFill>
                  <a:prstClr val="black"/>
                </a:solidFill>
                <a:latin typeface="Verdana" pitchFamily="34" charset="0"/>
              </a:rPr>
              <a:t>ABD </a:t>
            </a:r>
            <a:r>
              <a:rPr lang="en-US" sz="2400">
                <a:solidFill>
                  <a:prstClr val="black"/>
                </a:solidFill>
                <a:latin typeface="Verdana" pitchFamily="34" charset="0"/>
              </a:rPr>
              <a:t>= (2</a:t>
            </a:r>
            <a:r>
              <a:rPr lang="en-US" sz="2400" i="1">
                <a:solidFill>
                  <a:prstClr val="black"/>
                </a:solidFill>
                <a:latin typeface="Verdana" pitchFamily="34" charset="0"/>
              </a:rPr>
              <a:t>x </a:t>
            </a:r>
            <a:r>
              <a:rPr lang="en-US" sz="2400">
                <a:solidFill>
                  <a:prstClr val="black"/>
                </a:solidFill>
                <a:latin typeface="Verdana" pitchFamily="34" charset="0"/>
              </a:rPr>
              <a:t>+ 12)° and m</a:t>
            </a:r>
            <a:r>
              <a:rPr lang="en-US" sz="2400">
                <a:solidFill>
                  <a:prstClr val="black"/>
                </a:solidFill>
                <a:latin typeface="Verdana" pitchFamily="34" charset="0"/>
                <a:sym typeface="Symbol" pitchFamily="18" charset="2"/>
              </a:rPr>
              <a:t></a:t>
            </a:r>
            <a:r>
              <a:rPr lang="en-US" sz="2400" i="1">
                <a:solidFill>
                  <a:prstClr val="black"/>
                </a:solidFill>
                <a:latin typeface="Verdana" pitchFamily="34" charset="0"/>
              </a:rPr>
              <a:t>CBD </a:t>
            </a:r>
            <a:r>
              <a:rPr lang="en-US" sz="2400">
                <a:solidFill>
                  <a:prstClr val="black"/>
                </a:solidFill>
                <a:latin typeface="Verdana" pitchFamily="34" charset="0"/>
              </a:rPr>
              <a:t>= </a:t>
            </a:r>
            <a:br>
              <a:rPr lang="en-US" sz="2400">
                <a:solidFill>
                  <a:prstClr val="black"/>
                </a:solidFill>
                <a:latin typeface="Verdana" pitchFamily="34" charset="0"/>
              </a:rPr>
            </a:br>
            <a:r>
              <a:rPr lang="en-US" sz="2400">
                <a:solidFill>
                  <a:prstClr val="black"/>
                </a:solidFill>
                <a:latin typeface="Verdana" pitchFamily="34" charset="0"/>
              </a:rPr>
              <a:t>(6</a:t>
            </a:r>
            <a:r>
              <a:rPr lang="en-US" sz="2400" i="1">
                <a:solidFill>
                  <a:prstClr val="black"/>
                </a:solidFill>
                <a:latin typeface="Verdana" pitchFamily="34" charset="0"/>
              </a:rPr>
              <a:t>x </a:t>
            </a:r>
            <a:r>
              <a:rPr lang="en-US" sz="2400">
                <a:solidFill>
                  <a:prstClr val="black"/>
                </a:solidFill>
                <a:latin typeface="Verdana" pitchFamily="34" charset="0"/>
              </a:rPr>
              <a:t>– 18)°, find m</a:t>
            </a:r>
            <a:r>
              <a:rPr lang="en-US" sz="2400">
                <a:solidFill>
                  <a:prstClr val="black"/>
                </a:solidFill>
                <a:latin typeface="Verdana" pitchFamily="34" charset="0"/>
                <a:sym typeface="Symbol" pitchFamily="18" charset="2"/>
              </a:rPr>
              <a:t></a:t>
            </a:r>
            <a:r>
              <a:rPr lang="en-US" sz="2400" i="1">
                <a:solidFill>
                  <a:prstClr val="black"/>
                </a:solidFill>
                <a:latin typeface="Verdana" pitchFamily="34" charset="0"/>
              </a:rPr>
              <a:t>ABC</a:t>
            </a:r>
            <a:r>
              <a:rPr lang="en-US" sz="2400">
                <a:solidFill>
                  <a:prstClr val="black"/>
                </a:solidFill>
                <a:latin typeface="Verdana" pitchFamily="34" charset="0"/>
              </a:rPr>
              <a:t>.</a:t>
            </a:r>
          </a:p>
        </p:txBody>
      </p:sp>
      <p:pic>
        <p:nvPicPr>
          <p:cNvPr id="17428" name="Picture 20"/>
          <p:cNvPicPr>
            <a:picLocks noChangeAspect="1" noChangeArrowheads="1"/>
          </p:cNvPicPr>
          <p:nvPr/>
        </p:nvPicPr>
        <p:blipFill>
          <a:blip r:embed="rId3" cstate="print"/>
          <a:srcRect/>
          <a:stretch>
            <a:fillRect/>
          </a:stretch>
        </p:blipFill>
        <p:spPr bwMode="auto">
          <a:xfrm>
            <a:off x="7019925" y="304800"/>
            <a:ext cx="2124075" cy="1362075"/>
          </a:xfrm>
          <a:prstGeom prst="rect">
            <a:avLst/>
          </a:prstGeom>
          <a:noFill/>
          <a:ln w="9525">
            <a:noFill/>
            <a:miter lim="800000"/>
            <a:headEnd/>
            <a:tailEnd/>
          </a:ln>
          <a:effectLst/>
        </p:spPr>
      </p:pic>
      <p:sp>
        <p:nvSpPr>
          <p:cNvPr id="17429" name="Text Box 21"/>
          <p:cNvSpPr txBox="1">
            <a:spLocks noChangeArrowheads="1"/>
          </p:cNvSpPr>
          <p:nvPr/>
        </p:nvSpPr>
        <p:spPr bwMode="auto">
          <a:xfrm>
            <a:off x="6858000" y="1295400"/>
            <a:ext cx="990600" cy="457200"/>
          </a:xfrm>
          <a:prstGeom prst="rect">
            <a:avLst/>
          </a:prstGeom>
          <a:noFill/>
          <a:ln w="9525">
            <a:noFill/>
            <a:miter lim="800000"/>
            <a:headEnd/>
            <a:tailEnd/>
          </a:ln>
          <a:effectLst/>
        </p:spPr>
        <p:txBody>
          <a:bodyPr anchor="ctr">
            <a:spAutoFit/>
          </a:bodyPr>
          <a:lstStyle/>
          <a:p>
            <a:pPr eaLnBrk="0" fontAlgn="base" hangingPunct="0">
              <a:spcBef>
                <a:spcPct val="50000"/>
              </a:spcBef>
              <a:spcAft>
                <a:spcPct val="0"/>
              </a:spcAft>
            </a:pPr>
            <a:r>
              <a:rPr lang="en-US" sz="2400">
                <a:solidFill>
                  <a:srgbClr val="FF0000"/>
                </a:solidFill>
                <a:latin typeface="Verdana" pitchFamily="34" charset="0"/>
              </a:rPr>
              <a:t>32°</a:t>
            </a:r>
          </a:p>
        </p:txBody>
      </p:sp>
      <p:sp>
        <p:nvSpPr>
          <p:cNvPr id="17430" name="Text Box 22"/>
          <p:cNvSpPr txBox="1">
            <a:spLocks noChangeArrowheads="1"/>
          </p:cNvSpPr>
          <p:nvPr/>
        </p:nvSpPr>
        <p:spPr bwMode="auto">
          <a:xfrm>
            <a:off x="4572000" y="2209800"/>
            <a:ext cx="1219200" cy="457200"/>
          </a:xfrm>
          <a:prstGeom prst="rect">
            <a:avLst/>
          </a:prstGeom>
          <a:noFill/>
          <a:ln w="9525">
            <a:noFill/>
            <a:miter lim="800000"/>
            <a:headEnd/>
            <a:tailEnd/>
          </a:ln>
          <a:effectLst/>
        </p:spPr>
        <p:txBody>
          <a:bodyPr anchor="ctr">
            <a:spAutoFit/>
          </a:bodyPr>
          <a:lstStyle/>
          <a:p>
            <a:pPr eaLnBrk="0" fontAlgn="base" hangingPunct="0">
              <a:spcBef>
                <a:spcPct val="50000"/>
              </a:spcBef>
              <a:spcAft>
                <a:spcPct val="0"/>
              </a:spcAft>
            </a:pPr>
            <a:r>
              <a:rPr lang="en-US" sz="2400">
                <a:solidFill>
                  <a:srgbClr val="FF0000"/>
                </a:solidFill>
                <a:latin typeface="Verdana" pitchFamily="34" charset="0"/>
              </a:rPr>
              <a:t>54°</a:t>
            </a:r>
          </a:p>
        </p:txBody>
      </p:sp>
      <p:sp>
        <p:nvSpPr>
          <p:cNvPr id="17432" name="Text Box 24"/>
          <p:cNvSpPr txBox="1">
            <a:spLocks noChangeArrowheads="1"/>
          </p:cNvSpPr>
          <p:nvPr/>
        </p:nvSpPr>
        <p:spPr bwMode="auto">
          <a:xfrm>
            <a:off x="7696200" y="3733800"/>
            <a:ext cx="838200" cy="457200"/>
          </a:xfrm>
          <a:prstGeom prst="rect">
            <a:avLst/>
          </a:prstGeom>
          <a:noFill/>
          <a:ln w="9525">
            <a:noFill/>
            <a:miter lim="800000"/>
            <a:headEnd/>
            <a:tailEnd/>
          </a:ln>
          <a:effectLst/>
        </p:spPr>
        <p:txBody>
          <a:bodyPr anchor="ctr">
            <a:spAutoFit/>
          </a:bodyPr>
          <a:lstStyle/>
          <a:p>
            <a:pPr eaLnBrk="0" fontAlgn="base" hangingPunct="0">
              <a:spcBef>
                <a:spcPct val="50000"/>
              </a:spcBef>
              <a:spcAft>
                <a:spcPct val="0"/>
              </a:spcAft>
            </a:pPr>
            <a:r>
              <a:rPr lang="en-US" sz="2400">
                <a:solidFill>
                  <a:srgbClr val="FF0000"/>
                </a:solidFill>
                <a:latin typeface="Verdana" pitchFamily="34" charset="0"/>
              </a:rPr>
              <a:t>65</a:t>
            </a:r>
          </a:p>
        </p:txBody>
      </p:sp>
      <p:sp>
        <p:nvSpPr>
          <p:cNvPr id="17433" name="Text Box 25"/>
          <p:cNvSpPr txBox="1">
            <a:spLocks noChangeArrowheads="1"/>
          </p:cNvSpPr>
          <p:nvPr/>
        </p:nvSpPr>
        <p:spPr bwMode="auto">
          <a:xfrm>
            <a:off x="1905000" y="4800600"/>
            <a:ext cx="990600" cy="457200"/>
          </a:xfrm>
          <a:prstGeom prst="rect">
            <a:avLst/>
          </a:prstGeom>
          <a:noFill/>
          <a:ln w="9525">
            <a:noFill/>
            <a:miter lim="800000"/>
            <a:headEnd/>
            <a:tailEnd/>
          </a:ln>
          <a:effectLst/>
        </p:spPr>
        <p:txBody>
          <a:bodyPr anchor="ctr">
            <a:spAutoFit/>
          </a:bodyPr>
          <a:lstStyle/>
          <a:p>
            <a:pPr eaLnBrk="0" fontAlgn="base" hangingPunct="0">
              <a:spcBef>
                <a:spcPct val="50000"/>
              </a:spcBef>
              <a:spcAft>
                <a:spcPct val="0"/>
              </a:spcAft>
            </a:pPr>
            <a:r>
              <a:rPr lang="en-US" sz="2400">
                <a:solidFill>
                  <a:srgbClr val="FF0000"/>
                </a:solidFill>
                <a:latin typeface="Verdana" pitchFamily="34" charset="0"/>
              </a:rPr>
              <a:t>8.6</a:t>
            </a:r>
          </a:p>
        </p:txBody>
      </p:sp>
      <p:pic>
        <p:nvPicPr>
          <p:cNvPr id="17434" name="Picture 26"/>
          <p:cNvPicPr>
            <a:picLocks noChangeAspect="1" noChangeArrowheads="1"/>
          </p:cNvPicPr>
          <p:nvPr/>
        </p:nvPicPr>
        <p:blipFill>
          <a:blip r:embed="rId4" cstate="print"/>
          <a:srcRect/>
          <a:stretch>
            <a:fillRect/>
          </a:stretch>
        </p:blipFill>
        <p:spPr bwMode="auto">
          <a:xfrm>
            <a:off x="7686675" y="2286000"/>
            <a:ext cx="1457325" cy="1495425"/>
          </a:xfrm>
          <a:prstGeom prst="rect">
            <a:avLst/>
          </a:prstGeom>
          <a:noFill/>
          <a:ln w="9525">
            <a:noFill/>
            <a:miter lim="800000"/>
            <a:headEnd/>
            <a:tailEnd/>
          </a:ln>
          <a:effectLst/>
        </p:spPr>
      </p:pic>
      <p:grpSp>
        <p:nvGrpSpPr>
          <p:cNvPr id="2" name="Group 30"/>
          <p:cNvGrpSpPr>
            <a:grpSpLocks/>
          </p:cNvGrpSpPr>
          <p:nvPr/>
        </p:nvGrpSpPr>
        <p:grpSpPr bwMode="auto">
          <a:xfrm>
            <a:off x="152400" y="2895600"/>
            <a:ext cx="8153400" cy="2405063"/>
            <a:chOff x="96" y="2352"/>
            <a:chExt cx="5136" cy="1515"/>
          </a:xfrm>
        </p:grpSpPr>
        <p:sp>
          <p:nvSpPr>
            <p:cNvPr id="17431" name="Text Box 23"/>
            <p:cNvSpPr txBox="1">
              <a:spLocks noChangeArrowheads="1"/>
            </p:cNvSpPr>
            <p:nvPr/>
          </p:nvSpPr>
          <p:spPr bwMode="auto">
            <a:xfrm>
              <a:off x="96" y="2352"/>
              <a:ext cx="5136" cy="1515"/>
            </a:xfrm>
            <a:prstGeom prst="rect">
              <a:avLst/>
            </a:prstGeom>
            <a:noFill/>
            <a:ln w="9525">
              <a:noFill/>
              <a:miter lim="800000"/>
              <a:headEnd/>
              <a:tailEnd/>
            </a:ln>
            <a:effectLst/>
          </p:spPr>
          <p:txBody>
            <a:bodyPr>
              <a:spAutoFit/>
            </a:bodyPr>
            <a:lstStyle/>
            <a:p>
              <a:pPr marL="465138" indent="-465138" fontAlgn="base">
                <a:spcBef>
                  <a:spcPct val="0"/>
                </a:spcBef>
                <a:spcAft>
                  <a:spcPct val="0"/>
                </a:spcAft>
              </a:pPr>
              <a:r>
                <a:rPr lang="en-US" sz="2400" b="1">
                  <a:solidFill>
                    <a:prstClr val="black"/>
                  </a:solidFill>
                  <a:latin typeface="Verdana" pitchFamily="34" charset="0"/>
                </a:rPr>
                <a:t>Use the diagram for Items 3–4.</a:t>
              </a:r>
            </a:p>
            <a:p>
              <a:pPr marL="465138" indent="-465138" fontAlgn="base">
                <a:spcBef>
                  <a:spcPct val="0"/>
                </a:spcBef>
                <a:spcAft>
                  <a:spcPct val="0"/>
                </a:spcAft>
              </a:pPr>
              <a:endParaRPr lang="en-US" sz="800" b="1">
                <a:solidFill>
                  <a:prstClr val="black"/>
                </a:solidFill>
                <a:latin typeface="Verdana" pitchFamily="34" charset="0"/>
              </a:endParaRPr>
            </a:p>
            <a:p>
              <a:pPr marL="465138" indent="-465138" fontAlgn="base">
                <a:spcBef>
                  <a:spcPct val="0"/>
                </a:spcBef>
                <a:spcAft>
                  <a:spcPct val="0"/>
                </a:spcAft>
              </a:pPr>
              <a:r>
                <a:rPr lang="en-US" sz="2400" b="1">
                  <a:solidFill>
                    <a:prstClr val="black"/>
                  </a:solidFill>
                  <a:latin typeface="Verdana" pitchFamily="34" charset="0"/>
                </a:rPr>
                <a:t>3. </a:t>
              </a:r>
              <a:r>
                <a:rPr lang="en-US" sz="2400">
                  <a:solidFill>
                    <a:prstClr val="black"/>
                  </a:solidFill>
                  <a:latin typeface="Verdana" pitchFamily="34" charset="0"/>
                </a:rPr>
                <a:t>Given that </a:t>
              </a:r>
              <a:r>
                <a:rPr lang="en-US" sz="2400" i="1">
                  <a:solidFill>
                    <a:prstClr val="black"/>
                  </a:solidFill>
                  <a:latin typeface="Verdana" pitchFamily="34" charset="0"/>
                </a:rPr>
                <a:t>FH </a:t>
              </a:r>
              <a:r>
                <a:rPr lang="en-US" sz="2400">
                  <a:solidFill>
                    <a:prstClr val="black"/>
                  </a:solidFill>
                  <a:latin typeface="Verdana" pitchFamily="34" charset="0"/>
                </a:rPr>
                <a:t>is the perpendicular bisector of </a:t>
              </a:r>
              <a:r>
                <a:rPr lang="en-US" sz="2400" i="1">
                  <a:solidFill>
                    <a:prstClr val="black"/>
                  </a:solidFill>
                  <a:latin typeface="Verdana" pitchFamily="34" charset="0"/>
                </a:rPr>
                <a:t>EG</a:t>
              </a:r>
              <a:r>
                <a:rPr lang="en-US" sz="2400">
                  <a:solidFill>
                    <a:prstClr val="black"/>
                  </a:solidFill>
                  <a:latin typeface="Verdana" pitchFamily="34" charset="0"/>
                </a:rPr>
                <a:t>, </a:t>
              </a:r>
              <a:r>
                <a:rPr lang="en-US" sz="2400" i="1">
                  <a:solidFill>
                    <a:prstClr val="black"/>
                  </a:solidFill>
                  <a:latin typeface="Verdana" pitchFamily="34" charset="0"/>
                </a:rPr>
                <a:t>EF </a:t>
              </a:r>
              <a:r>
                <a:rPr lang="en-US" sz="2400">
                  <a:solidFill>
                    <a:prstClr val="black"/>
                  </a:solidFill>
                  <a:latin typeface="Verdana" pitchFamily="34" charset="0"/>
                </a:rPr>
                <a:t>= 4</a:t>
              </a:r>
              <a:r>
                <a:rPr lang="en-US" sz="2400" i="1">
                  <a:solidFill>
                    <a:prstClr val="black"/>
                  </a:solidFill>
                  <a:latin typeface="Verdana" pitchFamily="34" charset="0"/>
                </a:rPr>
                <a:t>y </a:t>
              </a:r>
              <a:r>
                <a:rPr lang="en-US" sz="2400">
                  <a:solidFill>
                    <a:prstClr val="black"/>
                  </a:solidFill>
                  <a:latin typeface="Verdana" pitchFamily="34" charset="0"/>
                </a:rPr>
                <a:t>– 3, and </a:t>
              </a:r>
              <a:r>
                <a:rPr lang="en-US" sz="2400" i="1">
                  <a:solidFill>
                    <a:prstClr val="black"/>
                  </a:solidFill>
                  <a:latin typeface="Verdana" pitchFamily="34" charset="0"/>
                </a:rPr>
                <a:t>FG </a:t>
              </a:r>
              <a:r>
                <a:rPr lang="en-US" sz="2400">
                  <a:solidFill>
                    <a:prstClr val="black"/>
                  </a:solidFill>
                  <a:latin typeface="Verdana" pitchFamily="34" charset="0"/>
                </a:rPr>
                <a:t>= 6</a:t>
              </a:r>
              <a:r>
                <a:rPr lang="en-US" sz="2400" i="1">
                  <a:solidFill>
                    <a:prstClr val="black"/>
                  </a:solidFill>
                  <a:latin typeface="Verdana" pitchFamily="34" charset="0"/>
                </a:rPr>
                <a:t>y </a:t>
              </a:r>
              <a:r>
                <a:rPr lang="en-US" sz="2400">
                  <a:solidFill>
                    <a:prstClr val="black"/>
                  </a:solidFill>
                  <a:latin typeface="Verdana" pitchFamily="34" charset="0"/>
                </a:rPr>
                <a:t>– 37, find </a:t>
              </a:r>
              <a:r>
                <a:rPr lang="en-US" sz="2400" i="1">
                  <a:solidFill>
                    <a:prstClr val="black"/>
                  </a:solidFill>
                  <a:latin typeface="Verdana" pitchFamily="34" charset="0"/>
                </a:rPr>
                <a:t>FG</a:t>
              </a:r>
              <a:r>
                <a:rPr lang="en-US" sz="2400">
                  <a:solidFill>
                    <a:prstClr val="black"/>
                  </a:solidFill>
                  <a:latin typeface="Verdana" pitchFamily="34" charset="0"/>
                </a:rPr>
                <a:t>.</a:t>
              </a:r>
            </a:p>
            <a:p>
              <a:pPr marL="465138" indent="-465138" fontAlgn="base">
                <a:spcBef>
                  <a:spcPct val="0"/>
                </a:spcBef>
                <a:spcAft>
                  <a:spcPct val="0"/>
                </a:spcAft>
              </a:pPr>
              <a:endParaRPr lang="en-US" sz="2400">
                <a:solidFill>
                  <a:prstClr val="black"/>
                </a:solidFill>
                <a:latin typeface="Verdana" pitchFamily="34" charset="0"/>
              </a:endParaRPr>
            </a:p>
            <a:p>
              <a:pPr marL="465138" indent="-465138" fontAlgn="base">
                <a:spcBef>
                  <a:spcPct val="0"/>
                </a:spcBef>
                <a:spcAft>
                  <a:spcPct val="0"/>
                </a:spcAft>
              </a:pPr>
              <a:r>
                <a:rPr lang="en-US" sz="2400" b="1">
                  <a:solidFill>
                    <a:prstClr val="black"/>
                  </a:solidFill>
                  <a:latin typeface="Verdana" pitchFamily="34" charset="0"/>
                </a:rPr>
                <a:t>4.</a:t>
              </a:r>
              <a:r>
                <a:rPr lang="en-US" sz="2400">
                  <a:solidFill>
                    <a:prstClr val="black"/>
                  </a:solidFill>
                  <a:latin typeface="Verdana" pitchFamily="34" charset="0"/>
                </a:rPr>
                <a:t> Given that </a:t>
              </a:r>
              <a:r>
                <a:rPr lang="en-US" sz="2400" i="1">
                  <a:solidFill>
                    <a:prstClr val="black"/>
                  </a:solidFill>
                  <a:latin typeface="Verdana" pitchFamily="34" charset="0"/>
                </a:rPr>
                <a:t>EF </a:t>
              </a:r>
              <a:r>
                <a:rPr lang="en-US" sz="2400">
                  <a:solidFill>
                    <a:prstClr val="black"/>
                  </a:solidFill>
                  <a:latin typeface="Verdana" pitchFamily="34" charset="0"/>
                </a:rPr>
                <a:t>= 10.6, </a:t>
              </a:r>
              <a:r>
                <a:rPr lang="en-US" sz="2400" i="1">
                  <a:solidFill>
                    <a:prstClr val="black"/>
                  </a:solidFill>
                  <a:latin typeface="Verdana" pitchFamily="34" charset="0"/>
                </a:rPr>
                <a:t>EH </a:t>
              </a:r>
              <a:r>
                <a:rPr lang="en-US" sz="2400">
                  <a:solidFill>
                    <a:prstClr val="black"/>
                  </a:solidFill>
                  <a:latin typeface="Verdana" pitchFamily="34" charset="0"/>
                </a:rPr>
                <a:t>= 4.3, and </a:t>
              </a:r>
              <a:r>
                <a:rPr lang="en-US" sz="2400" i="1">
                  <a:solidFill>
                    <a:prstClr val="black"/>
                  </a:solidFill>
                  <a:latin typeface="Verdana" pitchFamily="34" charset="0"/>
                </a:rPr>
                <a:t>FG </a:t>
              </a:r>
              <a:r>
                <a:rPr lang="en-US" sz="2400">
                  <a:solidFill>
                    <a:prstClr val="black"/>
                  </a:solidFill>
                  <a:latin typeface="Verdana" pitchFamily="34" charset="0"/>
                </a:rPr>
                <a:t>= 10.6, find </a:t>
              </a:r>
              <a:r>
                <a:rPr lang="en-US" sz="2400" i="1">
                  <a:solidFill>
                    <a:prstClr val="black"/>
                  </a:solidFill>
                  <a:latin typeface="Verdana" pitchFamily="34" charset="0"/>
                </a:rPr>
                <a:t>EG</a:t>
              </a:r>
              <a:r>
                <a:rPr lang="en-US" sz="2400">
                  <a:solidFill>
                    <a:prstClr val="black"/>
                  </a:solidFill>
                  <a:latin typeface="Verdana" pitchFamily="34" charset="0"/>
                </a:rPr>
                <a:t>.</a:t>
              </a:r>
            </a:p>
          </p:txBody>
        </p:sp>
        <p:sp>
          <p:nvSpPr>
            <p:cNvPr id="17435" name="Line 27"/>
            <p:cNvSpPr>
              <a:spLocks noChangeShapeType="1"/>
            </p:cNvSpPr>
            <p:nvPr/>
          </p:nvSpPr>
          <p:spPr bwMode="auto">
            <a:xfrm>
              <a:off x="1509" y="2706"/>
              <a:ext cx="288" cy="0"/>
            </a:xfrm>
            <a:prstGeom prst="line">
              <a:avLst/>
            </a:prstGeom>
            <a:noFill/>
            <a:ln w="25400">
              <a:solidFill>
                <a:schemeClr val="tx1"/>
              </a:solidFill>
              <a:round/>
              <a:headEnd/>
              <a:tailEnd/>
            </a:ln>
            <a:effectLst/>
          </p:spPr>
          <p:txBody>
            <a:bodyPr/>
            <a:lstStyle/>
            <a:p>
              <a:pPr fontAlgn="base">
                <a:spcBef>
                  <a:spcPct val="0"/>
                </a:spcBef>
                <a:spcAft>
                  <a:spcPct val="0"/>
                </a:spcAft>
              </a:pPr>
              <a:endParaRPr lang="en-US" sz="2400">
                <a:solidFill>
                  <a:prstClr val="black"/>
                </a:solidFill>
                <a:latin typeface="Verdana" pitchFamily="34" charset="0"/>
              </a:endParaRPr>
            </a:p>
          </p:txBody>
        </p:sp>
        <p:sp>
          <p:nvSpPr>
            <p:cNvPr id="17436" name="Line 28"/>
            <p:cNvSpPr>
              <a:spLocks noChangeShapeType="1"/>
            </p:cNvSpPr>
            <p:nvPr/>
          </p:nvSpPr>
          <p:spPr bwMode="auto">
            <a:xfrm>
              <a:off x="459" y="2928"/>
              <a:ext cx="309" cy="0"/>
            </a:xfrm>
            <a:prstGeom prst="line">
              <a:avLst/>
            </a:prstGeom>
            <a:noFill/>
            <a:ln w="25400">
              <a:solidFill>
                <a:schemeClr val="tx1"/>
              </a:solidFill>
              <a:round/>
              <a:headEnd/>
              <a:tailEnd/>
            </a:ln>
            <a:effectLst/>
          </p:spPr>
          <p:txBody>
            <a:bodyPr/>
            <a:lstStyle/>
            <a:p>
              <a:pPr fontAlgn="base">
                <a:spcBef>
                  <a:spcPct val="0"/>
                </a:spcBef>
                <a:spcAft>
                  <a:spcPct val="0"/>
                </a:spcAft>
              </a:pPr>
              <a:endParaRPr lang="en-US" sz="2400">
                <a:solidFill>
                  <a:prstClr val="black"/>
                </a:solidFill>
                <a:latin typeface="Verdana"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29"/>
                                        </p:tgtEl>
                                        <p:attrNameLst>
                                          <p:attrName>style.visibility</p:attrName>
                                        </p:attrNameLst>
                                      </p:cBhvr>
                                      <p:to>
                                        <p:strVal val="visible"/>
                                      </p:to>
                                    </p:set>
                                    <p:animEffect transition="in" filter="dissolve">
                                      <p:cBhvr>
                                        <p:cTn id="7" dur="500"/>
                                        <p:tgtEl>
                                          <p:spTgt spid="1742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30"/>
                                        </p:tgtEl>
                                        <p:attrNameLst>
                                          <p:attrName>style.visibility</p:attrName>
                                        </p:attrNameLst>
                                      </p:cBhvr>
                                      <p:to>
                                        <p:strVal val="visible"/>
                                      </p:to>
                                    </p:set>
                                    <p:animEffect transition="in" filter="dissolve">
                                      <p:cBhvr>
                                        <p:cTn id="12" dur="500"/>
                                        <p:tgtEl>
                                          <p:spTgt spid="1743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32"/>
                                        </p:tgtEl>
                                        <p:attrNameLst>
                                          <p:attrName>style.visibility</p:attrName>
                                        </p:attrNameLst>
                                      </p:cBhvr>
                                      <p:to>
                                        <p:strVal val="visible"/>
                                      </p:to>
                                    </p:set>
                                    <p:animEffect transition="in" filter="dissolve">
                                      <p:cBhvr>
                                        <p:cTn id="17" dur="500"/>
                                        <p:tgtEl>
                                          <p:spTgt spid="1743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33"/>
                                        </p:tgtEl>
                                        <p:attrNameLst>
                                          <p:attrName>style.visibility</p:attrName>
                                        </p:attrNameLst>
                                      </p:cBhvr>
                                      <p:to>
                                        <p:strVal val="visible"/>
                                      </p:to>
                                    </p:set>
                                    <p:animEffect transition="in" filter="dissolve">
                                      <p:cBhvr>
                                        <p:cTn id="22" dur="500"/>
                                        <p:tgtEl>
                                          <p:spTgt spid="17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9" grpId="0" autoUpdateAnimBg="0"/>
      <p:bldP spid="17430" grpId="0" autoUpdateAnimBg="0"/>
      <p:bldP spid="17432" grpId="0" autoUpdateAnimBg="0"/>
      <p:bldP spid="1743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0" y="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Lesson Quiz: Part II</a:t>
            </a:r>
          </a:p>
        </p:txBody>
      </p:sp>
      <p:sp>
        <p:nvSpPr>
          <p:cNvPr id="64515" name="Text Box 3"/>
          <p:cNvSpPr txBox="1">
            <a:spLocks noChangeArrowheads="1"/>
          </p:cNvSpPr>
          <p:nvPr/>
        </p:nvSpPr>
        <p:spPr bwMode="auto">
          <a:xfrm>
            <a:off x="304800" y="914400"/>
            <a:ext cx="8382000" cy="1187450"/>
          </a:xfrm>
          <a:prstGeom prst="rect">
            <a:avLst/>
          </a:prstGeom>
          <a:noFill/>
          <a:ln w="9525">
            <a:noFill/>
            <a:miter lim="800000"/>
            <a:headEnd/>
            <a:tailEnd/>
          </a:ln>
          <a:effectLst/>
        </p:spPr>
        <p:txBody>
          <a:bodyPr anchor="ctr">
            <a:spAutoFit/>
          </a:bodyPr>
          <a:lstStyle/>
          <a:p>
            <a:pPr marL="406400" indent="-406400" eaLnBrk="0" fontAlgn="base" hangingPunct="0">
              <a:spcBef>
                <a:spcPct val="50000"/>
              </a:spcBef>
              <a:spcAft>
                <a:spcPct val="0"/>
              </a:spcAft>
            </a:pPr>
            <a:r>
              <a:rPr lang="en-US" sz="2400" b="1" dirty="0">
                <a:solidFill>
                  <a:prstClr val="black"/>
                </a:solidFill>
                <a:latin typeface="Verdana" pitchFamily="34" charset="0"/>
              </a:rPr>
              <a:t>5.</a:t>
            </a:r>
            <a:r>
              <a:rPr lang="en-US" sz="2400" dirty="0">
                <a:solidFill>
                  <a:prstClr val="black"/>
                </a:solidFill>
                <a:latin typeface="Verdana" pitchFamily="34" charset="0"/>
              </a:rPr>
              <a:t> Write an equation in point-slope form for the perpendicular bisector of the segment with endpoints </a:t>
            </a:r>
            <a:r>
              <a:rPr lang="en-US" sz="2400" i="1" dirty="0">
                <a:solidFill>
                  <a:prstClr val="black"/>
                </a:solidFill>
                <a:latin typeface="Verdana" pitchFamily="34" charset="0"/>
              </a:rPr>
              <a:t>X</a:t>
            </a:r>
            <a:r>
              <a:rPr lang="en-US" sz="2400" dirty="0">
                <a:solidFill>
                  <a:prstClr val="black"/>
                </a:solidFill>
                <a:latin typeface="Verdana" pitchFamily="34" charset="0"/>
              </a:rPr>
              <a:t>(7, 9) and </a:t>
            </a:r>
            <a:r>
              <a:rPr lang="en-US" sz="2400" i="1" dirty="0">
                <a:solidFill>
                  <a:prstClr val="black"/>
                </a:solidFill>
                <a:latin typeface="Verdana" pitchFamily="34" charset="0"/>
              </a:rPr>
              <a:t>Y</a:t>
            </a:r>
            <a:r>
              <a:rPr lang="en-US" sz="2400" dirty="0">
                <a:solidFill>
                  <a:prstClr val="black"/>
                </a:solidFill>
                <a:latin typeface="Verdana" pitchFamily="34" charset="0"/>
              </a:rPr>
              <a:t>(–3, 5) .</a:t>
            </a:r>
            <a:endParaRPr lang="en-US" sz="800" dirty="0">
              <a:solidFill>
                <a:prstClr val="black"/>
              </a:solidFill>
              <a:latin typeface="Arial" charset="0"/>
            </a:endParaRPr>
          </a:p>
        </p:txBody>
      </p:sp>
      <p:pic>
        <p:nvPicPr>
          <p:cNvPr id="64519" name="Picture 7" descr="3"/>
          <p:cNvPicPr>
            <a:picLocks noChangeAspect="1" noChangeArrowheads="1"/>
          </p:cNvPicPr>
          <p:nvPr/>
        </p:nvPicPr>
        <p:blipFill>
          <a:blip r:embed="rId3" cstate="print"/>
          <a:srcRect/>
          <a:stretch>
            <a:fillRect/>
          </a:stretch>
        </p:blipFill>
        <p:spPr bwMode="auto">
          <a:xfrm>
            <a:off x="914400" y="2286000"/>
            <a:ext cx="2324100" cy="7239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4519"/>
                                        </p:tgtEl>
                                        <p:attrNameLst>
                                          <p:attrName>style.visibility</p:attrName>
                                        </p:attrNameLst>
                                      </p:cBhvr>
                                      <p:to>
                                        <p:strVal val="visible"/>
                                      </p:to>
                                    </p:set>
                                    <p:animEffect transition="in" filter="dissolve">
                                      <p:cBhvr>
                                        <p:cTn id="7" dur="500"/>
                                        <p:tgtEl>
                                          <p:spTgt spid="64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Example 3: Application</a:t>
            </a:r>
          </a:p>
        </p:txBody>
      </p:sp>
      <p:pic>
        <p:nvPicPr>
          <p:cNvPr id="55303" name="Picture 7"/>
          <p:cNvPicPr>
            <a:picLocks noChangeAspect="1" noChangeArrowheads="1"/>
          </p:cNvPicPr>
          <p:nvPr/>
        </p:nvPicPr>
        <p:blipFill>
          <a:blip r:embed="rId2" cstate="print"/>
          <a:srcRect/>
          <a:stretch>
            <a:fillRect/>
          </a:stretch>
        </p:blipFill>
        <p:spPr bwMode="auto">
          <a:xfrm>
            <a:off x="5867400" y="1676400"/>
            <a:ext cx="3105150" cy="2460625"/>
          </a:xfrm>
          <a:prstGeom prst="rect">
            <a:avLst/>
          </a:prstGeom>
          <a:noFill/>
          <a:ln w="9525">
            <a:noFill/>
            <a:miter lim="800000"/>
            <a:headEnd/>
            <a:tailEnd/>
          </a:ln>
          <a:effectLst/>
        </p:spPr>
      </p:pic>
      <p:grpSp>
        <p:nvGrpSpPr>
          <p:cNvPr id="2" name="Group 19"/>
          <p:cNvGrpSpPr>
            <a:grpSpLocks/>
          </p:cNvGrpSpPr>
          <p:nvPr/>
        </p:nvGrpSpPr>
        <p:grpSpPr bwMode="auto">
          <a:xfrm>
            <a:off x="152400" y="1371600"/>
            <a:ext cx="5791200" cy="2647950"/>
            <a:chOff x="96" y="1008"/>
            <a:chExt cx="3648" cy="1668"/>
          </a:xfrm>
        </p:grpSpPr>
        <p:sp>
          <p:nvSpPr>
            <p:cNvPr id="55309" name="Rectangle 13"/>
            <p:cNvSpPr>
              <a:spLocks noChangeArrowheads="1"/>
            </p:cNvSpPr>
            <p:nvPr/>
          </p:nvSpPr>
          <p:spPr bwMode="auto">
            <a:xfrm>
              <a:off x="96" y="1008"/>
              <a:ext cx="3648" cy="1668"/>
            </a:xfrm>
            <a:prstGeom prst="rect">
              <a:avLst/>
            </a:prstGeom>
            <a:noFill/>
            <a:ln w="9525">
              <a:noFill/>
              <a:miter lim="800000"/>
              <a:headEnd/>
              <a:tailEnd/>
            </a:ln>
            <a:effectLst/>
          </p:spPr>
          <p:txBody>
            <a:bodyPr>
              <a:spAutoFit/>
            </a:bodyPr>
            <a:lstStyle/>
            <a:p>
              <a:pPr fontAlgn="base">
                <a:spcBef>
                  <a:spcPct val="0"/>
                </a:spcBef>
                <a:spcAft>
                  <a:spcPct val="0"/>
                </a:spcAft>
              </a:pPr>
              <a:r>
                <a:rPr lang="en-US" sz="2400" b="1">
                  <a:solidFill>
                    <a:prstClr val="black"/>
                  </a:solidFill>
                  <a:latin typeface="Verdana" pitchFamily="34" charset="0"/>
                </a:rPr>
                <a:t>John wants to hang a spotlight along the back of a display case. Wires </a:t>
              </a:r>
              <a:r>
                <a:rPr lang="en-US" sz="2400" b="1" i="1">
                  <a:solidFill>
                    <a:prstClr val="black"/>
                  </a:solidFill>
                  <a:latin typeface="Verdana" pitchFamily="34" charset="0"/>
                </a:rPr>
                <a:t>AD </a:t>
              </a:r>
              <a:r>
                <a:rPr lang="en-US" sz="2400" b="1">
                  <a:solidFill>
                    <a:prstClr val="black"/>
                  </a:solidFill>
                  <a:latin typeface="Verdana" pitchFamily="34" charset="0"/>
                </a:rPr>
                <a:t>and </a:t>
              </a:r>
              <a:r>
                <a:rPr lang="en-US" sz="2400" b="1" i="1">
                  <a:solidFill>
                    <a:prstClr val="black"/>
                  </a:solidFill>
                  <a:latin typeface="Verdana" pitchFamily="34" charset="0"/>
                </a:rPr>
                <a:t>CD </a:t>
              </a:r>
              <a:r>
                <a:rPr lang="en-US" sz="2400" b="1">
                  <a:solidFill>
                    <a:prstClr val="black"/>
                  </a:solidFill>
                  <a:latin typeface="Verdana" pitchFamily="34" charset="0"/>
                </a:rPr>
                <a:t>are the same length, and </a:t>
              </a:r>
              <a:r>
                <a:rPr lang="en-US" sz="2400" b="1" i="1">
                  <a:solidFill>
                    <a:prstClr val="black"/>
                  </a:solidFill>
                  <a:latin typeface="Verdana" pitchFamily="34" charset="0"/>
                </a:rPr>
                <a:t>A</a:t>
              </a:r>
              <a:r>
                <a:rPr lang="en-US" sz="2400" b="1">
                  <a:solidFill>
                    <a:prstClr val="black"/>
                  </a:solidFill>
                  <a:latin typeface="Verdana" pitchFamily="34" charset="0"/>
                </a:rPr>
                <a:t> and </a:t>
              </a:r>
              <a:r>
                <a:rPr lang="en-US" sz="2400" b="1" i="1">
                  <a:solidFill>
                    <a:prstClr val="black"/>
                  </a:solidFill>
                  <a:latin typeface="Verdana" pitchFamily="34" charset="0"/>
                </a:rPr>
                <a:t>C</a:t>
              </a:r>
              <a:r>
                <a:rPr lang="en-US" sz="2400" b="1">
                  <a:solidFill>
                    <a:prstClr val="black"/>
                  </a:solidFill>
                  <a:latin typeface="Verdana" pitchFamily="34" charset="0"/>
                </a:rPr>
                <a:t> are equidistant from </a:t>
              </a:r>
              <a:r>
                <a:rPr lang="en-US" sz="2400" b="1" i="1">
                  <a:solidFill>
                    <a:prstClr val="black"/>
                  </a:solidFill>
                  <a:latin typeface="Verdana" pitchFamily="34" charset="0"/>
                </a:rPr>
                <a:t>B</a:t>
              </a:r>
              <a:r>
                <a:rPr lang="en-US" sz="2400" b="1">
                  <a:solidFill>
                    <a:prstClr val="black"/>
                  </a:solidFill>
                  <a:latin typeface="Verdana" pitchFamily="34" charset="0"/>
                </a:rPr>
                <a:t>. How do the wires keep the spotlight centered?</a:t>
              </a:r>
            </a:p>
          </p:txBody>
        </p:sp>
        <p:sp>
          <p:nvSpPr>
            <p:cNvPr id="55313" name="Line 17"/>
            <p:cNvSpPr>
              <a:spLocks noChangeShapeType="1"/>
            </p:cNvSpPr>
            <p:nvPr/>
          </p:nvSpPr>
          <p:spPr bwMode="auto">
            <a:xfrm>
              <a:off x="837" y="1509"/>
              <a:ext cx="336" cy="0"/>
            </a:xfrm>
            <a:prstGeom prst="line">
              <a:avLst/>
            </a:prstGeom>
            <a:noFill/>
            <a:ln w="28575">
              <a:solidFill>
                <a:schemeClr val="tx1"/>
              </a:solidFill>
              <a:round/>
              <a:headEnd/>
              <a:tailEnd/>
            </a:ln>
            <a:effectLst/>
          </p:spPr>
          <p:txBody>
            <a:bodyPr/>
            <a:lstStyle/>
            <a:p>
              <a:pPr fontAlgn="base">
                <a:spcBef>
                  <a:spcPct val="0"/>
                </a:spcBef>
                <a:spcAft>
                  <a:spcPct val="0"/>
                </a:spcAft>
              </a:pPr>
              <a:endParaRPr lang="en-US" sz="2400">
                <a:solidFill>
                  <a:prstClr val="black"/>
                </a:solidFill>
                <a:latin typeface="Verdana" pitchFamily="34" charset="0"/>
              </a:endParaRPr>
            </a:p>
          </p:txBody>
        </p:sp>
        <p:sp>
          <p:nvSpPr>
            <p:cNvPr id="55314" name="Line 18"/>
            <p:cNvSpPr>
              <a:spLocks noChangeShapeType="1"/>
            </p:cNvSpPr>
            <p:nvPr/>
          </p:nvSpPr>
          <p:spPr bwMode="auto">
            <a:xfrm>
              <a:off x="1671" y="1506"/>
              <a:ext cx="336" cy="0"/>
            </a:xfrm>
            <a:prstGeom prst="line">
              <a:avLst/>
            </a:prstGeom>
            <a:noFill/>
            <a:ln w="28575">
              <a:solidFill>
                <a:schemeClr val="tx1"/>
              </a:solidFill>
              <a:round/>
              <a:headEnd/>
              <a:tailEnd/>
            </a:ln>
            <a:effectLst/>
          </p:spPr>
          <p:txBody>
            <a:bodyPr/>
            <a:lstStyle/>
            <a:p>
              <a:pPr fontAlgn="base">
                <a:spcBef>
                  <a:spcPct val="0"/>
                </a:spcBef>
                <a:spcAft>
                  <a:spcPct val="0"/>
                </a:spcAft>
              </a:pPr>
              <a:endParaRPr lang="en-US" sz="2400">
                <a:solidFill>
                  <a:prstClr val="black"/>
                </a:solidFill>
                <a:latin typeface="Verdana" pitchFamily="34" charset="0"/>
              </a:endParaRPr>
            </a:p>
          </p:txBody>
        </p:sp>
      </p:grpSp>
      <p:grpSp>
        <p:nvGrpSpPr>
          <p:cNvPr id="3" name="Group 20"/>
          <p:cNvGrpSpPr>
            <a:grpSpLocks/>
          </p:cNvGrpSpPr>
          <p:nvPr/>
        </p:nvGrpSpPr>
        <p:grpSpPr bwMode="auto">
          <a:xfrm>
            <a:off x="228600" y="4419600"/>
            <a:ext cx="8534400" cy="1917700"/>
            <a:chOff x="192" y="1680"/>
            <a:chExt cx="5376" cy="1208"/>
          </a:xfrm>
        </p:grpSpPr>
        <p:sp>
          <p:nvSpPr>
            <p:cNvPr id="55317" name="Rectangle 21"/>
            <p:cNvSpPr>
              <a:spLocks noChangeArrowheads="1"/>
            </p:cNvSpPr>
            <p:nvPr/>
          </p:nvSpPr>
          <p:spPr bwMode="auto">
            <a:xfrm>
              <a:off x="192" y="1680"/>
              <a:ext cx="5376" cy="1208"/>
            </a:xfrm>
            <a:prstGeom prst="rect">
              <a:avLst/>
            </a:prstGeom>
            <a:noFill/>
            <a:ln w="9525">
              <a:noFill/>
              <a:miter lim="800000"/>
              <a:headEnd/>
              <a:tailEnd/>
            </a:ln>
            <a:effectLst/>
          </p:spPr>
          <p:txBody>
            <a:bodyPr>
              <a:spAutoFit/>
            </a:bodyPr>
            <a:lstStyle/>
            <a:p>
              <a:pPr fontAlgn="base">
                <a:spcBef>
                  <a:spcPct val="0"/>
                </a:spcBef>
                <a:spcAft>
                  <a:spcPct val="0"/>
                </a:spcAft>
              </a:pPr>
              <a:r>
                <a:rPr lang="en-US" sz="2400">
                  <a:solidFill>
                    <a:prstClr val="black"/>
                  </a:solidFill>
                  <a:latin typeface="Verdana" pitchFamily="34" charset="0"/>
                </a:rPr>
                <a:t>It is given that            . So </a:t>
              </a:r>
              <a:r>
                <a:rPr lang="en-US" sz="2400" i="1">
                  <a:solidFill>
                    <a:prstClr val="black"/>
                  </a:solidFill>
                  <a:latin typeface="Verdana" pitchFamily="34" charset="0"/>
                </a:rPr>
                <a:t>D</a:t>
              </a:r>
              <a:r>
                <a:rPr lang="en-US" sz="2400">
                  <a:solidFill>
                    <a:prstClr val="black"/>
                  </a:solidFill>
                  <a:latin typeface="Verdana" pitchFamily="34" charset="0"/>
                </a:rPr>
                <a:t> is on the perpendicular bisector of      by the Converse of the Angle Bisector Theorem. Since </a:t>
              </a:r>
              <a:r>
                <a:rPr lang="en-US" sz="2400" i="1">
                  <a:solidFill>
                    <a:prstClr val="black"/>
                  </a:solidFill>
                  <a:latin typeface="Verdana" pitchFamily="34" charset="0"/>
                </a:rPr>
                <a:t>B</a:t>
              </a:r>
              <a:r>
                <a:rPr lang="en-US" sz="2400">
                  <a:solidFill>
                    <a:prstClr val="black"/>
                  </a:solidFill>
                  <a:latin typeface="Verdana" pitchFamily="34" charset="0"/>
                </a:rPr>
                <a:t> is the midpoint of      ,      is the perpendicular bisector of      . Therefore the spotlight remains centered under the mounting.</a:t>
              </a:r>
            </a:p>
          </p:txBody>
        </p:sp>
        <p:pic>
          <p:nvPicPr>
            <p:cNvPr id="55318" name="Picture 22" descr="1"/>
            <p:cNvPicPr>
              <a:picLocks noChangeAspect="1" noChangeArrowheads="1"/>
            </p:cNvPicPr>
            <p:nvPr/>
          </p:nvPicPr>
          <p:blipFill>
            <a:blip r:embed="rId3" cstate="print"/>
            <a:srcRect/>
            <a:stretch>
              <a:fillRect/>
            </a:stretch>
          </p:blipFill>
          <p:spPr bwMode="auto">
            <a:xfrm>
              <a:off x="1692" y="1698"/>
              <a:ext cx="774" cy="228"/>
            </a:xfrm>
            <a:prstGeom prst="rect">
              <a:avLst/>
            </a:prstGeom>
            <a:noFill/>
          </p:spPr>
        </p:pic>
        <p:pic>
          <p:nvPicPr>
            <p:cNvPr id="55319" name="Picture 23" descr="1"/>
            <p:cNvPicPr>
              <a:picLocks noChangeAspect="1" noChangeArrowheads="1"/>
            </p:cNvPicPr>
            <p:nvPr/>
          </p:nvPicPr>
          <p:blipFill>
            <a:blip r:embed="rId4" cstate="print"/>
            <a:srcRect/>
            <a:stretch>
              <a:fillRect/>
            </a:stretch>
          </p:blipFill>
          <p:spPr bwMode="auto">
            <a:xfrm>
              <a:off x="1323" y="1920"/>
              <a:ext cx="312" cy="228"/>
            </a:xfrm>
            <a:prstGeom prst="rect">
              <a:avLst/>
            </a:prstGeom>
            <a:noFill/>
          </p:spPr>
        </p:pic>
        <p:pic>
          <p:nvPicPr>
            <p:cNvPr id="55320" name="Picture 24" descr="1"/>
            <p:cNvPicPr>
              <a:picLocks noChangeAspect="1" noChangeArrowheads="1"/>
            </p:cNvPicPr>
            <p:nvPr/>
          </p:nvPicPr>
          <p:blipFill>
            <a:blip r:embed="rId4" cstate="print"/>
            <a:srcRect/>
            <a:stretch>
              <a:fillRect/>
            </a:stretch>
          </p:blipFill>
          <p:spPr bwMode="auto">
            <a:xfrm>
              <a:off x="3792" y="2160"/>
              <a:ext cx="312" cy="228"/>
            </a:xfrm>
            <a:prstGeom prst="rect">
              <a:avLst/>
            </a:prstGeom>
            <a:noFill/>
          </p:spPr>
        </p:pic>
        <p:pic>
          <p:nvPicPr>
            <p:cNvPr id="55321" name="Picture 25" descr="1"/>
            <p:cNvPicPr>
              <a:picLocks noChangeAspect="1" noChangeArrowheads="1"/>
            </p:cNvPicPr>
            <p:nvPr/>
          </p:nvPicPr>
          <p:blipFill>
            <a:blip r:embed="rId4" cstate="print"/>
            <a:srcRect/>
            <a:stretch>
              <a:fillRect/>
            </a:stretch>
          </p:blipFill>
          <p:spPr bwMode="auto">
            <a:xfrm>
              <a:off x="2742" y="2406"/>
              <a:ext cx="312" cy="228"/>
            </a:xfrm>
            <a:prstGeom prst="rect">
              <a:avLst/>
            </a:prstGeom>
            <a:noFill/>
          </p:spPr>
        </p:pic>
        <p:pic>
          <p:nvPicPr>
            <p:cNvPr id="55322" name="Picture 26" descr="1"/>
            <p:cNvPicPr>
              <a:picLocks noChangeAspect="1" noChangeArrowheads="1"/>
            </p:cNvPicPr>
            <p:nvPr/>
          </p:nvPicPr>
          <p:blipFill>
            <a:blip r:embed="rId5" cstate="print"/>
            <a:srcRect/>
            <a:stretch>
              <a:fillRect/>
            </a:stretch>
          </p:blipFill>
          <p:spPr bwMode="auto">
            <a:xfrm>
              <a:off x="4272" y="2160"/>
              <a:ext cx="288" cy="222"/>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 Sketchpad</a:t>
            </a:r>
            <a:endParaRPr lang="en-US" dirty="0"/>
          </a:p>
        </p:txBody>
      </p:sp>
      <p:sp>
        <p:nvSpPr>
          <p:cNvPr id="3" name="Content Placeholder 2"/>
          <p:cNvSpPr>
            <a:spLocks noGrp="1"/>
          </p:cNvSpPr>
          <p:nvPr>
            <p:ph idx="1"/>
          </p:nvPr>
        </p:nvSpPr>
        <p:spPr/>
        <p:txBody>
          <a:bodyPr/>
          <a:lstStyle/>
          <a:p>
            <a:r>
              <a:rPr lang="en-US" dirty="0" smtClean="0">
                <a:hlinkClick r:id="rId3" action="ppaction://hlinkfile"/>
              </a:rPr>
              <a:t>Angle Bisector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conjecture can we make???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0180" name="Picture 4"/>
          <p:cNvPicPr>
            <a:picLocks noChangeAspect="1" noChangeArrowheads="1"/>
          </p:cNvPicPr>
          <p:nvPr/>
        </p:nvPicPr>
        <p:blipFill>
          <a:blip r:embed="rId2" cstate="print"/>
          <a:srcRect/>
          <a:stretch>
            <a:fillRect/>
          </a:stretch>
        </p:blipFill>
        <p:spPr bwMode="auto">
          <a:xfrm>
            <a:off x="152400" y="0"/>
            <a:ext cx="8991600" cy="5994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3"/>
          <p:cNvSpPr>
            <a:spLocks noChangeArrowheads="1"/>
          </p:cNvSpPr>
          <p:nvPr/>
        </p:nvSpPr>
        <p:spPr bwMode="auto">
          <a:xfrm>
            <a:off x="228600" y="1295400"/>
            <a:ext cx="8763000" cy="1187450"/>
          </a:xfrm>
          <a:prstGeom prst="rect">
            <a:avLst/>
          </a:prstGeom>
          <a:noFill/>
          <a:ln w="9525">
            <a:noFill/>
            <a:miter lim="800000"/>
            <a:headEnd/>
            <a:tailEnd/>
          </a:ln>
          <a:effectLst/>
        </p:spPr>
        <p:txBody>
          <a:bodyPr>
            <a:spAutoFit/>
          </a:bodyPr>
          <a:lstStyle/>
          <a:p>
            <a:pPr fontAlgn="base">
              <a:spcBef>
                <a:spcPct val="0"/>
              </a:spcBef>
              <a:spcAft>
                <a:spcPct val="0"/>
              </a:spcAft>
            </a:pPr>
            <a:r>
              <a:rPr lang="en-US" sz="2400" dirty="0">
                <a:solidFill>
                  <a:prstClr val="black"/>
                </a:solidFill>
                <a:latin typeface="Verdana" pitchFamily="34" charset="0"/>
              </a:rPr>
              <a:t>Based on these theorems, an angle bisector can be defined as the locus of all points in the interior of the angle that are equidistant from the sides of the angle.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dissolve">
                                      <p:cBhvr>
                                        <p:cTn id="7"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dirty="0" smtClean="0">
                <a:solidFill>
                  <a:srgbClr val="006699"/>
                </a:solidFill>
                <a:latin typeface="Arial Black" pitchFamily="34" charset="0"/>
              </a:rPr>
              <a:t>Applying </a:t>
            </a:r>
            <a:r>
              <a:rPr lang="en-US" altLang="en-US" sz="2400" dirty="0">
                <a:solidFill>
                  <a:srgbClr val="006699"/>
                </a:solidFill>
                <a:latin typeface="Arial Black" pitchFamily="34" charset="0"/>
              </a:rPr>
              <a:t>the Angle Bisector Theorem</a:t>
            </a:r>
          </a:p>
        </p:txBody>
      </p:sp>
      <p:sp>
        <p:nvSpPr>
          <p:cNvPr id="34823" name="Rectangle 7"/>
          <p:cNvSpPr>
            <a:spLocks noChangeArrowheads="1"/>
          </p:cNvSpPr>
          <p:nvPr/>
        </p:nvSpPr>
        <p:spPr bwMode="auto">
          <a:xfrm>
            <a:off x="381000" y="1676400"/>
            <a:ext cx="3276600" cy="457200"/>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b="1">
                <a:solidFill>
                  <a:prstClr val="black"/>
                </a:solidFill>
                <a:latin typeface="Verdana" pitchFamily="34" charset="0"/>
              </a:rPr>
              <a:t>Find the measure.</a:t>
            </a:r>
          </a:p>
        </p:txBody>
      </p:sp>
      <p:sp>
        <p:nvSpPr>
          <p:cNvPr id="34824" name="Rectangle 8"/>
          <p:cNvSpPr>
            <a:spLocks noChangeArrowheads="1"/>
          </p:cNvSpPr>
          <p:nvPr/>
        </p:nvSpPr>
        <p:spPr bwMode="auto">
          <a:xfrm>
            <a:off x="347663" y="2133600"/>
            <a:ext cx="636587" cy="457200"/>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b="1" i="1">
                <a:solidFill>
                  <a:prstClr val="black"/>
                </a:solidFill>
                <a:latin typeface="Verdana" pitchFamily="34" charset="0"/>
              </a:rPr>
              <a:t>BC</a:t>
            </a:r>
          </a:p>
        </p:txBody>
      </p:sp>
      <p:pic>
        <p:nvPicPr>
          <p:cNvPr id="34833" name="Picture 17"/>
          <p:cNvPicPr>
            <a:picLocks noChangeAspect="1" noChangeArrowheads="1"/>
          </p:cNvPicPr>
          <p:nvPr/>
        </p:nvPicPr>
        <p:blipFill>
          <a:blip r:embed="rId2" cstate="print"/>
          <a:srcRect/>
          <a:stretch>
            <a:fillRect/>
          </a:stretch>
        </p:blipFill>
        <p:spPr bwMode="auto">
          <a:xfrm>
            <a:off x="5029200" y="1600199"/>
            <a:ext cx="2219325" cy="196981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Example 2B: Applying the Angle Bisector Theorem</a:t>
            </a:r>
            <a:endParaRPr lang="en-US" altLang="en-US" sz="2600">
              <a:solidFill>
                <a:srgbClr val="C0504D"/>
              </a:solidFill>
              <a:latin typeface="Arial MT Bl" charset="0"/>
            </a:endParaRPr>
          </a:p>
        </p:txBody>
      </p:sp>
      <p:sp>
        <p:nvSpPr>
          <p:cNvPr id="40967" name="Rectangle 7"/>
          <p:cNvSpPr>
            <a:spLocks noChangeArrowheads="1"/>
          </p:cNvSpPr>
          <p:nvPr/>
        </p:nvSpPr>
        <p:spPr bwMode="auto">
          <a:xfrm>
            <a:off x="304800" y="1676400"/>
            <a:ext cx="3276600" cy="457200"/>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b="1">
                <a:solidFill>
                  <a:prstClr val="black"/>
                </a:solidFill>
                <a:latin typeface="Verdana" pitchFamily="34" charset="0"/>
              </a:rPr>
              <a:t>Find the measure.</a:t>
            </a:r>
          </a:p>
        </p:txBody>
      </p:sp>
      <p:sp>
        <p:nvSpPr>
          <p:cNvPr id="40971" name="Rectangle 11"/>
          <p:cNvSpPr>
            <a:spLocks noChangeArrowheads="1"/>
          </p:cNvSpPr>
          <p:nvPr/>
        </p:nvSpPr>
        <p:spPr bwMode="auto">
          <a:xfrm>
            <a:off x="533400" y="2438400"/>
            <a:ext cx="5975350" cy="457200"/>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2400" b="1">
                <a:solidFill>
                  <a:prstClr val="black"/>
                </a:solidFill>
                <a:latin typeface="Verdana" pitchFamily="34" charset="0"/>
              </a:rPr>
              <a:t>m</a:t>
            </a:r>
            <a:r>
              <a:rPr lang="en-US" sz="2400" b="1">
                <a:solidFill>
                  <a:prstClr val="black"/>
                </a:solidFill>
                <a:latin typeface="Verdana" pitchFamily="34" charset="0"/>
                <a:sym typeface="Symbol" pitchFamily="18" charset="2"/>
              </a:rPr>
              <a:t></a:t>
            </a:r>
            <a:r>
              <a:rPr lang="en-US" sz="2400" b="1" i="1">
                <a:solidFill>
                  <a:prstClr val="black"/>
                </a:solidFill>
                <a:latin typeface="Verdana" pitchFamily="34" charset="0"/>
                <a:sym typeface="Symbol" pitchFamily="18" charset="2"/>
              </a:rPr>
              <a:t>EFH</a:t>
            </a:r>
            <a:r>
              <a:rPr lang="en-US" sz="2400" b="1">
                <a:solidFill>
                  <a:prstClr val="black"/>
                </a:solidFill>
                <a:latin typeface="Verdana" pitchFamily="34" charset="0"/>
              </a:rPr>
              <a:t>, given that m</a:t>
            </a:r>
            <a:r>
              <a:rPr lang="en-US" sz="2400" b="1">
                <a:solidFill>
                  <a:prstClr val="black"/>
                </a:solidFill>
                <a:latin typeface="Verdana" pitchFamily="34" charset="0"/>
                <a:sym typeface="Symbol" pitchFamily="18" charset="2"/>
              </a:rPr>
              <a:t></a:t>
            </a:r>
            <a:r>
              <a:rPr lang="en-US" sz="2400" b="1" i="1">
                <a:solidFill>
                  <a:prstClr val="black"/>
                </a:solidFill>
                <a:latin typeface="Verdana" pitchFamily="34" charset="0"/>
                <a:sym typeface="Symbol" pitchFamily="18" charset="2"/>
              </a:rPr>
              <a:t>EFG </a:t>
            </a:r>
            <a:r>
              <a:rPr lang="en-US" sz="2400" b="1">
                <a:solidFill>
                  <a:prstClr val="black"/>
                </a:solidFill>
                <a:latin typeface="Verdana" pitchFamily="34" charset="0"/>
                <a:sym typeface="Symbol" pitchFamily="18" charset="2"/>
              </a:rPr>
              <a:t>= 50°.</a:t>
            </a:r>
            <a:r>
              <a:rPr lang="en-US" sz="2400" b="1">
                <a:solidFill>
                  <a:prstClr val="black"/>
                </a:solidFill>
                <a:latin typeface="Verdana" pitchFamily="34" charset="0"/>
              </a:rPr>
              <a:t> </a:t>
            </a:r>
          </a:p>
        </p:txBody>
      </p:sp>
      <p:pic>
        <p:nvPicPr>
          <p:cNvPr id="40984" name="Picture 24"/>
          <p:cNvPicPr>
            <a:picLocks noChangeAspect="1" noChangeArrowheads="1"/>
          </p:cNvPicPr>
          <p:nvPr/>
        </p:nvPicPr>
        <p:blipFill>
          <a:blip r:embed="rId2" cstate="print"/>
          <a:srcRect/>
          <a:stretch>
            <a:fillRect/>
          </a:stretch>
        </p:blipFill>
        <p:spPr bwMode="auto">
          <a:xfrm>
            <a:off x="6019800" y="1588208"/>
            <a:ext cx="1676400" cy="1869367"/>
          </a:xfrm>
          <a:prstGeom prst="rect">
            <a:avLst/>
          </a:prstGeom>
          <a:noFill/>
          <a:ln w="9525">
            <a:noFill/>
            <a:miter lim="800000"/>
            <a:headEnd/>
            <a:tailEnd/>
          </a:ln>
          <a:effectLst/>
        </p:spPr>
      </p:pic>
      <p:pic>
        <p:nvPicPr>
          <p:cNvPr id="40989" name="Picture 29" descr="1"/>
          <p:cNvPicPr>
            <a:picLocks noChangeAspect="1" noChangeArrowheads="1"/>
          </p:cNvPicPr>
          <p:nvPr/>
        </p:nvPicPr>
        <p:blipFill>
          <a:blip r:embed="rId3" cstate="print"/>
          <a:srcRect/>
          <a:stretch>
            <a:fillRect/>
          </a:stretch>
        </p:blipFill>
        <p:spPr bwMode="auto">
          <a:xfrm>
            <a:off x="609600" y="3562350"/>
            <a:ext cx="2895600" cy="733425"/>
          </a:xfrm>
          <a:prstGeom prst="rect">
            <a:avLst/>
          </a:prstGeom>
          <a:noFill/>
        </p:spPr>
      </p:pic>
      <p:pic>
        <p:nvPicPr>
          <p:cNvPr id="40990" name="Picture 30" descr="1"/>
          <p:cNvPicPr>
            <a:picLocks noChangeAspect="1" noChangeArrowheads="1"/>
          </p:cNvPicPr>
          <p:nvPr/>
        </p:nvPicPr>
        <p:blipFill>
          <a:blip r:embed="rId4" cstate="print"/>
          <a:srcRect/>
          <a:stretch>
            <a:fillRect/>
          </a:stretch>
        </p:blipFill>
        <p:spPr bwMode="auto">
          <a:xfrm>
            <a:off x="628650" y="4371975"/>
            <a:ext cx="3333750" cy="733425"/>
          </a:xfrm>
          <a:prstGeom prst="rect">
            <a:avLst/>
          </a:prstGeom>
          <a:noFill/>
        </p:spPr>
      </p:pic>
      <p:sp>
        <p:nvSpPr>
          <p:cNvPr id="40992" name="Text Box 32"/>
          <p:cNvSpPr txBox="1">
            <a:spLocks noChangeArrowheads="1"/>
          </p:cNvSpPr>
          <p:nvPr/>
        </p:nvSpPr>
        <p:spPr bwMode="auto">
          <a:xfrm>
            <a:off x="4191000" y="3657600"/>
            <a:ext cx="4343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dirty="0">
                <a:solidFill>
                  <a:srgbClr val="3333FF"/>
                </a:solidFill>
                <a:latin typeface="Verdana" pitchFamily="34" charset="0"/>
                <a:sym typeface="Symbol" pitchFamily="18" charset="2"/>
              </a:rPr>
              <a:t>Def. of  bisector</a:t>
            </a:r>
          </a:p>
        </p:txBody>
      </p:sp>
      <p:sp>
        <p:nvSpPr>
          <p:cNvPr id="40993" name="Text Box 33"/>
          <p:cNvSpPr txBox="1">
            <a:spLocks noChangeArrowheads="1"/>
          </p:cNvSpPr>
          <p:nvPr/>
        </p:nvSpPr>
        <p:spPr bwMode="auto">
          <a:xfrm>
            <a:off x="4191000" y="4495800"/>
            <a:ext cx="43434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i="1" dirty="0">
                <a:solidFill>
                  <a:srgbClr val="3333FF"/>
                </a:solidFill>
                <a:latin typeface="Verdana" pitchFamily="34" charset="0"/>
                <a:sym typeface="Symbol" pitchFamily="18" charset="2"/>
              </a:rPr>
              <a:t>Substitute 50° for </a:t>
            </a:r>
            <a:r>
              <a:rPr lang="en-US" sz="2400" i="1" dirty="0" err="1">
                <a:solidFill>
                  <a:srgbClr val="3333FF"/>
                </a:solidFill>
                <a:latin typeface="Verdana" pitchFamily="34" charset="0"/>
                <a:sym typeface="Symbol" pitchFamily="18" charset="2"/>
              </a:rPr>
              <a:t>mEFG</a:t>
            </a:r>
            <a:r>
              <a:rPr lang="en-US" sz="2400" i="1" dirty="0">
                <a:solidFill>
                  <a:srgbClr val="3333FF"/>
                </a:solidFill>
                <a:latin typeface="Verdana" pitchFamily="34" charset="0"/>
                <a:sym typeface="Symbol" pitchFamily="18" charset="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92"/>
                                        </p:tgtEl>
                                        <p:attrNameLst>
                                          <p:attrName>style.visibility</p:attrName>
                                        </p:attrNameLst>
                                      </p:cBhvr>
                                      <p:to>
                                        <p:strVal val="visible"/>
                                      </p:to>
                                    </p:set>
                                    <p:animEffect transition="in" filter="box(in)">
                                      <p:cBhvr>
                                        <p:cTn id="7" dur="500"/>
                                        <p:tgtEl>
                                          <p:spTgt spid="4099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0989"/>
                                        </p:tgtEl>
                                        <p:attrNameLst>
                                          <p:attrName>style.visibility</p:attrName>
                                        </p:attrNameLst>
                                      </p:cBhvr>
                                      <p:to>
                                        <p:strVal val="visible"/>
                                      </p:to>
                                    </p:set>
                                    <p:animEffect transition="in" filter="box(in)">
                                      <p:cBhvr>
                                        <p:cTn id="12" dur="500"/>
                                        <p:tgtEl>
                                          <p:spTgt spid="4098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0993"/>
                                        </p:tgtEl>
                                        <p:attrNameLst>
                                          <p:attrName>style.visibility</p:attrName>
                                        </p:attrNameLst>
                                      </p:cBhvr>
                                      <p:to>
                                        <p:strVal val="visible"/>
                                      </p:to>
                                    </p:set>
                                    <p:animEffect transition="in" filter="box(in)">
                                      <p:cBhvr>
                                        <p:cTn id="17" dur="500"/>
                                        <p:tgtEl>
                                          <p:spTgt spid="4099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0990"/>
                                        </p:tgtEl>
                                        <p:attrNameLst>
                                          <p:attrName>style.visibility</p:attrName>
                                        </p:attrNameLst>
                                      </p:cBhvr>
                                      <p:to>
                                        <p:strVal val="visible"/>
                                      </p:to>
                                    </p:set>
                                    <p:animEffect transition="in" filter="box(in)">
                                      <p:cBhvr>
                                        <p:cTn id="22" dur="500"/>
                                        <p:tgtEl>
                                          <p:spTgt spid="40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2" grpId="0"/>
      <p:bldP spid="4099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Text Box 3"/>
          <p:cNvSpPr txBox="1">
            <a:spLocks noChangeArrowheads="1"/>
          </p:cNvSpPr>
          <p:nvPr/>
        </p:nvSpPr>
        <p:spPr bwMode="auto">
          <a:xfrm>
            <a:off x="0" y="838200"/>
            <a:ext cx="9144000" cy="457200"/>
          </a:xfrm>
          <a:prstGeom prst="rect">
            <a:avLst/>
          </a:prstGeom>
          <a:noFill/>
          <a:ln w="9525">
            <a:noFill/>
            <a:miter lim="800000"/>
            <a:headEnd/>
            <a:tailEnd/>
          </a:ln>
          <a:effectLst/>
        </p:spPr>
        <p:txBody>
          <a:bodyPr anchor="ctr">
            <a:spAutoFit/>
          </a:bodyPr>
          <a:lstStyle/>
          <a:p>
            <a:pPr algn="ctr" eaLnBrk="0" fontAlgn="base" hangingPunct="0">
              <a:spcBef>
                <a:spcPct val="50000"/>
              </a:spcBef>
              <a:spcAft>
                <a:spcPct val="0"/>
              </a:spcAft>
            </a:pPr>
            <a:r>
              <a:rPr lang="en-US" altLang="en-US" sz="2400">
                <a:solidFill>
                  <a:srgbClr val="006699"/>
                </a:solidFill>
                <a:latin typeface="Arial Black" pitchFamily="34" charset="0"/>
              </a:rPr>
              <a:t>Example 2C: Applying the Angle Bisector Theorem</a:t>
            </a:r>
            <a:endParaRPr lang="en-US" altLang="en-US" sz="2600">
              <a:solidFill>
                <a:srgbClr val="C0504D"/>
              </a:solidFill>
              <a:latin typeface="Arial MT Bl" charset="0"/>
            </a:endParaRPr>
          </a:p>
        </p:txBody>
      </p:sp>
      <p:sp>
        <p:nvSpPr>
          <p:cNvPr id="43015" name="Rectangle 7"/>
          <p:cNvSpPr>
            <a:spLocks noChangeArrowheads="1"/>
          </p:cNvSpPr>
          <p:nvPr/>
        </p:nvSpPr>
        <p:spPr bwMode="auto">
          <a:xfrm>
            <a:off x="288925" y="1447800"/>
            <a:ext cx="2406650" cy="457200"/>
          </a:xfrm>
          <a:prstGeom prst="rect">
            <a:avLst/>
          </a:prstGeom>
          <a:noFill/>
          <a:ln w="9525">
            <a:noFill/>
            <a:miter lim="800000"/>
            <a:headEnd/>
            <a:tailEnd/>
          </a:ln>
          <a:effectLst/>
        </p:spPr>
        <p:txBody>
          <a:bodyPr wrap="none" anchor="ctr">
            <a:spAutoFit/>
          </a:bodyPr>
          <a:lstStyle/>
          <a:p>
            <a:pPr fontAlgn="base">
              <a:spcBef>
                <a:spcPct val="0"/>
              </a:spcBef>
              <a:spcAft>
                <a:spcPct val="0"/>
              </a:spcAft>
            </a:pPr>
            <a:r>
              <a:rPr lang="en-US" sz="2400" b="1">
                <a:solidFill>
                  <a:prstClr val="black"/>
                </a:solidFill>
                <a:latin typeface="Verdana" pitchFamily="34" charset="0"/>
              </a:rPr>
              <a:t>Find m</a:t>
            </a:r>
            <a:r>
              <a:rPr lang="en-US" sz="2400" b="1">
                <a:solidFill>
                  <a:prstClr val="black"/>
                </a:solidFill>
                <a:latin typeface="Verdana" pitchFamily="34" charset="0"/>
                <a:sym typeface="Symbol" pitchFamily="18" charset="2"/>
              </a:rPr>
              <a:t></a:t>
            </a:r>
            <a:r>
              <a:rPr lang="en-US" sz="2400" b="1" i="1">
                <a:solidFill>
                  <a:prstClr val="black"/>
                </a:solidFill>
                <a:latin typeface="Verdana" pitchFamily="34" charset="0"/>
                <a:sym typeface="Symbol" pitchFamily="18" charset="2"/>
              </a:rPr>
              <a:t>MKL</a:t>
            </a:r>
            <a:r>
              <a:rPr lang="en-US" sz="2400" b="1">
                <a:solidFill>
                  <a:prstClr val="black"/>
                </a:solidFill>
                <a:latin typeface="Verdana" pitchFamily="34" charset="0"/>
              </a:rPr>
              <a:t>.</a:t>
            </a:r>
          </a:p>
        </p:txBody>
      </p:sp>
      <p:pic>
        <p:nvPicPr>
          <p:cNvPr id="43029" name="Picture 21"/>
          <p:cNvPicPr>
            <a:picLocks noChangeAspect="1" noChangeArrowheads="1"/>
          </p:cNvPicPr>
          <p:nvPr/>
        </p:nvPicPr>
        <p:blipFill>
          <a:blip r:embed="rId2" cstate="print"/>
          <a:srcRect/>
          <a:stretch>
            <a:fillRect/>
          </a:stretch>
        </p:blipFill>
        <p:spPr bwMode="auto">
          <a:xfrm>
            <a:off x="4628123" y="1905000"/>
            <a:ext cx="3677677" cy="1981200"/>
          </a:xfrm>
          <a:prstGeom prst="rect">
            <a:avLst/>
          </a:prstGeom>
          <a:noFill/>
          <a:ln w="9525">
            <a:noFill/>
            <a:miter lim="800000"/>
            <a:headEnd/>
            <a:tailEnd/>
          </a:ln>
          <a:effectLst/>
        </p:spPr>
      </p:pic>
      <p:sp>
        <p:nvSpPr>
          <p:cNvPr id="43044" name="Text Box 36"/>
          <p:cNvSpPr txBox="1">
            <a:spLocks noChangeArrowheads="1"/>
          </p:cNvSpPr>
          <p:nvPr/>
        </p:nvSpPr>
        <p:spPr bwMode="auto">
          <a:xfrm>
            <a:off x="228600" y="5943600"/>
            <a:ext cx="7543800" cy="457200"/>
          </a:xfrm>
          <a:prstGeom prst="rect">
            <a:avLst/>
          </a:prstGeom>
          <a:noFill/>
          <a:ln w="9525">
            <a:noFill/>
            <a:miter lim="800000"/>
            <a:headEnd/>
            <a:tailEnd/>
          </a:ln>
          <a:effectLst/>
        </p:spPr>
        <p:txBody>
          <a:bodyPr>
            <a:spAutoFit/>
          </a:bodyPr>
          <a:lstStyle/>
          <a:p>
            <a:pPr fontAlgn="base">
              <a:spcBef>
                <a:spcPct val="50000"/>
              </a:spcBef>
              <a:spcAft>
                <a:spcPct val="0"/>
              </a:spcAft>
            </a:pPr>
            <a:r>
              <a:rPr lang="en-US" sz="2400">
                <a:solidFill>
                  <a:prstClr val="black"/>
                </a:solidFill>
                <a:latin typeface="Verdana" pitchFamily="34" charset="0"/>
              </a:rPr>
              <a:t>So m</a:t>
            </a:r>
            <a:r>
              <a:rPr lang="en-US" sz="2400">
                <a:solidFill>
                  <a:prstClr val="black"/>
                </a:solidFill>
                <a:latin typeface="Verdana" pitchFamily="34" charset="0"/>
                <a:sym typeface="Symbol" pitchFamily="18" charset="2"/>
              </a:rPr>
              <a:t></a:t>
            </a:r>
            <a:r>
              <a:rPr lang="en-US" sz="2400" i="1">
                <a:solidFill>
                  <a:prstClr val="black"/>
                </a:solidFill>
                <a:latin typeface="Verdana" pitchFamily="34" charset="0"/>
                <a:sym typeface="Symbol" pitchFamily="18" charset="2"/>
              </a:rPr>
              <a:t>MKL </a:t>
            </a:r>
            <a:r>
              <a:rPr lang="en-US" sz="2400">
                <a:solidFill>
                  <a:prstClr val="black"/>
                </a:solidFill>
                <a:latin typeface="Verdana" pitchFamily="34" charset="0"/>
                <a:sym typeface="Symbol" pitchFamily="18" charset="2"/>
              </a:rPr>
              <a:t>= [2</a:t>
            </a:r>
            <a:r>
              <a:rPr lang="en-US" sz="2400">
                <a:solidFill>
                  <a:srgbClr val="FF0000"/>
                </a:solidFill>
                <a:latin typeface="Verdana" pitchFamily="34" charset="0"/>
                <a:sym typeface="Symbol" pitchFamily="18" charset="2"/>
              </a:rPr>
              <a:t>(6)</a:t>
            </a:r>
            <a:r>
              <a:rPr lang="en-US" sz="2400">
                <a:solidFill>
                  <a:prstClr val="black"/>
                </a:solidFill>
                <a:latin typeface="Verdana" pitchFamily="34" charset="0"/>
                <a:sym typeface="Symbol" pitchFamily="18" charset="2"/>
              </a:rPr>
              <a:t> + 26]° = 38°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44"/>
                                        </p:tgtEl>
                                        <p:attrNameLst>
                                          <p:attrName>style.visibility</p:attrName>
                                        </p:attrNameLst>
                                      </p:cBhvr>
                                      <p:to>
                                        <p:strVal val="visible"/>
                                      </p:to>
                                    </p:set>
                                    <p:animEffect transition="in" filter="blinds(horizontal)">
                                      <p:cBhvr>
                                        <p:cTn id="7" dur="500"/>
                                        <p:tgtEl>
                                          <p:spTgt spid="43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753</Words>
  <Application>Microsoft Office PowerPoint</Application>
  <PresentationFormat>On-screen Show (4:3)</PresentationFormat>
  <Paragraphs>86</Paragraphs>
  <Slides>22</Slides>
  <Notes>4</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1_Office Theme</vt:lpstr>
      <vt:lpstr>F1b Angle Bisectors</vt:lpstr>
      <vt:lpstr>Slide 2</vt:lpstr>
      <vt:lpstr>Geo Sketchpad</vt:lpstr>
      <vt:lpstr>So… what conjecture can we make???</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F1b Angle Bisectors</dc:title>
  <dc:creator>Megan</dc:creator>
  <cp:lastModifiedBy>acalise2</cp:lastModifiedBy>
  <cp:revision>8</cp:revision>
  <dcterms:created xsi:type="dcterms:W3CDTF">2011-01-04T02:39:25Z</dcterms:created>
  <dcterms:modified xsi:type="dcterms:W3CDTF">2012-01-04T12:30:41Z</dcterms:modified>
</cp:coreProperties>
</file>