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33"/>
  </p:notesMasterIdLst>
  <p:handoutMasterIdLst>
    <p:handoutMasterId r:id="rId34"/>
  </p:handoutMasterIdLst>
  <p:sldIdLst>
    <p:sldId id="264" r:id="rId3"/>
    <p:sldId id="256" r:id="rId4"/>
    <p:sldId id="260" r:id="rId5"/>
    <p:sldId id="265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7170738" cy="9477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6738" cy="47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62413" y="0"/>
            <a:ext cx="3106737" cy="47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01DAF-A49F-4CAC-B6D0-6DCED2698D9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01125"/>
            <a:ext cx="3106738" cy="47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62413" y="9001125"/>
            <a:ext cx="3106737" cy="47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07D34-2F3A-4D8B-92DF-B2CB3AB0A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61759" y="0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/>
          <a:lstStyle>
            <a:lvl1pPr algn="r">
              <a:defRPr sz="1200"/>
            </a:lvl1pPr>
          </a:lstStyle>
          <a:p>
            <a:fld id="{34B5C94D-C660-461E-8EDA-54A6F4C98934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6025" y="711200"/>
            <a:ext cx="4738688" cy="355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25" tIns="47563" rIns="95125" bIns="475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7074" y="4501753"/>
            <a:ext cx="5736590" cy="4264819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01861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61759" y="9001861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 anchor="b"/>
          <a:lstStyle>
            <a:lvl1pPr algn="r">
              <a:defRPr sz="1200"/>
            </a:lvl1pPr>
          </a:lstStyle>
          <a:p>
            <a:fld id="{66544F60-BB5D-4090-AB06-819ABB6B2D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2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gic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Decision_making" TargetMode="External"/><Relationship Id="rId4" Type="http://schemas.openxmlformats.org/officeDocument/2006/relationships/hyperlink" Target="http://en.wikipedia.org/wiki/Self-evidenc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traditional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action="ppaction://hlinkfile" tooltip="Logic"/>
              </a:rPr>
              <a:t>logic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axiom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or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postulate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proposition that is not proved or demonstrated but considered to be either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action="ppaction://hlinkfile" tooltip="Self-evidence"/>
              </a:rPr>
              <a:t>self-evident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 subject to necessary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action="ppaction://hlinkfile" tooltip="Decision making"/>
              </a:rPr>
              <a:t>decision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Therefore, its truth is taken for granted, and serves as a starting point for deducing and inferring other (theory dependent) truths.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44F60-BB5D-4090-AB06-819ABB6B2D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44F60-BB5D-4090-AB06-819ABB6B2D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62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B4473-BF9F-4F83-822A-AC25822FAF57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07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794CB-A7F5-484F-9D10-067288BD8ED9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13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6A8A5-BE6B-4FCF-8972-2243C51821EA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06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5390E-B0B6-41F7-B318-7B3ABEB78F76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0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0F84C-BCEB-42F7-8A0E-071673011F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7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6135B-58DE-493B-9457-5E44598FE1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47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332D6-C9B9-464B-B92E-4CE51F67DC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0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FAE59-F91A-4757-8556-9299F5EAF8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65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AFB75-8F2C-4F43-B32C-3B4642FB14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4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461CA-5987-458A-8A72-62645B7ADB5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2BD07-5867-417C-9066-46C4D0D5DB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711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440F9-F5BE-4BE2-AC64-E237C76F38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9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488-2611-4AAD-8D7F-C33EE25FB3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08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AF70C-98E2-4E50-A77D-EE06C4CA17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17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997D-09B9-46AC-97B8-D87EBB961C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9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8/26/2016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 algn="ctr"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C82C1DAA-85EF-4AD2-83B2-6937F3EFB859}" type="slidenum">
              <a:rPr 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" y="6550025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1038" name="Group 1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7" name="Picture 13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58750" y="79375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Black" pitchFamily="34" charset="0"/>
              </a:rPr>
              <a:t>1-2</a:t>
            </a:r>
            <a:endParaRPr lang="en-US" sz="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066800" y="11747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latin typeface="Arial Black" pitchFamily="34" charset="0"/>
              </a:rPr>
              <a:t>Measuring and Constructing Segments</a:t>
            </a:r>
            <a:endParaRPr lang="en-US" sz="280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7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00FF"/>
                </a:solidFill>
              </a:rPr>
              <a:t>Drill: Friday 8/26</a:t>
            </a:r>
            <a:endParaRPr lang="en-US" b="1" u="sng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419600"/>
            <a:ext cx="8915400" cy="9906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1200" dirty="0" smtClean="0"/>
          </a:p>
          <a:p>
            <a:endParaRPr lang="en-US" sz="11200" dirty="0" smtClean="0"/>
          </a:p>
          <a:p>
            <a:r>
              <a:rPr lang="en-US" sz="11200" dirty="0" smtClean="0"/>
              <a:t>Objective: Identify the five postulates for points, lines, and planes.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000" t="34000" r="38000" b="15333"/>
          <a:stretch>
            <a:fillRect/>
          </a:stretch>
        </p:blipFill>
        <p:spPr bwMode="auto">
          <a:xfrm>
            <a:off x="0" y="1600200"/>
            <a:ext cx="9144000" cy="510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51816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Bonus:  Why would a 3-legged stool never wobble?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7620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1.  What are parallel lines?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2.  True or False:  Any two points are collinear.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3.  True or False:  Any three points are collinear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105400"/>
            <a:ext cx="45720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5.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6.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1: Finding the Length of a Segment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Find each length.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16002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2</a:t>
            </a:r>
            <a:endParaRPr lang="en-US" sz="240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381000" y="3429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A.  </a:t>
            </a:r>
            <a:r>
              <a:rPr lang="en-US" altLang="en-US" sz="2800" i="1">
                <a:solidFill>
                  <a:srgbClr val="000000"/>
                </a:solidFill>
                <a:latin typeface="Verdana" pitchFamily="34" charset="0"/>
              </a:rPr>
              <a:t>BC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5334000" y="3429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B.  </a:t>
            </a:r>
            <a:r>
              <a:rPr lang="en-US" altLang="en-US" sz="2800" i="1">
                <a:solidFill>
                  <a:srgbClr val="000000"/>
                </a:solidFill>
                <a:latin typeface="Verdana" pitchFamily="34" charset="0"/>
              </a:rPr>
              <a:t>AC</a:t>
            </a:r>
          </a:p>
        </p:txBody>
      </p:sp>
      <p:pic>
        <p:nvPicPr>
          <p:cNvPr id="85041" name="Picture 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44481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5042" name="Text Box 50"/>
          <p:cNvSpPr txBox="1">
            <a:spLocks noChangeArrowheads="1"/>
          </p:cNvSpPr>
          <p:nvPr/>
        </p:nvSpPr>
        <p:spPr bwMode="auto">
          <a:xfrm>
            <a:off x="1600200" y="46482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|1 – 3|</a:t>
            </a:r>
          </a:p>
        </p:txBody>
      </p:sp>
      <p:sp>
        <p:nvSpPr>
          <p:cNvPr id="85043" name="Text Box 51"/>
          <p:cNvSpPr txBox="1">
            <a:spLocks noChangeArrowheads="1"/>
          </p:cNvSpPr>
          <p:nvPr/>
        </p:nvSpPr>
        <p:spPr bwMode="auto">
          <a:xfrm>
            <a:off x="1066800" y="40386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BC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|1 – 3|</a:t>
            </a:r>
          </a:p>
        </p:txBody>
      </p:sp>
      <p:sp>
        <p:nvSpPr>
          <p:cNvPr id="85044" name="Text Box 52"/>
          <p:cNvSpPr txBox="1">
            <a:spLocks noChangeArrowheads="1"/>
          </p:cNvSpPr>
          <p:nvPr/>
        </p:nvSpPr>
        <p:spPr bwMode="auto">
          <a:xfrm>
            <a:off x="6477000" y="518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5</a:t>
            </a:r>
            <a:endParaRPr lang="en-US" sz="240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85045" name="Text Box 53"/>
          <p:cNvSpPr txBox="1">
            <a:spLocks noChangeArrowheads="1"/>
          </p:cNvSpPr>
          <p:nvPr/>
        </p:nvSpPr>
        <p:spPr bwMode="auto">
          <a:xfrm>
            <a:off x="6477000" y="46482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|– 5|</a:t>
            </a:r>
          </a:p>
        </p:txBody>
      </p:sp>
      <p:sp>
        <p:nvSpPr>
          <p:cNvPr id="85046" name="Text Box 54"/>
          <p:cNvSpPr txBox="1">
            <a:spLocks noChangeArrowheads="1"/>
          </p:cNvSpPr>
          <p:nvPr/>
        </p:nvSpPr>
        <p:spPr bwMode="auto">
          <a:xfrm>
            <a:off x="5943600" y="40386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AC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|–2 – 3|</a:t>
            </a:r>
          </a:p>
        </p:txBody>
      </p:sp>
    </p:spTree>
    <p:extLst>
      <p:ext uri="{BB962C8B-B14F-4D97-AF65-F5344CB8AC3E}">
        <p14:creationId xmlns:p14="http://schemas.microsoft.com/office/powerpoint/2010/main" val="40978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9" grpId="0"/>
      <p:bldP spid="85042" grpId="0"/>
      <p:bldP spid="85043" grpId="0"/>
      <p:bldP spid="85044" grpId="0"/>
      <p:bldP spid="85045" grpId="0"/>
      <p:bldP spid="850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Find each length.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381000" y="32908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a.</a:t>
            </a:r>
            <a:r>
              <a:rPr lang="en-US" altLang="en-US" sz="2800" i="1">
                <a:solidFill>
                  <a:srgbClr val="000000"/>
                </a:solidFill>
                <a:latin typeface="Verdana" pitchFamily="34" charset="0"/>
              </a:rPr>
              <a:t> XY</a:t>
            </a:r>
          </a:p>
        </p:txBody>
      </p:sp>
      <p:pic>
        <p:nvPicPr>
          <p:cNvPr id="38994" name="Picture 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527685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8996" name="Picture 8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700" y="3771900"/>
            <a:ext cx="1790700" cy="2552700"/>
          </a:xfrm>
          <a:prstGeom prst="rect">
            <a:avLst/>
          </a:prstGeom>
          <a:noFill/>
        </p:spPr>
      </p:pic>
      <p:pic>
        <p:nvPicPr>
          <p:cNvPr id="3899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771900"/>
            <a:ext cx="2228850" cy="2552700"/>
          </a:xfrm>
          <a:prstGeom prst="rect">
            <a:avLst/>
          </a:prstGeom>
          <a:noFill/>
        </p:spPr>
      </p:pic>
      <p:sp>
        <p:nvSpPr>
          <p:cNvPr id="38999" name="Text Box 87"/>
          <p:cNvSpPr txBox="1">
            <a:spLocks noChangeArrowheads="1"/>
          </p:cNvSpPr>
          <p:nvPr/>
        </p:nvSpPr>
        <p:spPr bwMode="auto">
          <a:xfrm>
            <a:off x="5867400" y="32766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b.</a:t>
            </a:r>
            <a:r>
              <a:rPr lang="en-US" altLang="en-US" sz="2800" i="1">
                <a:solidFill>
                  <a:srgbClr val="000000"/>
                </a:solidFill>
                <a:latin typeface="Verdana" pitchFamily="34" charset="0"/>
              </a:rPr>
              <a:t> XZ</a:t>
            </a:r>
          </a:p>
        </p:txBody>
      </p:sp>
    </p:spTree>
    <p:extLst>
      <p:ext uri="{BB962C8B-B14F-4D97-AF65-F5344CB8AC3E}">
        <p14:creationId xmlns:p14="http://schemas.microsoft.com/office/powerpoint/2010/main" val="393424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32" name="Group 180"/>
          <p:cNvGrpSpPr>
            <a:grpSpLocks/>
          </p:cNvGrpSpPr>
          <p:nvPr/>
        </p:nvGrpSpPr>
        <p:grpSpPr bwMode="auto">
          <a:xfrm>
            <a:off x="685800" y="1066800"/>
            <a:ext cx="7924800" cy="1917700"/>
            <a:chOff x="432" y="672"/>
            <a:chExt cx="4992" cy="1208"/>
          </a:xfrm>
        </p:grpSpPr>
        <p:sp>
          <p:nvSpPr>
            <p:cNvPr id="74906" name="Text Box 154"/>
            <p:cNvSpPr txBox="1">
              <a:spLocks noChangeArrowheads="1"/>
            </p:cNvSpPr>
            <p:nvPr/>
          </p:nvSpPr>
          <p:spPr bwMode="auto">
            <a:xfrm>
              <a:off x="432" y="672"/>
              <a:ext cx="4992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u="sng">
                  <a:solidFill>
                    <a:srgbClr val="000000"/>
                  </a:solidFill>
                  <a:latin typeface="Verdana" pitchFamily="34" charset="0"/>
                </a:rPr>
                <a:t>Congruent segments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are segments that have the same length. In the diagram,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PQ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=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RS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so you can write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PQ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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RS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. This is read as “segment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PQ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is congruent to segment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RS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.” </a:t>
              </a:r>
              <a:r>
                <a:rPr lang="en-US" sz="2400" b="1" i="1">
                  <a:solidFill>
                    <a:srgbClr val="FF0000"/>
                  </a:solidFill>
                  <a:latin typeface="Verdana" pitchFamily="34" charset="0"/>
                </a:rPr>
                <a:t>Tick marks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are used in a figure to show congruent segments.</a:t>
              </a:r>
            </a:p>
          </p:txBody>
        </p:sp>
        <p:sp>
          <p:nvSpPr>
            <p:cNvPr id="74912" name="Line 160"/>
            <p:cNvSpPr>
              <a:spLocks noChangeShapeType="1"/>
            </p:cNvSpPr>
            <p:nvPr/>
          </p:nvSpPr>
          <p:spPr bwMode="auto">
            <a:xfrm>
              <a:off x="1872" y="11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74928" name="Line 176"/>
            <p:cNvSpPr>
              <a:spLocks noChangeShapeType="1"/>
            </p:cNvSpPr>
            <p:nvPr/>
          </p:nvSpPr>
          <p:spPr bwMode="auto">
            <a:xfrm>
              <a:off x="2382" y="1179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74929" name="Picture 1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114800"/>
            <a:ext cx="41148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5715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357981" y="9144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In order for you to say that a point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B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is </a:t>
            </a:r>
            <a:r>
              <a:rPr lang="en-US" altLang="en-US" sz="2400" b="1" u="sng" dirty="0">
                <a:solidFill>
                  <a:srgbClr val="000000"/>
                </a:solidFill>
                <a:latin typeface="Verdana" pitchFamily="34" charset="0"/>
              </a:rPr>
              <a:t>between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two points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and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C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, all three points must lie on the same line, and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AB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+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BC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 =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AC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alt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103451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2362200"/>
            <a:ext cx="89535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585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3A: Using the Segment Addition Postulate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8237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G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 is between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F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 and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H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FG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= 6, and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G</a:t>
            </a:r>
            <a:r>
              <a:rPr lang="en-US" altLang="en-US" sz="2400" b="1" i="1" dirty="0" smtClean="0">
                <a:solidFill>
                  <a:srgbClr val="000000"/>
                </a:solidFill>
                <a:latin typeface="Verdana" pitchFamily="34" charset="0"/>
              </a:rPr>
              <a:t>H</a:t>
            </a: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= 11.  Find </a:t>
            </a:r>
            <a:r>
              <a:rPr lang="en-US" altLang="en-US" sz="2400" b="1" i="1" dirty="0" smtClean="0">
                <a:solidFill>
                  <a:srgbClr val="000000"/>
                </a:solidFill>
                <a:latin typeface="Verdana" pitchFamily="34" charset="0"/>
              </a:rPr>
              <a:t>FH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1219200" y="39624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FH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= </a:t>
            </a:r>
            <a:r>
              <a:rPr lang="en-US" sz="2400" i="1" dirty="0" smtClean="0">
                <a:solidFill>
                  <a:srgbClr val="000000"/>
                </a:solidFill>
                <a:latin typeface="Verdana" pitchFamily="34" charset="0"/>
              </a:rPr>
              <a:t>17</a:t>
            </a:r>
            <a:endParaRPr lang="en-US" sz="24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6525" name="Text Box 29"/>
          <p:cNvSpPr txBox="1">
            <a:spLocks noChangeArrowheads="1"/>
          </p:cNvSpPr>
          <p:nvPr/>
        </p:nvSpPr>
        <p:spPr bwMode="auto">
          <a:xfrm>
            <a:off x="1066800" y="2667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FH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FG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GH</a:t>
            </a: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3733800" y="2667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1066800" y="31242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FH</a:t>
            </a:r>
            <a:r>
              <a:rPr lang="en-US" sz="2400" i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= 6 + </a:t>
            </a:r>
            <a:r>
              <a:rPr lang="en-US" sz="2400" i="1" dirty="0" smtClean="0">
                <a:solidFill>
                  <a:srgbClr val="000000"/>
                </a:solidFill>
                <a:latin typeface="Verdana" pitchFamily="34" charset="0"/>
              </a:rPr>
              <a:t>11</a:t>
            </a:r>
            <a:endParaRPr lang="en-US" sz="24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3733800" y="3124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Substitute 6 for FG and 11 for FH.</a:t>
            </a:r>
          </a:p>
        </p:txBody>
      </p:sp>
      <p:sp>
        <p:nvSpPr>
          <p:cNvPr id="106531" name="Text Box 35"/>
          <p:cNvSpPr txBox="1">
            <a:spLocks noChangeArrowheads="1"/>
          </p:cNvSpPr>
          <p:nvPr/>
        </p:nvSpPr>
        <p:spPr bwMode="auto">
          <a:xfrm>
            <a:off x="3733800" y="3505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Subtract 6 from both sides.</a:t>
            </a:r>
          </a:p>
        </p:txBody>
      </p: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</p:spTree>
    <p:extLst>
      <p:ext uri="{BB962C8B-B14F-4D97-AF65-F5344CB8AC3E}">
        <p14:creationId xmlns:p14="http://schemas.microsoft.com/office/powerpoint/2010/main" val="267406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0" grpId="0"/>
      <p:bldP spid="106525" grpId="0"/>
      <p:bldP spid="106526" grpId="0"/>
      <p:bldP spid="106527" grpId="0"/>
      <p:bldP spid="106530" grpId="0"/>
      <p:bldP spid="106531" grpId="0"/>
      <p:bldP spid="1065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237538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Y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 is between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 and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Z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XZ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= </a:t>
            </a: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8,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XY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 =  </a:t>
            </a: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3  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  Find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YZ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09641" name="Text Box 73"/>
          <p:cNvSpPr txBox="1">
            <a:spLocks noChangeArrowheads="1"/>
          </p:cNvSpPr>
          <p:nvPr/>
        </p:nvSpPr>
        <p:spPr bwMode="auto">
          <a:xfrm>
            <a:off x="1066800" y="2667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XZ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= 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XY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 + 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YZ</a:t>
            </a:r>
          </a:p>
        </p:txBody>
      </p:sp>
      <p:sp>
        <p:nvSpPr>
          <p:cNvPr id="109642" name="Text Box 74"/>
          <p:cNvSpPr txBox="1">
            <a:spLocks noChangeArrowheads="1"/>
          </p:cNvSpPr>
          <p:nvPr/>
        </p:nvSpPr>
        <p:spPr bwMode="auto">
          <a:xfrm>
            <a:off x="3733800" y="2667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09648" name="Text Box 80"/>
          <p:cNvSpPr txBox="1">
            <a:spLocks noChangeArrowheads="1"/>
          </p:cNvSpPr>
          <p:nvPr/>
        </p:nvSpPr>
        <p:spPr bwMode="auto">
          <a:xfrm>
            <a:off x="3733800" y="3429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Substitute the given values.</a:t>
            </a:r>
          </a:p>
        </p:txBody>
      </p:sp>
      <p:sp>
        <p:nvSpPr>
          <p:cNvPr id="109649" name="Text Box 81"/>
          <p:cNvSpPr txBox="1">
            <a:spLocks noChangeArrowheads="1"/>
          </p:cNvSpPr>
          <p:nvPr/>
        </p:nvSpPr>
        <p:spPr bwMode="auto">
          <a:xfrm>
            <a:off x="3733800" y="4114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3366FF"/>
                </a:solidFill>
                <a:latin typeface="Arial" charset="0"/>
              </a:rPr>
              <a:t>Subtract </a:t>
            </a:r>
            <a:r>
              <a:rPr lang="en-US" sz="2400" i="1" dirty="0" smtClean="0">
                <a:solidFill>
                  <a:srgbClr val="3366FF"/>
                </a:solidFill>
                <a:latin typeface="Arial" charset="0"/>
              </a:rPr>
              <a:t>3 from </a:t>
            </a:r>
            <a:r>
              <a:rPr lang="en-US" sz="2400" i="1" dirty="0">
                <a:solidFill>
                  <a:srgbClr val="3366FF"/>
                </a:solidFill>
                <a:latin typeface="Arial" charset="0"/>
              </a:rPr>
              <a:t>both sides.</a:t>
            </a:r>
          </a:p>
        </p:txBody>
      </p:sp>
      <p:sp>
        <p:nvSpPr>
          <p:cNvPr id="13" name="Text Box 73"/>
          <p:cNvSpPr txBox="1">
            <a:spLocks noChangeArrowheads="1"/>
          </p:cNvSpPr>
          <p:nvPr/>
        </p:nvSpPr>
        <p:spPr bwMode="auto">
          <a:xfrm>
            <a:off x="1104900" y="3429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8</a:t>
            </a:r>
            <a:r>
              <a:rPr lang="en-US" sz="2400" i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= 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+ 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YZ</a:t>
            </a:r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1371600" y="4100596"/>
            <a:ext cx="251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 smtClean="0">
                <a:solidFill>
                  <a:srgbClr val="000000"/>
                </a:solidFill>
                <a:latin typeface="Verdana" pitchFamily="34" charset="0"/>
              </a:rPr>
              <a:t>YZ = 5</a:t>
            </a:r>
            <a:endParaRPr lang="en-US" sz="2400" i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5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41" grpId="0"/>
      <p:bldP spid="109642" grpId="0"/>
      <p:bldP spid="109648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3B: Using the Segment Addition Postulate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46482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M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is between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N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and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O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  Find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NO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pic>
        <p:nvPicPr>
          <p:cNvPr id="108679" name="Picture 1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775" y="1295400"/>
            <a:ext cx="4086225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8680" name="Text Box 136"/>
          <p:cNvSpPr txBox="1">
            <a:spLocks noChangeArrowheads="1"/>
          </p:cNvSpPr>
          <p:nvPr/>
        </p:nvSpPr>
        <p:spPr bwMode="auto">
          <a:xfrm>
            <a:off x="2133600" y="52578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10 = 2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08681" name="Text Box 137"/>
          <p:cNvSpPr txBox="1">
            <a:spLocks noChangeArrowheads="1"/>
          </p:cNvSpPr>
          <p:nvPr/>
        </p:nvSpPr>
        <p:spPr bwMode="auto">
          <a:xfrm>
            <a:off x="1066800" y="26670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NM + MO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NO</a:t>
            </a:r>
          </a:p>
        </p:txBody>
      </p:sp>
      <p:sp>
        <p:nvSpPr>
          <p:cNvPr id="108682" name="Text Box 138"/>
          <p:cNvSpPr txBox="1">
            <a:spLocks noChangeArrowheads="1"/>
          </p:cNvSpPr>
          <p:nvPr/>
        </p:nvSpPr>
        <p:spPr bwMode="auto">
          <a:xfrm>
            <a:off x="4483100" y="26670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08683" name="Text Box 139"/>
          <p:cNvSpPr txBox="1">
            <a:spLocks noChangeArrowheads="1"/>
          </p:cNvSpPr>
          <p:nvPr/>
        </p:nvSpPr>
        <p:spPr bwMode="auto">
          <a:xfrm>
            <a:off x="381000" y="31242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17 + (3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5) = 5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+ 2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8688" name="Text Box 144"/>
          <p:cNvSpPr txBox="1">
            <a:spLocks noChangeArrowheads="1"/>
          </p:cNvSpPr>
          <p:nvPr/>
        </p:nvSpPr>
        <p:spPr bwMode="auto">
          <a:xfrm>
            <a:off x="4483100" y="3124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Substitute the given values</a:t>
            </a:r>
          </a:p>
        </p:txBody>
      </p:sp>
      <p:sp>
        <p:nvSpPr>
          <p:cNvPr id="108689" name="Text Box 145"/>
          <p:cNvSpPr txBox="1">
            <a:spLocks noChangeArrowheads="1"/>
          </p:cNvSpPr>
          <p:nvPr/>
        </p:nvSpPr>
        <p:spPr bwMode="auto">
          <a:xfrm>
            <a:off x="4470400" y="3987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Subtract 2 from both sides.</a:t>
            </a:r>
          </a:p>
        </p:txBody>
      </p:sp>
      <p:sp>
        <p:nvSpPr>
          <p:cNvPr id="108690" name="Text Box 146"/>
          <p:cNvSpPr txBox="1">
            <a:spLocks noChangeArrowheads="1"/>
          </p:cNvSpPr>
          <p:nvPr/>
        </p:nvSpPr>
        <p:spPr bwMode="auto">
          <a:xfrm>
            <a:off x="4457700" y="3581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08691" name="Text Box 147"/>
          <p:cNvSpPr txBox="1">
            <a:spLocks noChangeArrowheads="1"/>
          </p:cNvSpPr>
          <p:nvPr/>
        </p:nvSpPr>
        <p:spPr bwMode="auto">
          <a:xfrm>
            <a:off x="1295400" y="35814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+ 12 = 5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+ 2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8693" name="Text Box 149"/>
          <p:cNvSpPr txBox="1">
            <a:spLocks noChangeArrowheads="1"/>
          </p:cNvSpPr>
          <p:nvPr/>
        </p:nvSpPr>
        <p:spPr bwMode="auto">
          <a:xfrm>
            <a:off x="1295400" y="44196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+ 10 = 5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08704" name="Text Box 160"/>
          <p:cNvSpPr txBox="1">
            <a:spLocks noChangeArrowheads="1"/>
          </p:cNvSpPr>
          <p:nvPr/>
        </p:nvSpPr>
        <p:spPr bwMode="auto">
          <a:xfrm>
            <a:off x="2362200" y="60198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5 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08706" name="Text Box 162"/>
          <p:cNvSpPr txBox="1">
            <a:spLocks noChangeArrowheads="1"/>
          </p:cNvSpPr>
          <p:nvPr/>
        </p:nvSpPr>
        <p:spPr bwMode="auto">
          <a:xfrm>
            <a:off x="4483100" y="44069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08707" name="Text Box 163"/>
          <p:cNvSpPr txBox="1">
            <a:spLocks noChangeArrowheads="1"/>
          </p:cNvSpPr>
          <p:nvPr/>
        </p:nvSpPr>
        <p:spPr bwMode="auto">
          <a:xfrm>
            <a:off x="4483100" y="48006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Subtract 3x from both sides.</a:t>
            </a:r>
          </a:p>
        </p:txBody>
      </p:sp>
      <p:sp>
        <p:nvSpPr>
          <p:cNvPr id="108708" name="Text Box 164"/>
          <p:cNvSpPr txBox="1">
            <a:spLocks noChangeArrowheads="1"/>
          </p:cNvSpPr>
          <p:nvPr/>
        </p:nvSpPr>
        <p:spPr bwMode="auto">
          <a:xfrm>
            <a:off x="4495800" y="5410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Divide both sides by 2.</a:t>
            </a:r>
          </a:p>
        </p:txBody>
      </p:sp>
    </p:spTree>
    <p:extLst>
      <p:ext uri="{BB962C8B-B14F-4D97-AF65-F5344CB8AC3E}">
        <p14:creationId xmlns:p14="http://schemas.microsoft.com/office/powerpoint/2010/main" val="20618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80" grpId="0"/>
      <p:bldP spid="108681" grpId="0"/>
      <p:bldP spid="108682" grpId="0"/>
      <p:bldP spid="108683" grpId="0"/>
      <p:bldP spid="108688" grpId="0"/>
      <p:bldP spid="108689" grpId="0"/>
      <p:bldP spid="108690" grpId="0"/>
      <p:bldP spid="108691" grpId="0"/>
      <p:bldP spid="108693" grpId="0"/>
      <p:bldP spid="108704" grpId="0"/>
      <p:bldP spid="108706" grpId="0"/>
      <p:bldP spid="108707" grpId="0"/>
      <p:bldP spid="1087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3B Continued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46482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M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is between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N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and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O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  Find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NO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pic>
        <p:nvPicPr>
          <p:cNvPr id="132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775" y="1295400"/>
            <a:ext cx="4086225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1219200" y="29718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NO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5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+ 2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4483100" y="3505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Substitute 5 for x.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4457700" y="3987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32124" name="Text Box 28"/>
          <p:cNvSpPr txBox="1">
            <a:spLocks noChangeArrowheads="1"/>
          </p:cNvSpPr>
          <p:nvPr/>
        </p:nvSpPr>
        <p:spPr bwMode="auto">
          <a:xfrm>
            <a:off x="1828800" y="4038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27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32128" name="Text Box 32"/>
          <p:cNvSpPr txBox="1">
            <a:spLocks noChangeArrowheads="1"/>
          </p:cNvSpPr>
          <p:nvPr/>
        </p:nvSpPr>
        <p:spPr bwMode="auto">
          <a:xfrm>
            <a:off x="1828800" y="3505200"/>
            <a:ext cx="198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5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(5)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+ 2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0" grpId="0"/>
      <p:bldP spid="132112" grpId="0"/>
      <p:bldP spid="132124" grpId="0"/>
      <p:bldP spid="1321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2375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E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is between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D 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F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 Find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DF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3b 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pic>
        <p:nvPicPr>
          <p:cNvPr id="111648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47800"/>
            <a:ext cx="322897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1219200" y="2514600"/>
            <a:ext cx="297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DE + EF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DF</a:t>
            </a:r>
          </a:p>
        </p:txBody>
      </p:sp>
      <p:sp>
        <p:nvSpPr>
          <p:cNvPr id="111651" name="Text Box 35"/>
          <p:cNvSpPr txBox="1">
            <a:spLocks noChangeArrowheads="1"/>
          </p:cNvSpPr>
          <p:nvPr/>
        </p:nvSpPr>
        <p:spPr bwMode="auto">
          <a:xfrm>
            <a:off x="4483100" y="25146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Seg. Add. Postulate</a:t>
            </a:r>
          </a:p>
        </p:txBody>
      </p:sp>
      <p:sp>
        <p:nvSpPr>
          <p:cNvPr id="111652" name="Text Box 36"/>
          <p:cNvSpPr txBox="1">
            <a:spLocks noChangeArrowheads="1"/>
          </p:cNvSpPr>
          <p:nvPr/>
        </p:nvSpPr>
        <p:spPr bwMode="auto">
          <a:xfrm>
            <a:off x="381000" y="29718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(3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1) + 13 = 6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1657" name="Text Box 41"/>
          <p:cNvSpPr txBox="1">
            <a:spLocks noChangeArrowheads="1"/>
          </p:cNvSpPr>
          <p:nvPr/>
        </p:nvSpPr>
        <p:spPr bwMode="auto">
          <a:xfrm>
            <a:off x="4483100" y="2971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Substitute the given values</a:t>
            </a:r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4470400" y="3835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Subtract 3x from both sides.</a:t>
            </a:r>
          </a:p>
        </p:txBody>
      </p:sp>
      <p:sp>
        <p:nvSpPr>
          <p:cNvPr id="111659" name="Text Box 43"/>
          <p:cNvSpPr txBox="1">
            <a:spLocks noChangeArrowheads="1"/>
          </p:cNvSpPr>
          <p:nvPr/>
        </p:nvSpPr>
        <p:spPr bwMode="auto">
          <a:xfrm>
            <a:off x="1295400" y="34290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+ 12 = 6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11660" name="Text Box 44"/>
          <p:cNvSpPr txBox="1">
            <a:spLocks noChangeArrowheads="1"/>
          </p:cNvSpPr>
          <p:nvPr/>
        </p:nvSpPr>
        <p:spPr bwMode="auto">
          <a:xfrm>
            <a:off x="2133600" y="42672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12 = 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11670" name="Text Box 54"/>
          <p:cNvSpPr txBox="1">
            <a:spLocks noChangeArrowheads="1"/>
          </p:cNvSpPr>
          <p:nvPr/>
        </p:nvSpPr>
        <p:spPr bwMode="auto">
          <a:xfrm>
            <a:off x="2362200" y="5562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4 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11671" name="Text Box 55"/>
          <p:cNvSpPr txBox="1">
            <a:spLocks noChangeArrowheads="1"/>
          </p:cNvSpPr>
          <p:nvPr/>
        </p:nvSpPr>
        <p:spPr bwMode="auto">
          <a:xfrm>
            <a:off x="4483100" y="42545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11673" name="Text Box 57"/>
          <p:cNvSpPr txBox="1">
            <a:spLocks noChangeArrowheads="1"/>
          </p:cNvSpPr>
          <p:nvPr/>
        </p:nvSpPr>
        <p:spPr bwMode="auto">
          <a:xfrm>
            <a:off x="4495800" y="4953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Divide both sides by 3.</a:t>
            </a:r>
          </a:p>
        </p:txBody>
      </p:sp>
    </p:spTree>
    <p:extLst>
      <p:ext uri="{BB962C8B-B14F-4D97-AF65-F5344CB8AC3E}">
        <p14:creationId xmlns:p14="http://schemas.microsoft.com/office/powerpoint/2010/main" val="103259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50" grpId="0"/>
      <p:bldP spid="111651" grpId="0"/>
      <p:bldP spid="111652" grpId="0"/>
      <p:bldP spid="111657" grpId="0"/>
      <p:bldP spid="111658" grpId="0"/>
      <p:bldP spid="111659" grpId="0"/>
      <p:bldP spid="111660" grpId="0"/>
      <p:bldP spid="111670" grpId="0"/>
      <p:bldP spid="111671" grpId="0"/>
      <p:bldP spid="1116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375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E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is between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D 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F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 Find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DF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3b Continued 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47800"/>
            <a:ext cx="322897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1219200" y="2971800"/>
            <a:ext cx="464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DF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6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34172" name="Text Box 28"/>
          <p:cNvSpPr txBox="1">
            <a:spLocks noChangeArrowheads="1"/>
          </p:cNvSpPr>
          <p:nvPr/>
        </p:nvSpPr>
        <p:spPr bwMode="auto">
          <a:xfrm>
            <a:off x="4483100" y="3505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Substitute 4 for x.</a:t>
            </a:r>
          </a:p>
        </p:txBody>
      </p:sp>
      <p:sp>
        <p:nvSpPr>
          <p:cNvPr id="134173" name="Text Box 29"/>
          <p:cNvSpPr txBox="1">
            <a:spLocks noChangeArrowheads="1"/>
          </p:cNvSpPr>
          <p:nvPr/>
        </p:nvSpPr>
        <p:spPr bwMode="auto">
          <a:xfrm>
            <a:off x="4457700" y="3987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34174" name="Text Box 30"/>
          <p:cNvSpPr txBox="1">
            <a:spLocks noChangeArrowheads="1"/>
          </p:cNvSpPr>
          <p:nvPr/>
        </p:nvSpPr>
        <p:spPr bwMode="auto">
          <a:xfrm>
            <a:off x="1828800" y="4038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24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34175" name="Text Box 31"/>
          <p:cNvSpPr txBox="1">
            <a:spLocks noChangeArrowheads="1"/>
          </p:cNvSpPr>
          <p:nvPr/>
        </p:nvSpPr>
        <p:spPr bwMode="auto">
          <a:xfrm>
            <a:off x="1828800" y="3505200"/>
            <a:ext cx="198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6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(4)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5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72" grpId="0"/>
      <p:bldP spid="134173" grpId="0"/>
      <p:bldP spid="134174" grpId="0"/>
      <p:bldP spid="1341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315200" cy="230124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sz="6000" u="sng" dirty="0" smtClean="0"/>
              <a:t>Geometry Lesson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04800" y="2209800"/>
            <a:ext cx="8763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Continuation of Lesson 1.1</a:t>
            </a:r>
            <a:endParaRPr lang="en-US" sz="60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C:\Users\acalise2\AppData\Local\Microsoft\Windows\Temporary Internet Files\Content.IE5\75Z4XO00\geometry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0"/>
            <a:ext cx="1676400" cy="1528607"/>
          </a:xfrm>
          <a:prstGeom prst="rect">
            <a:avLst/>
          </a:prstGeom>
          <a:noFill/>
        </p:spPr>
      </p:pic>
      <p:pic>
        <p:nvPicPr>
          <p:cNvPr id="2051" name="Picture 3" descr="C:\Users\acalise2\AppData\Local\Microsoft\Windows\Temporary Internet Files\Content.IE5\6ZCFF4SY\geometry-13b1zkq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1655521" cy="180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381000" y="1524000"/>
            <a:ext cx="8237538" cy="2441575"/>
            <a:chOff x="240" y="960"/>
            <a:chExt cx="5189" cy="1538"/>
          </a:xfrm>
        </p:grpSpPr>
        <p:sp>
          <p:nvSpPr>
            <p:cNvPr id="112645" name="Text Box 5"/>
            <p:cNvSpPr txBox="1">
              <a:spLocks noChangeArrowheads="1"/>
            </p:cNvSpPr>
            <p:nvPr/>
          </p:nvSpPr>
          <p:spPr bwMode="auto">
            <a:xfrm>
              <a:off x="240" y="960"/>
              <a:ext cx="5189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The </a:t>
              </a:r>
              <a:r>
                <a:rPr lang="en-US" altLang="en-US" sz="2800" b="1" u="sng">
                  <a:solidFill>
                    <a:srgbClr val="000000"/>
                  </a:solidFill>
                  <a:latin typeface="Verdana" pitchFamily="34" charset="0"/>
                </a:rPr>
                <a:t>midpoint</a:t>
              </a:r>
              <a:r>
                <a:rPr lang="en-US" altLang="en-US" sz="2800" b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altLang="en-US" sz="2800" i="1">
                  <a:solidFill>
                    <a:srgbClr val="000000"/>
                  </a:solidFill>
                  <a:latin typeface="Verdana" pitchFamily="34" charset="0"/>
                </a:rPr>
                <a:t>M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 of </a:t>
              </a:r>
              <a:r>
                <a:rPr lang="en-US" altLang="en-US" sz="2800" i="1">
                  <a:solidFill>
                    <a:srgbClr val="000000"/>
                  </a:solidFill>
                  <a:latin typeface="Verdana" pitchFamily="34" charset="0"/>
                </a:rPr>
                <a:t>AB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 is the point that </a:t>
              </a:r>
              <a:r>
                <a:rPr lang="en-US" altLang="en-US" sz="2800" b="1" u="sng">
                  <a:solidFill>
                    <a:srgbClr val="000000"/>
                  </a:solidFill>
                  <a:latin typeface="Verdana" pitchFamily="34" charset="0"/>
                </a:rPr>
                <a:t>bisects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, or divides, the segment into two congruent segments. If </a:t>
              </a:r>
              <a:r>
                <a:rPr lang="en-US" altLang="en-US" sz="2800" i="1">
                  <a:solidFill>
                    <a:srgbClr val="000000"/>
                  </a:solidFill>
                  <a:latin typeface="Verdana" pitchFamily="34" charset="0"/>
                </a:rPr>
                <a:t>M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 is the midpoint of </a:t>
              </a:r>
              <a:r>
                <a:rPr lang="en-US" altLang="en-US" sz="2800" i="1">
                  <a:solidFill>
                    <a:srgbClr val="000000"/>
                  </a:solidFill>
                  <a:latin typeface="Verdana" pitchFamily="34" charset="0"/>
                </a:rPr>
                <a:t>AB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, then </a:t>
              </a:r>
              <a:r>
                <a:rPr lang="en-US" altLang="en-US" sz="2800" i="1">
                  <a:solidFill>
                    <a:srgbClr val="000000"/>
                  </a:solidFill>
                  <a:latin typeface="Verdana" pitchFamily="34" charset="0"/>
                </a:rPr>
                <a:t>AM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 = </a:t>
              </a:r>
              <a:r>
                <a:rPr lang="en-US" altLang="en-US" sz="2800" i="1">
                  <a:solidFill>
                    <a:srgbClr val="000000"/>
                  </a:solidFill>
                  <a:latin typeface="Verdana" pitchFamily="34" charset="0"/>
                </a:rPr>
                <a:t>MB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.  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So if </a:t>
              </a:r>
              <a:r>
                <a:rPr lang="en-US" altLang="en-US" sz="2800" i="1">
                  <a:solidFill>
                    <a:srgbClr val="000000"/>
                  </a:solidFill>
                  <a:latin typeface="Verdana" pitchFamily="34" charset="0"/>
                </a:rPr>
                <a:t>AB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 = 6, then </a:t>
              </a:r>
              <a:r>
                <a:rPr lang="en-US" altLang="en-US" sz="2800" i="1">
                  <a:solidFill>
                    <a:srgbClr val="000000"/>
                  </a:solidFill>
                  <a:latin typeface="Verdana" pitchFamily="34" charset="0"/>
                </a:rPr>
                <a:t>AM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 = 3 and </a:t>
              </a:r>
              <a:r>
                <a:rPr lang="en-US" altLang="en-US" sz="2800" i="1">
                  <a:solidFill>
                    <a:srgbClr val="000000"/>
                  </a:solidFill>
                  <a:latin typeface="Verdana" pitchFamily="34" charset="0"/>
                </a:rPr>
                <a:t>MB</a:t>
              </a:r>
              <a:r>
                <a:rPr lang="en-US" altLang="en-US" sz="2800">
                  <a:solidFill>
                    <a:srgbClr val="000000"/>
                  </a:solidFill>
                  <a:latin typeface="Verdana" pitchFamily="34" charset="0"/>
                </a:rPr>
                <a:t> = 3.</a:t>
              </a:r>
            </a:p>
          </p:txBody>
        </p:sp>
        <p:sp>
          <p:nvSpPr>
            <p:cNvPr id="112646" name="Line 6"/>
            <p:cNvSpPr>
              <a:spLocks noChangeShapeType="1"/>
            </p:cNvSpPr>
            <p:nvPr/>
          </p:nvSpPr>
          <p:spPr bwMode="auto">
            <a:xfrm>
              <a:off x="2600" y="1016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336" y="182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9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4: Recreation Application 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534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The map shows the route for a race. You are at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, 6000 ft from the first checkpoint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C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 The second checkpoint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D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is located at the midpoint between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C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and the end of the race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Y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 The total race is 3 miles. How far apart are the 2 checkpoints?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113693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352800"/>
            <a:ext cx="3457575" cy="8477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13694" name="Text Box 30"/>
          <p:cNvSpPr txBox="1">
            <a:spLocks noChangeArrowheads="1"/>
          </p:cNvSpPr>
          <p:nvPr/>
        </p:nvSpPr>
        <p:spPr bwMode="auto">
          <a:xfrm>
            <a:off x="762000" y="42672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XY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3(5280 ft)</a:t>
            </a:r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3810000" y="42672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Convert race distance to feet.</a:t>
            </a:r>
          </a:p>
        </p:txBody>
      </p:sp>
      <p:sp>
        <p:nvSpPr>
          <p:cNvPr id="113696" name="Text Box 32"/>
          <p:cNvSpPr txBox="1">
            <a:spLocks noChangeArrowheads="1"/>
          </p:cNvSpPr>
          <p:nvPr/>
        </p:nvSpPr>
        <p:spPr bwMode="auto">
          <a:xfrm>
            <a:off x="1270000" y="48768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15,840 ft</a:t>
            </a:r>
          </a:p>
        </p:txBody>
      </p:sp>
    </p:spTree>
    <p:extLst>
      <p:ext uri="{BB962C8B-B14F-4D97-AF65-F5344CB8AC3E}">
        <p14:creationId xmlns:p14="http://schemas.microsoft.com/office/powerpoint/2010/main" val="52332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4" grpId="0"/>
      <p:bldP spid="113695" grpId="0"/>
      <p:bldP spid="1136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95400"/>
            <a:ext cx="3457575" cy="8477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762000" y="22860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+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CY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XY</a:t>
            </a: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3810000" y="2286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Seg. Add. Post.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381000" y="3035300"/>
            <a:ext cx="3657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6000 +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CY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15,840</a:t>
            </a: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3810000" y="2835275"/>
            <a:ext cx="5029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Substitute 6000 for XC and 15,840 for XY.</a:t>
            </a: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3810000" y="35814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Subtract 6000 from both sides.</a:t>
            </a: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3810000" y="40386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638300" y="40640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CY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9840</a:t>
            </a:r>
          </a:p>
        </p:txBody>
      </p:sp>
      <p:pic>
        <p:nvPicPr>
          <p:cNvPr id="135188" name="Picture 2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1800" y="4495800"/>
            <a:ext cx="2228850" cy="733425"/>
          </a:xfrm>
          <a:prstGeom prst="rect">
            <a:avLst/>
          </a:prstGeom>
          <a:noFill/>
        </p:spPr>
      </p:pic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2133600" y="53340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4920 ft</a:t>
            </a: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304800" y="6019800"/>
            <a:ext cx="6324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The checkpoints are 4920 ft apart.</a:t>
            </a:r>
          </a:p>
        </p:txBody>
      </p:sp>
      <p:grpSp>
        <p:nvGrpSpPr>
          <p:cNvPr id="135195" name="Group 27"/>
          <p:cNvGrpSpPr>
            <a:grpSpLocks/>
          </p:cNvGrpSpPr>
          <p:nvPr/>
        </p:nvGrpSpPr>
        <p:grpSpPr bwMode="auto">
          <a:xfrm>
            <a:off x="3810000" y="4495800"/>
            <a:ext cx="5029200" cy="685800"/>
            <a:chOff x="2400" y="2832"/>
            <a:chExt cx="3168" cy="432"/>
          </a:xfrm>
        </p:grpSpPr>
        <p:sp>
          <p:nvSpPr>
            <p:cNvPr id="135191" name="Text Box 23"/>
            <p:cNvSpPr txBox="1">
              <a:spLocks noChangeArrowheads="1"/>
            </p:cNvSpPr>
            <p:nvPr/>
          </p:nvSpPr>
          <p:spPr bwMode="auto">
            <a:xfrm>
              <a:off x="2400" y="2928"/>
              <a:ext cx="316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3366FF"/>
                  </a:solidFill>
                  <a:latin typeface="Arial" charset="0"/>
                </a:rPr>
                <a:t>D is the mdpt. of CY, so CD =   CY.</a:t>
              </a:r>
            </a:p>
          </p:txBody>
        </p:sp>
        <p:pic>
          <p:nvPicPr>
            <p:cNvPr id="135193" name="Picture 25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2" y="2832"/>
              <a:ext cx="159" cy="432"/>
            </a:xfrm>
            <a:prstGeom prst="rect">
              <a:avLst/>
            </a:prstGeom>
            <a:noFill/>
          </p:spPr>
        </p:pic>
        <p:sp>
          <p:nvSpPr>
            <p:cNvPr id="135194" name="Line 26"/>
            <p:cNvSpPr>
              <a:spLocks noChangeShapeType="1"/>
            </p:cNvSpPr>
            <p:nvPr/>
          </p:nvSpPr>
          <p:spPr bwMode="auto">
            <a:xfrm>
              <a:off x="3936" y="2984"/>
              <a:ext cx="24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300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8" grpId="0"/>
      <p:bldP spid="135179" grpId="0"/>
      <p:bldP spid="135185" grpId="0"/>
      <p:bldP spid="135186" grpId="0"/>
      <p:bldP spid="135187" grpId="0"/>
      <p:bldP spid="135189" grpId="0"/>
      <p:bldP spid="1351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4648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You are 1182.5 m from the first-aid station. What is the distance to a drink station located at the midpoint between your current location and the first-aid station?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609600" y="4283075"/>
            <a:ext cx="8229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</a:rPr>
              <a:t>The distance </a:t>
            </a: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XY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</a:rPr>
              <a:t> is 1182.5 m. The midpoint would be </a:t>
            </a:r>
          </a:p>
        </p:txBody>
      </p:sp>
      <p:pic>
        <p:nvPicPr>
          <p:cNvPr id="11469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2771775" cy="22574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grpSp>
        <p:nvGrpSpPr>
          <p:cNvPr id="114702" name="Group 14"/>
          <p:cNvGrpSpPr>
            <a:grpSpLocks/>
          </p:cNvGrpSpPr>
          <p:nvPr/>
        </p:nvGrpSpPr>
        <p:grpSpPr bwMode="auto">
          <a:xfrm>
            <a:off x="3200400" y="4876800"/>
            <a:ext cx="2946400" cy="723900"/>
            <a:chOff x="2016" y="3072"/>
            <a:chExt cx="1856" cy="456"/>
          </a:xfrm>
        </p:grpSpPr>
        <p:pic>
          <p:nvPicPr>
            <p:cNvPr id="114700" name="Picture 1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3072"/>
              <a:ext cx="1638" cy="456"/>
            </a:xfrm>
            <a:prstGeom prst="rect">
              <a:avLst/>
            </a:prstGeom>
            <a:noFill/>
          </p:spPr>
        </p:pic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3536" y="3136"/>
              <a:ext cx="336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62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5: Using Midpoints to Find Lengths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1600200" y="30480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8862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6553200" y="25146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F</a:t>
            </a: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4038600" y="29464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13716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E</a:t>
            </a: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133600" y="2514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4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+ 6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4724400" y="25273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9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304800" y="40386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4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+ 6 =  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9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1181100" y="4876800"/>
            <a:ext cx="3048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6 = 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9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990600" y="57150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15 = 3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17802" name="Text Box 42"/>
          <p:cNvSpPr txBox="1">
            <a:spLocks noChangeArrowheads="1"/>
          </p:cNvSpPr>
          <p:nvPr/>
        </p:nvSpPr>
        <p:spPr bwMode="auto">
          <a:xfrm>
            <a:off x="304800" y="3276600"/>
            <a:ext cx="3962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</a:rPr>
              <a:t>Step 1 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Solve for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914400" y="36576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ED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DF</a:t>
            </a:r>
          </a:p>
        </p:txBody>
      </p:sp>
      <p:sp>
        <p:nvSpPr>
          <p:cNvPr id="117813" name="Text Box 53"/>
          <p:cNvSpPr txBox="1">
            <a:spLocks noChangeArrowheads="1"/>
          </p:cNvSpPr>
          <p:nvPr/>
        </p:nvSpPr>
        <p:spPr bwMode="auto">
          <a:xfrm>
            <a:off x="3124200" y="4064000"/>
            <a:ext cx="647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Substitute 4x + 6 for ED and 7x – 9 for DF.</a:t>
            </a:r>
          </a:p>
        </p:txBody>
      </p:sp>
      <p:grpSp>
        <p:nvGrpSpPr>
          <p:cNvPr id="117815" name="Group 55"/>
          <p:cNvGrpSpPr>
            <a:grpSpLocks/>
          </p:cNvGrpSpPr>
          <p:nvPr/>
        </p:nvGrpSpPr>
        <p:grpSpPr bwMode="auto">
          <a:xfrm>
            <a:off x="3124200" y="3657600"/>
            <a:ext cx="2971800" cy="457200"/>
            <a:chOff x="2496" y="2304"/>
            <a:chExt cx="1872" cy="288"/>
          </a:xfrm>
        </p:grpSpPr>
        <p:sp>
          <p:nvSpPr>
            <p:cNvPr id="117812" name="Text Box 52"/>
            <p:cNvSpPr txBox="1">
              <a:spLocks noChangeArrowheads="1"/>
            </p:cNvSpPr>
            <p:nvPr/>
          </p:nvSpPr>
          <p:spPr bwMode="auto">
            <a:xfrm>
              <a:off x="2496" y="2304"/>
              <a:ext cx="18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3366FF"/>
                  </a:solidFill>
                  <a:latin typeface="Arial" charset="0"/>
                </a:rPr>
                <a:t>D is the mdpt. of EF.</a:t>
              </a:r>
            </a:p>
          </p:txBody>
        </p:sp>
        <p:sp>
          <p:nvSpPr>
            <p:cNvPr id="117814" name="Line 54"/>
            <p:cNvSpPr>
              <a:spLocks noChangeShapeType="1"/>
            </p:cNvSpPr>
            <p:nvPr/>
          </p:nvSpPr>
          <p:spPr bwMode="auto">
            <a:xfrm>
              <a:off x="4024" y="2352"/>
              <a:ext cx="24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117816" name="Text Box 56"/>
          <p:cNvSpPr txBox="1">
            <a:spLocks noChangeArrowheads="1"/>
          </p:cNvSpPr>
          <p:nvPr/>
        </p:nvSpPr>
        <p:spPr bwMode="auto">
          <a:xfrm>
            <a:off x="3124200" y="44958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Subtract 4x from both sides.</a:t>
            </a:r>
          </a:p>
        </p:txBody>
      </p:sp>
      <p:sp>
        <p:nvSpPr>
          <p:cNvPr id="117817" name="Text Box 57"/>
          <p:cNvSpPr txBox="1">
            <a:spLocks noChangeArrowheads="1"/>
          </p:cNvSpPr>
          <p:nvPr/>
        </p:nvSpPr>
        <p:spPr bwMode="auto">
          <a:xfrm>
            <a:off x="3124200" y="48768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17818" name="Text Box 58"/>
          <p:cNvSpPr txBox="1">
            <a:spLocks noChangeArrowheads="1"/>
          </p:cNvSpPr>
          <p:nvPr/>
        </p:nvSpPr>
        <p:spPr bwMode="auto">
          <a:xfrm>
            <a:off x="3124200" y="53340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Add 9 to both sides.</a:t>
            </a:r>
          </a:p>
        </p:txBody>
      </p:sp>
      <p:sp>
        <p:nvSpPr>
          <p:cNvPr id="117819" name="Text Box 59"/>
          <p:cNvSpPr txBox="1">
            <a:spLocks noChangeArrowheads="1"/>
          </p:cNvSpPr>
          <p:nvPr/>
        </p:nvSpPr>
        <p:spPr bwMode="auto">
          <a:xfrm>
            <a:off x="3124200" y="57150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grpSp>
        <p:nvGrpSpPr>
          <p:cNvPr id="117821" name="Group 61"/>
          <p:cNvGrpSpPr>
            <a:grpSpLocks/>
          </p:cNvGrpSpPr>
          <p:nvPr/>
        </p:nvGrpSpPr>
        <p:grpSpPr bwMode="auto">
          <a:xfrm>
            <a:off x="609600" y="1524000"/>
            <a:ext cx="7543800" cy="822325"/>
            <a:chOff x="384" y="960"/>
            <a:chExt cx="4752" cy="518"/>
          </a:xfrm>
        </p:grpSpPr>
        <p:sp>
          <p:nvSpPr>
            <p:cNvPr id="117765" name="Text Box 5"/>
            <p:cNvSpPr txBox="1">
              <a:spLocks noChangeArrowheads="1"/>
            </p:cNvSpPr>
            <p:nvPr/>
          </p:nvSpPr>
          <p:spPr bwMode="auto">
            <a:xfrm>
              <a:off x="384" y="960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D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is the midpoint of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,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= 4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x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+ 6, and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DF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= 7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x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– 9. Find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,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DF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, and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.</a:t>
              </a:r>
              <a:endParaRPr lang="en-US" altLang="en-US" sz="2400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17820" name="Line 60"/>
            <p:cNvSpPr>
              <a:spLocks noChangeShapeType="1"/>
            </p:cNvSpPr>
            <p:nvPr/>
          </p:nvSpPr>
          <p:spPr bwMode="auto">
            <a:xfrm>
              <a:off x="264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35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9" grpId="0"/>
      <p:bldP spid="117782" grpId="0"/>
      <p:bldP spid="117785" grpId="0"/>
      <p:bldP spid="117802" grpId="0"/>
      <p:bldP spid="117803" grpId="0"/>
      <p:bldP spid="117813" grpId="0"/>
      <p:bldP spid="117816" grpId="0"/>
      <p:bldP spid="117817" grpId="0"/>
      <p:bldP spid="117818" grpId="0"/>
      <p:bldP spid="1178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5 Continued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 flipV="1">
            <a:off x="1600200" y="30480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8862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553200" y="25146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F</a:t>
            </a:r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4038600" y="29464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13716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E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133600" y="2514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4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+ 6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4724400" y="25273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9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1219200" y="4267200"/>
            <a:ext cx="129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5</a:t>
            </a:r>
          </a:p>
        </p:txBody>
      </p:sp>
      <p:grpSp>
        <p:nvGrpSpPr>
          <p:cNvPr id="137241" name="Group 25"/>
          <p:cNvGrpSpPr>
            <a:grpSpLocks/>
          </p:cNvGrpSpPr>
          <p:nvPr/>
        </p:nvGrpSpPr>
        <p:grpSpPr bwMode="auto">
          <a:xfrm>
            <a:off x="990600" y="3505200"/>
            <a:ext cx="1524000" cy="457200"/>
            <a:chOff x="3264" y="2352"/>
            <a:chExt cx="960" cy="288"/>
          </a:xfrm>
        </p:grpSpPr>
        <p:sp>
          <p:nvSpPr>
            <p:cNvPr id="137244" name="Text Box 28"/>
            <p:cNvSpPr txBox="1">
              <a:spLocks noChangeArrowheads="1"/>
            </p:cNvSpPr>
            <p:nvPr/>
          </p:nvSpPr>
          <p:spPr bwMode="auto">
            <a:xfrm>
              <a:off x="3264" y="2352"/>
              <a:ext cx="9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Verdana" pitchFamily="34" charset="0"/>
                </a:rPr>
                <a:t>15    3</a:t>
              </a:r>
              <a:r>
                <a:rPr lang="en-US" sz="2400" i="1" dirty="0">
                  <a:solidFill>
                    <a:srgbClr val="000000"/>
                  </a:solidFill>
                  <a:latin typeface="Verdana" pitchFamily="34" charset="0"/>
                </a:rPr>
                <a:t>x</a:t>
              </a:r>
            </a:p>
          </p:txBody>
        </p:sp>
        <p:sp>
          <p:nvSpPr>
            <p:cNvPr id="137246" name="Text Box 30"/>
            <p:cNvSpPr txBox="1">
              <a:spLocks noChangeArrowheads="1"/>
            </p:cNvSpPr>
            <p:nvPr/>
          </p:nvSpPr>
          <p:spPr bwMode="auto">
            <a:xfrm>
              <a:off x="3504" y="2352"/>
              <a:ext cx="432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Verdana" pitchFamily="34" charset="0"/>
                </a:rPr>
                <a:t>= </a:t>
              </a:r>
            </a:p>
          </p:txBody>
        </p:sp>
      </p:grpSp>
      <p:sp>
        <p:nvSpPr>
          <p:cNvPr id="137255" name="Text Box 39"/>
          <p:cNvSpPr txBox="1">
            <a:spLocks noChangeArrowheads="1"/>
          </p:cNvSpPr>
          <p:nvPr/>
        </p:nvSpPr>
        <p:spPr bwMode="auto">
          <a:xfrm>
            <a:off x="2667000" y="35814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Divide both sides by 3.</a:t>
            </a:r>
          </a:p>
        </p:txBody>
      </p:sp>
      <p:sp>
        <p:nvSpPr>
          <p:cNvPr id="137256" name="Text Box 40"/>
          <p:cNvSpPr txBox="1">
            <a:spLocks noChangeArrowheads="1"/>
          </p:cNvSpPr>
          <p:nvPr/>
        </p:nvSpPr>
        <p:spPr bwMode="auto">
          <a:xfrm>
            <a:off x="2667000" y="42672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grpSp>
        <p:nvGrpSpPr>
          <p:cNvPr id="137258" name="Group 42"/>
          <p:cNvGrpSpPr>
            <a:grpSpLocks/>
          </p:cNvGrpSpPr>
          <p:nvPr/>
        </p:nvGrpSpPr>
        <p:grpSpPr bwMode="auto">
          <a:xfrm>
            <a:off x="609600" y="1524000"/>
            <a:ext cx="7543800" cy="822325"/>
            <a:chOff x="384" y="960"/>
            <a:chExt cx="4752" cy="518"/>
          </a:xfrm>
        </p:grpSpPr>
        <p:sp>
          <p:nvSpPr>
            <p:cNvPr id="137259" name="Text Box 43"/>
            <p:cNvSpPr txBox="1">
              <a:spLocks noChangeArrowheads="1"/>
            </p:cNvSpPr>
            <p:nvPr/>
          </p:nvSpPr>
          <p:spPr bwMode="auto">
            <a:xfrm>
              <a:off x="384" y="960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D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is the midpoint of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,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= 4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x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+ 6, and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DF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= 7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x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– 9. Find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,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DF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, and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.</a:t>
              </a:r>
              <a:endParaRPr lang="en-US" altLang="en-US" sz="2400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37260" name="Line 44"/>
            <p:cNvSpPr>
              <a:spLocks noChangeShapeType="1"/>
            </p:cNvSpPr>
            <p:nvPr/>
          </p:nvSpPr>
          <p:spPr bwMode="auto">
            <a:xfrm>
              <a:off x="264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42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0" grpId="0"/>
      <p:bldP spid="137255" grpId="0"/>
      <p:bldP spid="1372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5 Continued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 flipV="1">
            <a:off x="1600200" y="30480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8862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6553200" y="25146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F</a:t>
            </a:r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4038600" y="29464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1371600" y="24384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E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2133600" y="2514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4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+ 6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4724400" y="25273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9</a:t>
            </a: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381000" y="3962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ED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4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+ 6</a:t>
            </a: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914400" y="4343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4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(5)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+ 6</a:t>
            </a: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914400" y="4724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26</a:t>
            </a:r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2895600" y="3962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DF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9</a:t>
            </a:r>
          </a:p>
        </p:txBody>
      </p:sp>
      <p:sp>
        <p:nvSpPr>
          <p:cNvPr id="136219" name="Text Box 27"/>
          <p:cNvSpPr txBox="1">
            <a:spLocks noChangeArrowheads="1"/>
          </p:cNvSpPr>
          <p:nvPr/>
        </p:nvSpPr>
        <p:spPr bwMode="auto">
          <a:xfrm>
            <a:off x="3429000" y="4343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7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(5)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9</a:t>
            </a:r>
          </a:p>
        </p:txBody>
      </p:sp>
      <p:sp>
        <p:nvSpPr>
          <p:cNvPr id="136220" name="Text Box 28"/>
          <p:cNvSpPr txBox="1">
            <a:spLocks noChangeArrowheads="1"/>
          </p:cNvSpPr>
          <p:nvPr/>
        </p:nvSpPr>
        <p:spPr bwMode="auto">
          <a:xfrm>
            <a:off x="3429000" y="4724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26</a:t>
            </a:r>
          </a:p>
        </p:txBody>
      </p:sp>
      <p:sp>
        <p:nvSpPr>
          <p:cNvPr id="136222" name="Text Box 30"/>
          <p:cNvSpPr txBox="1">
            <a:spLocks noChangeArrowheads="1"/>
          </p:cNvSpPr>
          <p:nvPr/>
        </p:nvSpPr>
        <p:spPr bwMode="auto">
          <a:xfrm>
            <a:off x="5791200" y="3962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EF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ED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DF</a:t>
            </a:r>
          </a:p>
        </p:txBody>
      </p:sp>
      <p:sp>
        <p:nvSpPr>
          <p:cNvPr id="136223" name="Text Box 31"/>
          <p:cNvSpPr txBox="1">
            <a:spLocks noChangeArrowheads="1"/>
          </p:cNvSpPr>
          <p:nvPr/>
        </p:nvSpPr>
        <p:spPr bwMode="auto">
          <a:xfrm>
            <a:off x="6248400" y="43434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26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26</a:t>
            </a:r>
          </a:p>
        </p:txBody>
      </p:sp>
      <p:sp>
        <p:nvSpPr>
          <p:cNvPr id="136224" name="Text Box 32"/>
          <p:cNvSpPr txBox="1">
            <a:spLocks noChangeArrowheads="1"/>
          </p:cNvSpPr>
          <p:nvPr/>
        </p:nvSpPr>
        <p:spPr bwMode="auto">
          <a:xfrm>
            <a:off x="6248400" y="4708525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52</a:t>
            </a:r>
          </a:p>
        </p:txBody>
      </p:sp>
      <p:sp>
        <p:nvSpPr>
          <p:cNvPr id="136226" name="Text Box 34"/>
          <p:cNvSpPr txBox="1">
            <a:spLocks noChangeArrowheads="1"/>
          </p:cNvSpPr>
          <p:nvPr/>
        </p:nvSpPr>
        <p:spPr bwMode="auto">
          <a:xfrm>
            <a:off x="304800" y="3352800"/>
            <a:ext cx="6248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</a:rPr>
              <a:t>Step 2 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Find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ED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DF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, and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EF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grpSp>
        <p:nvGrpSpPr>
          <p:cNvPr id="136227" name="Group 35"/>
          <p:cNvGrpSpPr>
            <a:grpSpLocks/>
          </p:cNvGrpSpPr>
          <p:nvPr/>
        </p:nvGrpSpPr>
        <p:grpSpPr bwMode="auto">
          <a:xfrm>
            <a:off x="609600" y="1524000"/>
            <a:ext cx="7543800" cy="822325"/>
            <a:chOff x="384" y="960"/>
            <a:chExt cx="4752" cy="518"/>
          </a:xfrm>
        </p:grpSpPr>
        <p:sp>
          <p:nvSpPr>
            <p:cNvPr id="136228" name="Text Box 36"/>
            <p:cNvSpPr txBox="1">
              <a:spLocks noChangeArrowheads="1"/>
            </p:cNvSpPr>
            <p:nvPr/>
          </p:nvSpPr>
          <p:spPr bwMode="auto">
            <a:xfrm>
              <a:off x="384" y="960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D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is the midpoint of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,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= 4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x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+ 6, and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DF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= 7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x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 – 9. Find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,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DF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, and </a:t>
              </a:r>
              <a:r>
                <a:rPr lang="en-US" altLang="en-US" sz="2400" b="1" i="1">
                  <a:solidFill>
                    <a:srgbClr val="000000"/>
                  </a:solidFill>
                  <a:latin typeface="Verdana" pitchFamily="34" charset="0"/>
                </a:rPr>
                <a:t>EF</a:t>
              </a: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.</a:t>
              </a:r>
              <a:endParaRPr lang="en-US" altLang="en-US" sz="2400" b="1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136229" name="Line 37"/>
            <p:cNvSpPr>
              <a:spLocks noChangeShapeType="1"/>
            </p:cNvSpPr>
            <p:nvPr/>
          </p:nvSpPr>
          <p:spPr bwMode="auto">
            <a:xfrm>
              <a:off x="264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127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5" grpId="0"/>
      <p:bldP spid="136216" grpId="0"/>
      <p:bldP spid="136217" grpId="0"/>
      <p:bldP spid="136218" grpId="0"/>
      <p:bldP spid="136219" grpId="0"/>
      <p:bldP spid="136220" grpId="0"/>
      <p:bldP spid="136222" grpId="0"/>
      <p:bldP spid="136223" grpId="0"/>
      <p:bldP spid="1362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5 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8305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S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is the midpoint of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RT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RS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= –2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, and 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ST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= –3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– 2.  Find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RS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ST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, and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RT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371600" y="32766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37338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S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3246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T</a:t>
            </a:r>
          </a:p>
        </p:txBody>
      </p:sp>
      <p:sp>
        <p:nvSpPr>
          <p:cNvPr id="118794" name="Oval 10"/>
          <p:cNvSpPr>
            <a:spLocks noChangeArrowheads="1"/>
          </p:cNvSpPr>
          <p:nvPr/>
        </p:nvSpPr>
        <p:spPr bwMode="auto">
          <a:xfrm>
            <a:off x="3810000" y="31623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1143000" y="2667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R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1981200" y="28194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–2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4572000" y="28194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–3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2</a:t>
            </a:r>
          </a:p>
        </p:txBody>
      </p:sp>
      <p:sp>
        <p:nvSpPr>
          <p:cNvPr id="118835" name="Text Box 51"/>
          <p:cNvSpPr txBox="1">
            <a:spLocks noChangeArrowheads="1"/>
          </p:cNvSpPr>
          <p:nvPr/>
        </p:nvSpPr>
        <p:spPr bwMode="auto">
          <a:xfrm>
            <a:off x="812800" y="4495800"/>
            <a:ext cx="3276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–2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–3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2</a:t>
            </a:r>
          </a:p>
        </p:txBody>
      </p:sp>
      <p:sp>
        <p:nvSpPr>
          <p:cNvPr id="118836" name="Text Box 52"/>
          <p:cNvSpPr txBox="1">
            <a:spLocks noChangeArrowheads="1"/>
          </p:cNvSpPr>
          <p:nvPr/>
        </p:nvSpPr>
        <p:spPr bwMode="auto">
          <a:xfrm>
            <a:off x="1181100" y="5562600"/>
            <a:ext cx="3048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–2</a:t>
            </a:r>
          </a:p>
        </p:txBody>
      </p:sp>
      <p:sp>
        <p:nvSpPr>
          <p:cNvPr id="118838" name="Text Box 54"/>
          <p:cNvSpPr txBox="1">
            <a:spLocks noChangeArrowheads="1"/>
          </p:cNvSpPr>
          <p:nvPr/>
        </p:nvSpPr>
        <p:spPr bwMode="auto">
          <a:xfrm>
            <a:off x="304800" y="3657600"/>
            <a:ext cx="3962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</a:rPr>
              <a:t>Step 1 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Solve for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18839" name="Text Box 55"/>
          <p:cNvSpPr txBox="1">
            <a:spLocks noChangeArrowheads="1"/>
          </p:cNvSpPr>
          <p:nvPr/>
        </p:nvSpPr>
        <p:spPr bwMode="auto">
          <a:xfrm>
            <a:off x="914400" y="4038600"/>
            <a:ext cx="2362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RS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ST</a:t>
            </a:r>
          </a:p>
        </p:txBody>
      </p:sp>
      <p:sp>
        <p:nvSpPr>
          <p:cNvPr id="118848" name="Text Box 64"/>
          <p:cNvSpPr txBox="1">
            <a:spLocks noChangeArrowheads="1"/>
          </p:cNvSpPr>
          <p:nvPr/>
        </p:nvSpPr>
        <p:spPr bwMode="auto">
          <a:xfrm>
            <a:off x="3124200" y="4495800"/>
            <a:ext cx="647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Substitute –2x for RS and –3x – 2 for ST.</a:t>
            </a:r>
          </a:p>
        </p:txBody>
      </p:sp>
      <p:grpSp>
        <p:nvGrpSpPr>
          <p:cNvPr id="118849" name="Group 65"/>
          <p:cNvGrpSpPr>
            <a:grpSpLocks/>
          </p:cNvGrpSpPr>
          <p:nvPr/>
        </p:nvGrpSpPr>
        <p:grpSpPr bwMode="auto">
          <a:xfrm>
            <a:off x="3124200" y="4038600"/>
            <a:ext cx="2971800" cy="457200"/>
            <a:chOff x="2496" y="2304"/>
            <a:chExt cx="1872" cy="288"/>
          </a:xfrm>
        </p:grpSpPr>
        <p:sp>
          <p:nvSpPr>
            <p:cNvPr id="118850" name="Text Box 66"/>
            <p:cNvSpPr txBox="1">
              <a:spLocks noChangeArrowheads="1"/>
            </p:cNvSpPr>
            <p:nvPr/>
          </p:nvSpPr>
          <p:spPr bwMode="auto">
            <a:xfrm>
              <a:off x="2496" y="2304"/>
              <a:ext cx="18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3366FF"/>
                  </a:solidFill>
                  <a:latin typeface="Arial" charset="0"/>
                </a:rPr>
                <a:t>S is the mdpt. of RT.</a:t>
              </a:r>
            </a:p>
          </p:txBody>
        </p:sp>
        <p:sp>
          <p:nvSpPr>
            <p:cNvPr id="118851" name="Line 67"/>
            <p:cNvSpPr>
              <a:spLocks noChangeShapeType="1"/>
            </p:cNvSpPr>
            <p:nvPr/>
          </p:nvSpPr>
          <p:spPr bwMode="auto">
            <a:xfrm>
              <a:off x="4024" y="2352"/>
              <a:ext cx="24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118852" name="Text Box 68"/>
          <p:cNvSpPr txBox="1">
            <a:spLocks noChangeArrowheads="1"/>
          </p:cNvSpPr>
          <p:nvPr/>
        </p:nvSpPr>
        <p:spPr bwMode="auto">
          <a:xfrm>
            <a:off x="3124200" y="50292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Add 3x to both sides.</a:t>
            </a:r>
          </a:p>
        </p:txBody>
      </p:sp>
      <p:sp>
        <p:nvSpPr>
          <p:cNvPr id="118853" name="Text Box 69"/>
          <p:cNvSpPr txBox="1">
            <a:spLocks noChangeArrowheads="1"/>
          </p:cNvSpPr>
          <p:nvPr/>
        </p:nvSpPr>
        <p:spPr bwMode="auto">
          <a:xfrm>
            <a:off x="3124200" y="55626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</p:spTree>
    <p:extLst>
      <p:ext uri="{BB962C8B-B14F-4D97-AF65-F5344CB8AC3E}">
        <p14:creationId xmlns:p14="http://schemas.microsoft.com/office/powerpoint/2010/main" val="325458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35" grpId="0"/>
      <p:bldP spid="118836" grpId="0"/>
      <p:bldP spid="118838" grpId="0"/>
      <p:bldP spid="118839" grpId="0"/>
      <p:bldP spid="118848" grpId="0"/>
      <p:bldP spid="118852" grpId="0"/>
      <p:bldP spid="11885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5 Continued</a:t>
            </a:r>
            <a:endParaRPr lang="en-US" altLang="en-US" sz="2600">
              <a:solidFill>
                <a:srgbClr val="3333CC"/>
              </a:solidFill>
              <a:latin typeface="Arial MT Bl" charset="0"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305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S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is the midpoint of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RT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RS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= –2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, and 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ST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= –3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 – 2.  Find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RS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ST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, and </a:t>
            </a:r>
            <a:r>
              <a:rPr lang="en-US" altLang="en-US" sz="2400" b="1" i="1">
                <a:solidFill>
                  <a:srgbClr val="000000"/>
                </a:solidFill>
                <a:latin typeface="Verdana" pitchFamily="34" charset="0"/>
              </a:rPr>
              <a:t>RT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 flipV="1">
            <a:off x="1371600" y="32766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37338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S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6324600" y="27432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T</a:t>
            </a:r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3810000" y="316230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143000" y="2667000"/>
            <a:ext cx="45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pitchFamily="34" charset="0"/>
              </a:rPr>
              <a:t>R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2133600" y="28194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–2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4572000" y="28194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–3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2</a:t>
            </a:r>
          </a:p>
        </p:txBody>
      </p: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381000" y="4267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RS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–2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914400" y="4648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–2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(–2)</a:t>
            </a: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914400" y="5029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4</a:t>
            </a:r>
          </a:p>
        </p:txBody>
      </p:sp>
      <p:sp>
        <p:nvSpPr>
          <p:cNvPr id="138265" name="Text Box 25"/>
          <p:cNvSpPr txBox="1">
            <a:spLocks noChangeArrowheads="1"/>
          </p:cNvSpPr>
          <p:nvPr/>
        </p:nvSpPr>
        <p:spPr bwMode="auto">
          <a:xfrm>
            <a:off x="2895600" y="4267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ST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–3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2</a:t>
            </a:r>
          </a:p>
        </p:txBody>
      </p:sp>
      <p:sp>
        <p:nvSpPr>
          <p:cNvPr id="138266" name="Text Box 26"/>
          <p:cNvSpPr txBox="1">
            <a:spLocks noChangeArrowheads="1"/>
          </p:cNvSpPr>
          <p:nvPr/>
        </p:nvSpPr>
        <p:spPr bwMode="auto">
          <a:xfrm>
            <a:off x="3429000" y="4648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–3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(–2)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– 2</a:t>
            </a:r>
          </a:p>
        </p:txBody>
      </p:sp>
      <p:sp>
        <p:nvSpPr>
          <p:cNvPr id="138267" name="Text Box 27"/>
          <p:cNvSpPr txBox="1">
            <a:spLocks noChangeArrowheads="1"/>
          </p:cNvSpPr>
          <p:nvPr/>
        </p:nvSpPr>
        <p:spPr bwMode="auto">
          <a:xfrm>
            <a:off x="3429000" y="5029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4</a:t>
            </a:r>
          </a:p>
        </p:txBody>
      </p:sp>
      <p:sp>
        <p:nvSpPr>
          <p:cNvPr id="138268" name="Text Box 28"/>
          <p:cNvSpPr txBox="1">
            <a:spLocks noChangeArrowheads="1"/>
          </p:cNvSpPr>
          <p:nvPr/>
        </p:nvSpPr>
        <p:spPr bwMode="auto">
          <a:xfrm>
            <a:off x="5791200" y="4267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RT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=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RS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ST</a:t>
            </a:r>
          </a:p>
        </p:txBody>
      </p:sp>
      <p:sp>
        <p:nvSpPr>
          <p:cNvPr id="138269" name="Text Box 29"/>
          <p:cNvSpPr txBox="1">
            <a:spLocks noChangeArrowheads="1"/>
          </p:cNvSpPr>
          <p:nvPr/>
        </p:nvSpPr>
        <p:spPr bwMode="auto">
          <a:xfrm>
            <a:off x="6248400" y="4648200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4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 +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38270" name="Text Box 30"/>
          <p:cNvSpPr txBox="1">
            <a:spLocks noChangeArrowheads="1"/>
          </p:cNvSpPr>
          <p:nvPr/>
        </p:nvSpPr>
        <p:spPr bwMode="auto">
          <a:xfrm>
            <a:off x="6248400" y="5013325"/>
            <a:ext cx="2590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= 8</a:t>
            </a:r>
          </a:p>
        </p:txBody>
      </p:sp>
      <p:sp>
        <p:nvSpPr>
          <p:cNvPr id="138271" name="Text Box 31"/>
          <p:cNvSpPr txBox="1">
            <a:spLocks noChangeArrowheads="1"/>
          </p:cNvSpPr>
          <p:nvPr/>
        </p:nvSpPr>
        <p:spPr bwMode="auto">
          <a:xfrm>
            <a:off x="304800" y="3657600"/>
            <a:ext cx="6248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</a:rPr>
              <a:t>Step 2 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Find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RS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ST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, and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RT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58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2" grpId="0"/>
      <p:bldP spid="138263" grpId="0"/>
      <p:bldP spid="138264" grpId="0"/>
      <p:bldP spid="138265" grpId="0"/>
      <p:bldP spid="138266" grpId="0"/>
      <p:bldP spid="138267" grpId="0"/>
      <p:bldP spid="138268" grpId="0"/>
      <p:bldP spid="138269" grpId="0"/>
      <p:bldP spid="1382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1.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M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 is between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N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 and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O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. 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MO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 = 15, and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MN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 = 7.6.  Find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</a:rPr>
              <a:t>NO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762000" y="22860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22.6</a:t>
            </a:r>
            <a:endParaRPr lang="en-US" sz="2400" i="1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119825" name="Group 17"/>
          <p:cNvGrpSpPr>
            <a:grpSpLocks/>
          </p:cNvGrpSpPr>
          <p:nvPr/>
        </p:nvGrpSpPr>
        <p:grpSpPr bwMode="auto">
          <a:xfrm>
            <a:off x="304800" y="2803525"/>
            <a:ext cx="8229600" cy="822325"/>
            <a:chOff x="192" y="1766"/>
            <a:chExt cx="5184" cy="518"/>
          </a:xfrm>
        </p:grpSpPr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192" y="1766"/>
              <a:ext cx="51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517525" indent="-517525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  <a:latin typeface="Verdana" pitchFamily="34" charset="0"/>
                </a:rPr>
                <a:t>2. 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altLang="en-US" sz="2400" i="1">
                  <a:solidFill>
                    <a:srgbClr val="000000"/>
                  </a:solidFill>
                  <a:latin typeface="Verdana" pitchFamily="34" charset="0"/>
                </a:rPr>
                <a:t>S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 is the midpoint of </a:t>
              </a:r>
              <a:r>
                <a:rPr lang="en-US" altLang="en-US" sz="2400" i="1">
                  <a:solidFill>
                    <a:srgbClr val="000000"/>
                  </a:solidFill>
                  <a:latin typeface="Verdana" pitchFamily="34" charset="0"/>
                </a:rPr>
                <a:t>TV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, </a:t>
              </a:r>
              <a:r>
                <a:rPr lang="en-US" altLang="en-US" sz="2400" i="1">
                  <a:solidFill>
                    <a:srgbClr val="000000"/>
                  </a:solidFill>
                  <a:latin typeface="Verdana" pitchFamily="34" charset="0"/>
                </a:rPr>
                <a:t>TS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 = 4x – 7, and </a:t>
              </a:r>
            </a:p>
            <a:p>
              <a:pPr marL="517525" indent="-51752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	</a:t>
              </a:r>
              <a:r>
                <a:rPr lang="en-US" altLang="en-US" sz="2400" i="1">
                  <a:solidFill>
                    <a:srgbClr val="000000"/>
                  </a:solidFill>
                  <a:latin typeface="Verdana" pitchFamily="34" charset="0"/>
                </a:rPr>
                <a:t>SV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 = 5</a:t>
              </a:r>
              <a:r>
                <a:rPr lang="en-US" altLang="en-US" sz="2400" i="1">
                  <a:solidFill>
                    <a:srgbClr val="000000"/>
                  </a:solidFill>
                  <a:latin typeface="Verdana" pitchFamily="34" charset="0"/>
                </a:rPr>
                <a:t>x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 – 15.  Find </a:t>
              </a:r>
              <a:r>
                <a:rPr lang="en-US" altLang="en-US" sz="2400" i="1">
                  <a:solidFill>
                    <a:srgbClr val="000000"/>
                  </a:solidFill>
                  <a:latin typeface="Verdana" pitchFamily="34" charset="0"/>
                </a:rPr>
                <a:t>TS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, </a:t>
              </a:r>
              <a:r>
                <a:rPr lang="en-US" altLang="en-US" sz="2400" i="1">
                  <a:solidFill>
                    <a:srgbClr val="000000"/>
                  </a:solidFill>
                  <a:latin typeface="Verdana" pitchFamily="34" charset="0"/>
                </a:rPr>
                <a:t>SV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, and </a:t>
              </a:r>
              <a:r>
                <a:rPr lang="en-US" altLang="en-US" sz="2400" i="1">
                  <a:solidFill>
                    <a:srgbClr val="000000"/>
                  </a:solidFill>
                  <a:latin typeface="Verdana" pitchFamily="34" charset="0"/>
                </a:rPr>
                <a:t>TV</a:t>
              </a:r>
              <a:r>
                <a:rPr lang="en-US" altLang="en-US" sz="2400">
                  <a:solidFill>
                    <a:srgbClr val="000000"/>
                  </a:solidFill>
                  <a:latin typeface="Verdana" pitchFamily="34" charset="0"/>
                </a:rPr>
                <a:t>.</a:t>
              </a:r>
            </a:p>
          </p:txBody>
        </p:sp>
        <p:sp>
          <p:nvSpPr>
            <p:cNvPr id="119824" name="Line 16"/>
            <p:cNvSpPr>
              <a:spLocks noChangeShapeType="1"/>
            </p:cNvSpPr>
            <p:nvPr/>
          </p:nvSpPr>
          <p:spPr bwMode="auto">
            <a:xfrm>
              <a:off x="2552" y="1816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914400" y="35814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25, 25, 50</a:t>
            </a:r>
            <a:endParaRPr lang="en-US" sz="2400" i="1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9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2" grpId="0"/>
      <p:bldP spid="1198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" y="0"/>
            <a:ext cx="7467600" cy="1143000"/>
          </a:xfrm>
        </p:spPr>
        <p:txBody>
          <a:bodyPr/>
          <a:lstStyle/>
          <a:p>
            <a:r>
              <a:rPr lang="en-US" u="sng" dirty="0" smtClean="0"/>
              <a:t>What is a postulate?</a:t>
            </a:r>
            <a:endParaRPr lang="en-US" u="sng" dirty="0"/>
          </a:p>
        </p:txBody>
      </p:sp>
      <p:sp>
        <p:nvSpPr>
          <p:cNvPr id="4" name="Text Box 17"/>
          <p:cNvSpPr txBox="1">
            <a:spLocks noGrp="1" noChangeArrowheads="1"/>
          </p:cNvSpPr>
          <p:nvPr>
            <p:ph idx="1"/>
          </p:nvPr>
        </p:nvSpPr>
        <p:spPr bwMode="auto">
          <a:xfrm>
            <a:off x="76200" y="11430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b="0" dirty="0"/>
              <a:t>A </a:t>
            </a:r>
            <a:r>
              <a:rPr lang="en-US" sz="3200" u="sng" dirty="0"/>
              <a:t>postulate</a:t>
            </a:r>
            <a:r>
              <a:rPr lang="en-US" sz="3200" b="0" dirty="0"/>
              <a:t>, or </a:t>
            </a:r>
            <a:r>
              <a:rPr lang="en-US" sz="3200" b="0" i="1" dirty="0"/>
              <a:t>axiom</a:t>
            </a:r>
            <a:r>
              <a:rPr lang="en-US" sz="3200" b="0" dirty="0"/>
              <a:t>, is a statement that is accepted as true without proof. Postulates about points, lines, and planes help describe geometric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381000" y="15240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LH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bisects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 GK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at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 M. GM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=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x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+ 6, and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	GK =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24.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Verdana" pitchFamily="34" charset="0"/>
              </a:rPr>
              <a:t>Find</a:t>
            </a:r>
            <a:r>
              <a:rPr lang="en-US" altLang="en-US" sz="2400" i="1" dirty="0">
                <a:solidFill>
                  <a:srgbClr val="000000"/>
                </a:solidFill>
                <a:latin typeface="Verdana" pitchFamily="34" charset="0"/>
              </a:rPr>
              <a:t> x.</a:t>
            </a:r>
            <a:endParaRPr lang="en-US" altLang="en-US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1016000" y="1600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>
            <a:off x="2654300" y="16129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21890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981200"/>
            <a:ext cx="2524125" cy="181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21891" name="Text Box 35"/>
          <p:cNvSpPr txBox="1">
            <a:spLocks noChangeArrowheads="1"/>
          </p:cNvSpPr>
          <p:nvPr/>
        </p:nvSpPr>
        <p:spPr bwMode="auto">
          <a:xfrm>
            <a:off x="1600200" y="2590800"/>
            <a:ext cx="533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468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467600" cy="1143000"/>
          </a:xfrm>
        </p:spPr>
        <p:txBody>
          <a:bodyPr/>
          <a:lstStyle/>
          <a:p>
            <a:r>
              <a:rPr lang="en-US" u="sng" dirty="0" smtClean="0"/>
              <a:t>So, what’s a proof?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Direct Proof Example:</a:t>
            </a:r>
          </a:p>
          <a:p>
            <a:r>
              <a:rPr lang="en-US" dirty="0" smtClean="0"/>
              <a:t>Consider two even integers </a:t>
            </a:r>
            <a:r>
              <a:rPr lang="en-US" i="1" dirty="0" smtClean="0"/>
              <a:t>x</a:t>
            </a:r>
            <a:r>
              <a:rPr lang="en-US" dirty="0" smtClean="0"/>
              <a:t> and 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they are even, they can be written as </a:t>
            </a:r>
            <a:r>
              <a:rPr lang="en-US" i="1" dirty="0" smtClean="0"/>
              <a:t>x</a:t>
            </a:r>
            <a:r>
              <a:rPr lang="en-US" dirty="0" smtClean="0"/>
              <a:t>=2</a:t>
            </a:r>
            <a:r>
              <a:rPr lang="en-US" i="1" dirty="0" smtClean="0"/>
              <a:t>a</a:t>
            </a:r>
            <a:r>
              <a:rPr lang="en-US" dirty="0" smtClean="0"/>
              <a:t> and </a:t>
            </a:r>
            <a:r>
              <a:rPr lang="en-US" i="1" dirty="0" smtClean="0"/>
              <a:t>y</a:t>
            </a:r>
            <a:r>
              <a:rPr lang="en-US" dirty="0" smtClean="0"/>
              <a:t>=2</a:t>
            </a:r>
            <a:r>
              <a:rPr lang="en-US" i="1" dirty="0" smtClean="0"/>
              <a:t>b</a:t>
            </a:r>
            <a:r>
              <a:rPr lang="en-US" dirty="0" smtClean="0"/>
              <a:t> respectively for integers </a:t>
            </a:r>
            <a:r>
              <a:rPr lang="en-US" i="1" dirty="0" smtClean="0"/>
              <a:t>a</a:t>
            </a:r>
            <a:r>
              <a:rPr lang="en-US" dirty="0" smtClean="0"/>
              <a:t> and 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Then the sum </a:t>
            </a:r>
            <a:r>
              <a:rPr lang="en-US" i="1" dirty="0" smtClean="0"/>
              <a:t>x</a:t>
            </a:r>
            <a:r>
              <a:rPr lang="en-US" dirty="0" smtClean="0"/>
              <a:t> + </a:t>
            </a:r>
            <a:r>
              <a:rPr lang="en-US" i="1" dirty="0" smtClean="0"/>
              <a:t>y</a:t>
            </a:r>
            <a:r>
              <a:rPr lang="en-US" dirty="0" smtClean="0"/>
              <a:t> = 2</a:t>
            </a:r>
            <a:r>
              <a:rPr lang="en-US" i="1" dirty="0" smtClean="0"/>
              <a:t>a</a:t>
            </a:r>
            <a:r>
              <a:rPr lang="en-US" dirty="0" smtClean="0"/>
              <a:t> + 2</a:t>
            </a:r>
            <a:r>
              <a:rPr lang="en-US" i="1" dirty="0" smtClean="0"/>
              <a:t>b</a:t>
            </a:r>
            <a:r>
              <a:rPr lang="en-US" dirty="0" smtClean="0"/>
              <a:t> = 2(</a:t>
            </a:r>
            <a:r>
              <a:rPr lang="en-US" i="1" dirty="0" smtClean="0"/>
              <a:t>a</a:t>
            </a:r>
            <a:r>
              <a:rPr lang="en-US" dirty="0" smtClean="0"/>
              <a:t> + </a:t>
            </a:r>
            <a:r>
              <a:rPr lang="en-US" i="1" dirty="0" smtClean="0"/>
              <a:t>b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From this it is clear </a:t>
            </a:r>
            <a:r>
              <a:rPr lang="en-US" i="1" dirty="0" smtClean="0"/>
              <a:t>x </a:t>
            </a:r>
            <a:r>
              <a:rPr lang="en-US" dirty="0" smtClean="0"/>
              <a:t>+ </a:t>
            </a:r>
            <a:r>
              <a:rPr lang="en-US" i="1" dirty="0" smtClean="0"/>
              <a:t>y</a:t>
            </a:r>
            <a:r>
              <a:rPr lang="en-US" dirty="0" smtClean="0"/>
              <a:t> has 2 as a factor and therefore is even, so the sum of any two even integers is even.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7467600" cy="1143000"/>
          </a:xfrm>
        </p:spPr>
        <p:txBody>
          <a:bodyPr/>
          <a:lstStyle/>
          <a:p>
            <a:r>
              <a:rPr lang="en-US" u="sng" dirty="0" smtClean="0"/>
              <a:t>Who is Euclid anyway?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Euclid was a Greek mathematician, </a:t>
            </a:r>
          </a:p>
          <a:p>
            <a:pPr>
              <a:buNone/>
            </a:pPr>
            <a:r>
              <a:rPr lang="en-US" dirty="0" smtClean="0"/>
              <a:t>	often referred to as the </a:t>
            </a:r>
          </a:p>
          <a:p>
            <a:pPr>
              <a:buNone/>
            </a:pPr>
            <a:r>
              <a:rPr lang="en-US" dirty="0" smtClean="0"/>
              <a:t>    "Father of Geometry." </a:t>
            </a:r>
          </a:p>
          <a:p>
            <a:r>
              <a:rPr lang="en-US" dirty="0" smtClean="0"/>
              <a:t>His book </a:t>
            </a:r>
            <a:r>
              <a:rPr lang="en-US" u="sng" dirty="0" smtClean="0"/>
              <a:t>Elements</a:t>
            </a:r>
            <a:r>
              <a:rPr lang="en-US" dirty="0" smtClean="0"/>
              <a:t> is one of the most influential works in the history of mathematics, serving as the main textbook for teaching mathematics (especially geometry). </a:t>
            </a:r>
          </a:p>
          <a:p>
            <a:r>
              <a:rPr lang="en-US" dirty="0" smtClean="0"/>
              <a:t>Euclidean geometry is an axiomatic system, in which all theorems ("true statements") are derived from a small number of axioms.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1" y="-1"/>
            <a:ext cx="2209800" cy="262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Points, Lines, and Planes Postulates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3400"/>
            <a:ext cx="91440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9147641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-24882" y="7036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sz="2400" b="0" dirty="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7503" name="Text Box 95"/>
          <p:cNvSpPr txBox="1">
            <a:spLocks noChangeArrowheads="1"/>
          </p:cNvSpPr>
          <p:nvPr/>
        </p:nvSpPr>
        <p:spPr bwMode="auto">
          <a:xfrm>
            <a:off x="228600" y="1195096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2400" b="0" dirty="0">
                <a:solidFill>
                  <a:schemeClr val="bg1"/>
                </a:solidFill>
              </a:rPr>
              <a:t>Two opposite rays.</a:t>
            </a:r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211494" y="3160358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>
                <a:solidFill>
                  <a:schemeClr val="bg1"/>
                </a:solidFill>
              </a:rPr>
              <a:t>3.  </a:t>
            </a:r>
            <a:r>
              <a:rPr lang="en-US" altLang="en-US" sz="2400" b="0">
                <a:solidFill>
                  <a:schemeClr val="bg1"/>
                </a:solidFill>
              </a:rPr>
              <a:t>The intersection of plane </a:t>
            </a:r>
            <a:r>
              <a:rPr lang="en-US" altLang="en-US" sz="2400" b="0">
                <a:solidFill>
                  <a:schemeClr val="bg1"/>
                </a:solidFill>
                <a:latin typeface="Monotype Corsiva" pitchFamily="66" charset="0"/>
              </a:rPr>
              <a:t>N</a:t>
            </a:r>
            <a:r>
              <a:rPr lang="en-US" altLang="en-US" sz="2400" b="0">
                <a:solidFill>
                  <a:schemeClr val="bg1"/>
                </a:solidFill>
              </a:rPr>
              <a:t>  and plane </a:t>
            </a:r>
            <a:r>
              <a:rPr lang="en-US" altLang="en-US" sz="2400" b="0">
                <a:solidFill>
                  <a:schemeClr val="bg1"/>
                </a:solidFill>
                <a:latin typeface="Monotype Corsiva" pitchFamily="66" charset="0"/>
              </a:rPr>
              <a:t>T</a:t>
            </a:r>
            <a:r>
              <a:rPr lang="en-US" altLang="en-US" sz="2400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506" name="Text Box 98"/>
          <p:cNvSpPr txBox="1">
            <a:spLocks noChangeArrowheads="1"/>
          </p:cNvSpPr>
          <p:nvPr/>
        </p:nvSpPr>
        <p:spPr bwMode="auto">
          <a:xfrm>
            <a:off x="228600" y="407359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 dirty="0">
                <a:solidFill>
                  <a:schemeClr val="bg1"/>
                </a:solidFill>
              </a:rPr>
              <a:t>4.  </a:t>
            </a:r>
            <a:r>
              <a:rPr lang="en-US" altLang="en-US" sz="2400" b="0" dirty="0">
                <a:solidFill>
                  <a:schemeClr val="bg1"/>
                </a:solidFill>
              </a:rPr>
              <a:t>A plane containing </a:t>
            </a:r>
            <a:r>
              <a:rPr lang="en-US" altLang="en-US" sz="2400" b="0" i="1" dirty="0">
                <a:solidFill>
                  <a:schemeClr val="bg1"/>
                </a:solidFill>
              </a:rPr>
              <a:t>E</a:t>
            </a:r>
            <a:r>
              <a:rPr lang="en-US" altLang="en-US" sz="2400" b="0" dirty="0">
                <a:solidFill>
                  <a:schemeClr val="bg1"/>
                </a:solidFill>
              </a:rPr>
              <a:t>, </a:t>
            </a:r>
            <a:r>
              <a:rPr lang="en-US" altLang="en-US" sz="2400" b="0" i="1" dirty="0">
                <a:solidFill>
                  <a:schemeClr val="bg1"/>
                </a:solidFill>
              </a:rPr>
              <a:t>D</a:t>
            </a:r>
            <a:r>
              <a:rPr lang="en-US" altLang="en-US" sz="2400" b="0" dirty="0">
                <a:solidFill>
                  <a:schemeClr val="bg1"/>
                </a:solidFill>
              </a:rPr>
              <a:t>, and </a:t>
            </a:r>
            <a:r>
              <a:rPr lang="en-US" altLang="en-US" sz="2400" b="0" i="1" dirty="0">
                <a:solidFill>
                  <a:schemeClr val="bg1"/>
                </a:solidFill>
              </a:rPr>
              <a:t>B</a:t>
            </a:r>
            <a:r>
              <a:rPr lang="en-US" altLang="en-US" sz="2400" b="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228600" y="2223796"/>
            <a:ext cx="4419600" cy="457200"/>
            <a:chOff x="192" y="1776"/>
            <a:chExt cx="2784" cy="288"/>
          </a:xfrm>
        </p:grpSpPr>
        <p:sp>
          <p:nvSpPr>
            <p:cNvPr id="17504" name="Text Box 96"/>
            <p:cNvSpPr txBox="1">
              <a:spLocks noChangeArrowheads="1"/>
            </p:cNvSpPr>
            <p:nvPr/>
          </p:nvSpPr>
          <p:spPr bwMode="auto">
            <a:xfrm>
              <a:off x="192" y="1776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sz="2400" dirty="0">
                  <a:solidFill>
                    <a:schemeClr val="bg1"/>
                  </a:solidFill>
                </a:rPr>
                <a:t>2.  </a:t>
              </a:r>
              <a:r>
                <a:rPr lang="en-US" altLang="en-US" sz="2400" b="0" dirty="0">
                  <a:solidFill>
                    <a:schemeClr val="bg1"/>
                  </a:solidFill>
                </a:rPr>
                <a:t>A point on BC.</a:t>
              </a:r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1392" y="1824"/>
              <a:ext cx="3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727788" y="1728496"/>
            <a:ext cx="2286000" cy="457200"/>
            <a:chOff x="672" y="1488"/>
            <a:chExt cx="1440" cy="444"/>
          </a:xfrm>
        </p:grpSpPr>
        <p:sp>
          <p:nvSpPr>
            <p:cNvPr id="17508" name="Text Box 100"/>
            <p:cNvSpPr txBox="1">
              <a:spLocks noChangeArrowheads="1"/>
            </p:cNvSpPr>
            <p:nvPr/>
          </p:nvSpPr>
          <p:spPr bwMode="auto">
            <a:xfrm>
              <a:off x="672" y="1488"/>
              <a:ext cx="1440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sz="2400" i="1" dirty="0">
                  <a:solidFill>
                    <a:srgbClr val="FF0000"/>
                  </a:solidFill>
                </a:rPr>
                <a:t>CB</a:t>
              </a:r>
              <a:r>
                <a:rPr lang="en-US" altLang="en-US" sz="2400" dirty="0">
                  <a:solidFill>
                    <a:srgbClr val="FF0000"/>
                  </a:solidFill>
                </a:rPr>
                <a:t> and </a:t>
              </a:r>
              <a:r>
                <a:rPr lang="en-US" altLang="en-US" sz="2400" i="1" dirty="0">
                  <a:solidFill>
                    <a:srgbClr val="FF0000"/>
                  </a:solidFill>
                </a:rPr>
                <a:t>CD</a:t>
              </a:r>
              <a:endParaRPr lang="en-US" altLang="en-US" sz="2400" b="0" i="1" dirty="0">
                <a:solidFill>
                  <a:srgbClr val="FF0000"/>
                </a:solidFill>
              </a:endParaRPr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737" y="1562"/>
              <a:ext cx="3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510" name="Line 102"/>
            <p:cNvSpPr>
              <a:spLocks noChangeShapeType="1"/>
            </p:cNvSpPr>
            <p:nvPr/>
          </p:nvSpPr>
          <p:spPr bwMode="auto">
            <a:xfrm>
              <a:off x="1409" y="1562"/>
              <a:ext cx="3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7514" name="Text Box 106"/>
          <p:cNvSpPr txBox="1">
            <a:spLocks noChangeArrowheads="1"/>
          </p:cNvSpPr>
          <p:nvPr/>
        </p:nvSpPr>
        <p:spPr bwMode="auto">
          <a:xfrm>
            <a:off x="710682" y="260499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 dirty="0">
                <a:solidFill>
                  <a:srgbClr val="FF0000"/>
                </a:solidFill>
              </a:rPr>
              <a:t>Possible answer:</a:t>
            </a:r>
            <a:r>
              <a:rPr lang="en-US" altLang="en-US" sz="2400" i="1" dirty="0">
                <a:solidFill>
                  <a:srgbClr val="FF0000"/>
                </a:solidFill>
              </a:rPr>
              <a:t> D</a:t>
            </a:r>
            <a:endParaRPr lang="en-US" altLang="en-US" sz="2400" b="0" i="1" dirty="0">
              <a:solidFill>
                <a:srgbClr val="FF0000"/>
              </a:solidFill>
            </a:endParaRPr>
          </a:p>
        </p:txBody>
      </p: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685800" y="3640694"/>
            <a:ext cx="4267200" cy="457200"/>
            <a:chOff x="528" y="2832"/>
            <a:chExt cx="2688" cy="288"/>
          </a:xfrm>
        </p:grpSpPr>
        <p:sp>
          <p:nvSpPr>
            <p:cNvPr id="17517" name="Text Box 109"/>
            <p:cNvSpPr txBox="1">
              <a:spLocks noChangeArrowheads="1"/>
            </p:cNvSpPr>
            <p:nvPr/>
          </p:nvSpPr>
          <p:spPr bwMode="auto">
            <a:xfrm>
              <a:off x="528" y="2832"/>
              <a:ext cx="26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 sz="2400" dirty="0">
                  <a:solidFill>
                    <a:srgbClr val="FF0000"/>
                  </a:solidFill>
                </a:rPr>
                <a:t>Possible answer:</a:t>
              </a:r>
              <a:r>
                <a:rPr lang="en-US" altLang="en-US" sz="2400" i="1" dirty="0">
                  <a:solidFill>
                    <a:srgbClr val="FF0000"/>
                  </a:solidFill>
                </a:rPr>
                <a:t> BD</a:t>
              </a:r>
              <a:endParaRPr lang="en-US" altLang="en-US" sz="2400" b="0" i="1" dirty="0">
                <a:solidFill>
                  <a:srgbClr val="FF0000"/>
                </a:solidFill>
              </a:endParaRPr>
            </a:p>
          </p:txBody>
        </p:sp>
        <p:sp>
          <p:nvSpPr>
            <p:cNvPr id="17518" name="Line 110"/>
            <p:cNvSpPr>
              <a:spLocks noChangeShapeType="1"/>
            </p:cNvSpPr>
            <p:nvPr/>
          </p:nvSpPr>
          <p:spPr bwMode="auto">
            <a:xfrm>
              <a:off x="2064" y="2880"/>
              <a:ext cx="3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7521" name="Text Box 113"/>
          <p:cNvSpPr txBox="1">
            <a:spLocks noChangeArrowheads="1"/>
          </p:cNvSpPr>
          <p:nvPr/>
        </p:nvSpPr>
        <p:spPr bwMode="auto">
          <a:xfrm>
            <a:off x="737119" y="4570252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>
                <a:solidFill>
                  <a:srgbClr val="FF0000"/>
                </a:solidFill>
              </a:rPr>
              <a:t>Plane </a:t>
            </a:r>
            <a:r>
              <a:rPr lang="en-US" altLang="en-US" sz="2400">
                <a:solidFill>
                  <a:srgbClr val="FF0000"/>
                </a:solidFill>
                <a:latin typeface="Monotype Corsiva" pitchFamily="66" charset="0"/>
              </a:rPr>
              <a:t>T</a:t>
            </a:r>
            <a:endParaRPr lang="en-US" altLang="en-US" sz="2400" b="0" i="1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7523" name="Picture 1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1388" y="713015"/>
            <a:ext cx="4135437" cy="246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838200" y="0"/>
            <a:ext cx="601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u="sng" dirty="0" smtClean="0">
                <a:solidFill>
                  <a:schemeClr val="bg1"/>
                </a:solidFill>
              </a:rPr>
              <a:t>Wrap-Up (PRACTICE)</a:t>
            </a:r>
            <a:endParaRPr lang="en-US" sz="4000" b="1" i="1" u="sng" dirty="0">
              <a:solidFill>
                <a:schemeClr val="bg1"/>
              </a:solidFill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36376" y="498682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 dirty="0">
                <a:solidFill>
                  <a:schemeClr val="bg1"/>
                </a:solidFill>
              </a:rPr>
              <a:t>5</a:t>
            </a:r>
            <a:r>
              <a:rPr lang="en-US" altLang="en-US" sz="2400" dirty="0" smtClean="0">
                <a:solidFill>
                  <a:schemeClr val="bg1"/>
                </a:solidFill>
              </a:rPr>
              <a:t>. </a:t>
            </a:r>
            <a:r>
              <a:rPr lang="en-US" altLang="en-US" sz="2400" b="0" dirty="0">
                <a:solidFill>
                  <a:schemeClr val="bg1"/>
                </a:solidFill>
              </a:rPr>
              <a:t>a ray with endpoint </a:t>
            </a:r>
            <a:r>
              <a:rPr lang="en-US" altLang="en-US" sz="2400" b="0" i="1" dirty="0">
                <a:solidFill>
                  <a:schemeClr val="bg1"/>
                </a:solidFill>
              </a:rPr>
              <a:t>P</a:t>
            </a:r>
            <a:r>
              <a:rPr lang="en-US" altLang="en-US" sz="2400" b="0" dirty="0">
                <a:solidFill>
                  <a:schemeClr val="bg1"/>
                </a:solidFill>
              </a:rPr>
              <a:t> that passes through </a:t>
            </a:r>
            <a:r>
              <a:rPr lang="en-US" altLang="en-US" sz="2400" b="0" i="1" dirty="0">
                <a:solidFill>
                  <a:schemeClr val="bg1"/>
                </a:solidFill>
              </a:rPr>
              <a:t>Q</a:t>
            </a:r>
          </a:p>
        </p:txBody>
      </p:sp>
      <p:pic>
        <p:nvPicPr>
          <p:cNvPr id="21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7833" y="5599926"/>
            <a:ext cx="2971800" cy="1017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4" grpId="0"/>
      <p:bldP spid="175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315200" cy="4114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Honors</a:t>
            </a:r>
            <a:br>
              <a:rPr lang="en-US" sz="6000" dirty="0" smtClean="0"/>
            </a:br>
            <a:r>
              <a:rPr lang="en-US" sz="6000" dirty="0" smtClean="0"/>
              <a:t>Geometry Lesson</a:t>
            </a:r>
            <a:br>
              <a:rPr lang="en-US" sz="6000" dirty="0" smtClean="0"/>
            </a:br>
            <a:r>
              <a:rPr lang="en-US" sz="6000" dirty="0" smtClean="0"/>
              <a:t>A2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824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1219200" y="4267200"/>
            <a:ext cx="6992938" cy="1143000"/>
            <a:chOff x="624" y="2544"/>
            <a:chExt cx="4405" cy="720"/>
          </a:xfrm>
        </p:grpSpPr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2723" y="2784"/>
              <a:ext cx="230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=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|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– 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|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or |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- 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|</a:t>
              </a:r>
            </a:p>
          </p:txBody>
        </p:sp>
        <p:grpSp>
          <p:nvGrpSpPr>
            <p:cNvPr id="101389" name="Group 13"/>
            <p:cNvGrpSpPr>
              <a:grpSpLocks/>
            </p:cNvGrpSpPr>
            <p:nvPr/>
          </p:nvGrpSpPr>
          <p:grpSpPr bwMode="auto">
            <a:xfrm>
              <a:off x="624" y="2544"/>
              <a:ext cx="1680" cy="720"/>
              <a:chOff x="624" y="2544"/>
              <a:chExt cx="1680" cy="720"/>
            </a:xfrm>
          </p:grpSpPr>
          <p:sp>
            <p:nvSpPr>
              <p:cNvPr id="101382" name="Line 6"/>
              <p:cNvSpPr>
                <a:spLocks noChangeShapeType="1"/>
              </p:cNvSpPr>
              <p:nvPr/>
            </p:nvSpPr>
            <p:spPr bwMode="auto">
              <a:xfrm>
                <a:off x="624" y="2928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01383" name="Oval 7"/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01384" name="Oval 8"/>
              <p:cNvSpPr>
                <a:spLocks noChangeArrowheads="1"/>
              </p:cNvSpPr>
              <p:nvPr/>
            </p:nvSpPr>
            <p:spPr bwMode="auto">
              <a:xfrm>
                <a:off x="1920" y="28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01385" name="Text Box 9"/>
              <p:cNvSpPr txBox="1">
                <a:spLocks noChangeArrowheads="1"/>
              </p:cNvSpPr>
              <p:nvPr/>
            </p:nvSpPr>
            <p:spPr bwMode="auto">
              <a:xfrm>
                <a:off x="720" y="2544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b="1" i="1">
                    <a:solidFill>
                      <a:srgbClr val="FF0000"/>
                    </a:solidFill>
                    <a:latin typeface="Verdana" pitchFamily="34" charset="0"/>
                  </a:rPr>
                  <a:t>A</a:t>
                </a:r>
              </a:p>
            </p:txBody>
          </p:sp>
          <p:sp>
            <p:nvSpPr>
              <p:cNvPr id="101386" name="Text Box 10"/>
              <p:cNvSpPr txBox="1">
                <a:spLocks noChangeArrowheads="1"/>
              </p:cNvSpPr>
              <p:nvPr/>
            </p:nvSpPr>
            <p:spPr bwMode="auto">
              <a:xfrm>
                <a:off x="720" y="2976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b="1" i="1">
                    <a:solidFill>
                      <a:srgbClr val="FF0000"/>
                    </a:solidFill>
                    <a:latin typeface="Verdana" pitchFamily="34" charset="0"/>
                  </a:rPr>
                  <a:t>a</a:t>
                </a:r>
              </a:p>
            </p:txBody>
          </p:sp>
          <p:sp>
            <p:nvSpPr>
              <p:cNvPr id="101387" name="Text Box 11"/>
              <p:cNvSpPr txBox="1">
                <a:spLocks noChangeArrowheads="1"/>
              </p:cNvSpPr>
              <p:nvPr/>
            </p:nvSpPr>
            <p:spPr bwMode="auto">
              <a:xfrm>
                <a:off x="1776" y="2544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b="1" i="1">
                    <a:solidFill>
                      <a:srgbClr val="3333CC"/>
                    </a:solidFill>
                    <a:latin typeface="Verdana" pitchFamily="34" charset="0"/>
                  </a:rPr>
                  <a:t>B</a:t>
                </a:r>
              </a:p>
            </p:txBody>
          </p:sp>
          <p:sp>
            <p:nvSpPr>
              <p:cNvPr id="101388" name="Text Box 12"/>
              <p:cNvSpPr txBox="1">
                <a:spLocks noChangeArrowheads="1"/>
              </p:cNvSpPr>
              <p:nvPr/>
            </p:nvSpPr>
            <p:spPr bwMode="auto">
              <a:xfrm>
                <a:off x="1776" y="2976"/>
                <a:ext cx="38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b="1" i="1">
                    <a:solidFill>
                      <a:srgbClr val="3333CC"/>
                    </a:solidFill>
                    <a:latin typeface="Verdana" pitchFamily="34" charset="0"/>
                  </a:rPr>
                  <a:t>b</a:t>
                </a:r>
              </a:p>
            </p:txBody>
          </p:sp>
        </p:grpSp>
      </p:grpSp>
      <p:grpSp>
        <p:nvGrpSpPr>
          <p:cNvPr id="101392" name="Group 16"/>
          <p:cNvGrpSpPr>
            <a:grpSpLocks/>
          </p:cNvGrpSpPr>
          <p:nvPr/>
        </p:nvGrpSpPr>
        <p:grpSpPr bwMode="auto">
          <a:xfrm>
            <a:off x="838200" y="1162050"/>
            <a:ext cx="7315200" cy="2647950"/>
            <a:chOff x="528" y="732"/>
            <a:chExt cx="4608" cy="1668"/>
          </a:xfrm>
        </p:grpSpPr>
        <p:sp>
          <p:nvSpPr>
            <p:cNvPr id="101380" name="Text Box 4"/>
            <p:cNvSpPr txBox="1">
              <a:spLocks noChangeArrowheads="1"/>
            </p:cNvSpPr>
            <p:nvPr/>
          </p:nvSpPr>
          <p:spPr bwMode="auto">
            <a:xfrm>
              <a:off x="528" y="732"/>
              <a:ext cx="4608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The </a:t>
              </a:r>
              <a:r>
                <a:rPr lang="en-US" sz="2400" b="1" u="sng">
                  <a:solidFill>
                    <a:srgbClr val="000000"/>
                  </a:solidFill>
                  <a:latin typeface="Verdana" pitchFamily="34" charset="0"/>
                </a:rPr>
                <a:t>distance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between any two points is the absolute value of the difference of the coordinates.  If the coordinates of points 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and 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are 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and 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then the distance between 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and 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is |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– 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| or |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– 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|.  The distance between 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and 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is also called the </a:t>
              </a:r>
              <a:r>
                <a:rPr lang="en-US" sz="2400" b="1" u="sng">
                  <a:solidFill>
                    <a:srgbClr val="000000"/>
                  </a:solidFill>
                  <a:latin typeface="Verdana" pitchFamily="34" charset="0"/>
                </a:rPr>
                <a:t>length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 of 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or </a:t>
              </a:r>
              <a:r>
                <a:rPr lang="en-US" sz="2400" i="1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r>
                <a:rPr lang="en-US" sz="2400" i="1">
                  <a:solidFill>
                    <a:srgbClr val="3333CC"/>
                  </a:solidFill>
                  <a:latin typeface="Verdana" pitchFamily="34" charset="0"/>
                </a:rPr>
                <a:t>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.</a:t>
              </a:r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>
              <a:off x="585" y="216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15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 Design">
  <a:themeElements>
    <a:clrScheme name="New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CC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ew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</TotalTime>
  <Words>1507</Words>
  <Application>Microsoft Office PowerPoint</Application>
  <PresentationFormat>On-screen Show (4:3)</PresentationFormat>
  <Paragraphs>247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Arial</vt:lpstr>
      <vt:lpstr>Arial Black</vt:lpstr>
      <vt:lpstr>Arial MT Bl</vt:lpstr>
      <vt:lpstr>Calibri</vt:lpstr>
      <vt:lpstr>Franklin Gothic Book</vt:lpstr>
      <vt:lpstr>Monotype Corsiva</vt:lpstr>
      <vt:lpstr>Symbol</vt:lpstr>
      <vt:lpstr>Times</vt:lpstr>
      <vt:lpstr>Times New Roman</vt:lpstr>
      <vt:lpstr>Verdana</vt:lpstr>
      <vt:lpstr>Wingdings 2</vt:lpstr>
      <vt:lpstr>Technic</vt:lpstr>
      <vt:lpstr>New Design</vt:lpstr>
      <vt:lpstr>Drill: Friday 8/26</vt:lpstr>
      <vt:lpstr>     Geometry Lesson </vt:lpstr>
      <vt:lpstr>What is a postulate?</vt:lpstr>
      <vt:lpstr>So, what’s a proof?</vt:lpstr>
      <vt:lpstr>Who is Euclid anyway?</vt:lpstr>
      <vt:lpstr>Points, Lines, and Planes Postulates</vt:lpstr>
      <vt:lpstr>PowerPoint Presentation</vt:lpstr>
      <vt:lpstr>Honors Geometry Lesson A2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Geometry Lesson A1.2</dc:title>
  <dc:creator>mstauffer</dc:creator>
  <cp:lastModifiedBy>Calise, Anthony J.</cp:lastModifiedBy>
  <cp:revision>27</cp:revision>
  <dcterms:created xsi:type="dcterms:W3CDTF">2010-08-18T17:19:27Z</dcterms:created>
  <dcterms:modified xsi:type="dcterms:W3CDTF">2016-08-26T11:00:26Z</dcterms:modified>
</cp:coreProperties>
</file>