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3" r:id="rId2"/>
    <p:sldId id="272" r:id="rId3"/>
    <p:sldId id="293" r:id="rId4"/>
    <p:sldId id="274" r:id="rId5"/>
    <p:sldId id="275" r:id="rId6"/>
    <p:sldId id="277" r:id="rId7"/>
    <p:sldId id="268" r:id="rId8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3333CC"/>
    <a:srgbClr val="3399FF"/>
    <a:srgbClr val="FF0000"/>
    <a:srgbClr val="006699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6" autoAdjust="0"/>
    <p:restoredTop sz="93412" autoAdjust="0"/>
  </p:normalViewPr>
  <p:slideViewPr>
    <p:cSldViewPr>
      <p:cViewPr varScale="1">
        <p:scale>
          <a:sx n="69" d="100"/>
          <a:sy n="69" d="100"/>
        </p:scale>
        <p:origin x="444" y="84"/>
      </p:cViewPr>
      <p:guideLst>
        <p:guide orient="horz" pos="57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6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CB93D34-0961-4DA0-84AC-E3259E715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28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CDC6345-A766-4CD6-B31A-EEA810794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61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510137-97B0-440D-B269-5DDF4C0E660D}" type="slidenum">
              <a:rPr lang="en-US"/>
              <a:pPr/>
              <a:t>1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09211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007A42-23E8-43E1-B568-00C6795F9C79}" type="slidenum">
              <a:rPr lang="en-US"/>
              <a:pPr/>
              <a:t>2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6322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197E1D-8C6B-4DD7-90AE-409A07FEEAAA}" type="slidenum">
              <a:rPr lang="en-US"/>
              <a:pPr/>
              <a:t>4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26198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F1DFA8-6D4C-43A9-A6A2-76B3558807B2}" type="slidenum">
              <a:rPr lang="en-US"/>
              <a:pPr/>
              <a:t>5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38373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E8AE6B-8807-4CAF-B8B1-50D7D06795B7}" type="slidenum">
              <a:rPr lang="en-US"/>
              <a:pPr/>
              <a:t>6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57596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47DB62-26B8-47C0-91FA-88B05D05241C}" type="slidenum">
              <a:rPr lang="en-US"/>
              <a:pPr/>
              <a:t>7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5699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1798B-FF66-4CA9-88B2-3AEB595CD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9FE3A-FA7E-46AF-9467-16501BE16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9C4D5-4396-4C07-B49F-014015204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4159C-FAD0-4810-A5C0-7A5CB581A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0D330-16F0-4A32-A173-19C494D14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0EB3A-15EB-4312-B133-861E70AB5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2DC32-0A93-43E8-9AF2-C053C19B2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508BA-F350-4B95-87A5-B5BFAC709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5C373-6550-442F-BCD5-0E04D4E1F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C5294-9C41-4D8F-AE90-82F0D8733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40B94-591C-4646-86C6-15BEB3C51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FABE2-41A8-41E3-A54D-41DA849A2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22307D6-9C8B-4A12-A37E-F383857AB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73025" y="6556375"/>
            <a:ext cx="2974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b="1">
                <a:solidFill>
                  <a:schemeClr val="bg1"/>
                </a:solidFill>
                <a:latin typeface="Verdana" pitchFamily="34" charset="0"/>
              </a:rPr>
              <a:t>Holt McDougal Geometry</a:t>
            </a:r>
          </a:p>
        </p:txBody>
      </p:sp>
      <p:grpSp>
        <p:nvGrpSpPr>
          <p:cNvPr id="2057" name="Group 13"/>
          <p:cNvGrpSpPr>
            <a:grpSpLocks/>
          </p:cNvGrpSpPr>
          <p:nvPr userDrawn="1"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2060" name="Picture 7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1" name="Picture 12" descr="chater_screen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574" y="4131"/>
              <a:ext cx="31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200" b="1">
                <a:latin typeface="Arial Black" pitchFamily="34" charset="0"/>
              </a:rPr>
              <a:t>9-2</a:t>
            </a:r>
            <a:endParaRPr lang="en-US" sz="800"/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066800" y="-23813"/>
            <a:ext cx="8077200" cy="822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400">
                <a:solidFill>
                  <a:schemeClr val="bg1"/>
                </a:solidFill>
                <a:latin typeface="Arial Black" pitchFamily="34" charset="0"/>
              </a:rPr>
              <a:t>Developing Formulas for </a:t>
            </a:r>
          </a:p>
          <a:p>
            <a:pPr>
              <a:defRPr/>
            </a:pPr>
            <a:r>
              <a:rPr lang="en-US" sz="2400">
                <a:solidFill>
                  <a:schemeClr val="bg1"/>
                </a:solidFill>
                <a:latin typeface="Arial Black" pitchFamily="34" charset="0"/>
              </a:rPr>
              <a:t>Circles and Regular Polygons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okKp3pwVF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256880" y="1981200"/>
            <a:ext cx="5791200" cy="34163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Also </a:t>
            </a:r>
            <a:r>
              <a:rPr lang="en-US" sz="2400" i="1" dirty="0">
                <a:solidFill>
                  <a:srgbClr val="000000"/>
                </a:solidFill>
                <a:latin typeface="Verdana" pitchFamily="34" charset="0"/>
              </a:rPr>
              <a:t>d </a:t>
            </a:r>
            <a:r>
              <a:rPr lang="en-US" sz="2400" dirty="0">
                <a:solidFill>
                  <a:srgbClr val="000000"/>
                </a:solidFill>
                <a:latin typeface="Verdana" pitchFamily="34" charset="0"/>
              </a:rPr>
              <a:t>= 2</a:t>
            </a:r>
            <a:r>
              <a:rPr lang="en-US" sz="2400" i="1" dirty="0">
                <a:solidFill>
                  <a:srgbClr val="000000"/>
                </a:solidFill>
                <a:latin typeface="Verdana" pitchFamily="34" charset="0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latin typeface="Verdana" pitchFamily="34" charset="0"/>
              </a:rPr>
              <a:t>.</a:t>
            </a:r>
            <a:endParaRPr lang="en-US" sz="2400" dirty="0" smtClean="0">
              <a:latin typeface="Verdana" pitchFamily="34" charset="0"/>
            </a:endParaRPr>
          </a:p>
          <a:p>
            <a:endParaRPr lang="en-US" sz="2400" dirty="0" smtClean="0">
              <a:latin typeface="Verdana" pitchFamily="34" charset="0"/>
            </a:endParaRPr>
          </a:p>
          <a:p>
            <a:r>
              <a:rPr lang="en-US" sz="2400" u="sng" dirty="0" smtClean="0">
                <a:latin typeface="Verdana" pitchFamily="34" charset="0"/>
              </a:rPr>
              <a:t>Circumference Formula</a:t>
            </a:r>
            <a:endParaRPr lang="en-US" sz="2400" u="sng" dirty="0">
              <a:latin typeface="Verdana" pitchFamily="34" charset="0"/>
            </a:endParaRPr>
          </a:p>
          <a:p>
            <a:endParaRPr lang="en-US" sz="2400" i="1" dirty="0" smtClean="0">
              <a:latin typeface="Verdana" pitchFamily="34" charset="0"/>
            </a:endParaRPr>
          </a:p>
          <a:p>
            <a:r>
              <a:rPr lang="en-US" sz="2400" i="1" dirty="0" smtClean="0">
                <a:latin typeface="Verdana" pitchFamily="34" charset="0"/>
              </a:rPr>
              <a:t>C </a:t>
            </a:r>
            <a:r>
              <a:rPr lang="en-US" sz="2400" dirty="0">
                <a:latin typeface="Verdana" pitchFamily="34" charset="0"/>
              </a:rPr>
              <a:t>= </a:t>
            </a:r>
            <a:r>
              <a:rPr lang="en-US" sz="2400" dirty="0" smtClean="0">
                <a:latin typeface="Verdana" pitchFamily="34" charset="0"/>
              </a:rPr>
              <a:t>D</a:t>
            </a:r>
            <a:r>
              <a:rPr lang="en-US" sz="2400" i="1" dirty="0" smtClean="0"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 dirty="0" smtClean="0">
                <a:latin typeface="Verdana" pitchFamily="34" charset="0"/>
              </a:rPr>
              <a:t>. </a:t>
            </a:r>
            <a:r>
              <a:rPr lang="en-US" sz="2400" dirty="0">
                <a:latin typeface="Verdana" pitchFamily="34" charset="0"/>
              </a:rPr>
              <a:t>Also </a:t>
            </a:r>
            <a:r>
              <a:rPr lang="en-US" sz="2400" i="1" dirty="0">
                <a:latin typeface="Verdana" pitchFamily="34" charset="0"/>
              </a:rPr>
              <a:t>d </a:t>
            </a:r>
            <a:r>
              <a:rPr lang="en-US" sz="2400" dirty="0">
                <a:latin typeface="Verdana" pitchFamily="34" charset="0"/>
              </a:rPr>
              <a:t>= </a:t>
            </a:r>
            <a:r>
              <a:rPr lang="en-US" sz="2400" dirty="0" smtClean="0">
                <a:latin typeface="Verdana" pitchFamily="34" charset="0"/>
              </a:rPr>
              <a:t>2</a:t>
            </a:r>
            <a:r>
              <a:rPr lang="en-US" sz="2400" i="1" dirty="0" smtClean="0">
                <a:latin typeface="Verdana" pitchFamily="34" charset="0"/>
              </a:rPr>
              <a:t>r</a:t>
            </a:r>
            <a:r>
              <a:rPr lang="en-US" sz="2400" dirty="0" smtClean="0">
                <a:latin typeface="Verdana" pitchFamily="34" charset="0"/>
              </a:rPr>
              <a:t>.</a:t>
            </a:r>
          </a:p>
          <a:p>
            <a:endParaRPr lang="en-US" sz="2400" dirty="0" smtClean="0">
              <a:latin typeface="Verdana" pitchFamily="34" charset="0"/>
              <a:hlinkClick r:id="rId3"/>
            </a:endParaRPr>
          </a:p>
          <a:p>
            <a:endParaRPr lang="en-US" sz="2400" dirty="0">
              <a:latin typeface="Verdana" pitchFamily="34" charset="0"/>
              <a:hlinkClick r:id="rId3"/>
            </a:endParaRPr>
          </a:p>
          <a:p>
            <a:endParaRPr lang="en-US" sz="2400" dirty="0" smtClean="0">
              <a:latin typeface="Verdana" pitchFamily="34" charset="0"/>
              <a:hlinkClick r:id="rId3"/>
            </a:endParaRPr>
          </a:p>
          <a:p>
            <a:r>
              <a:rPr lang="en-US" sz="2400" dirty="0" smtClean="0">
                <a:latin typeface="Verdana" pitchFamily="34" charset="0"/>
                <a:hlinkClick r:id="rId3"/>
              </a:rPr>
              <a:t>Derivation of Area Formula</a:t>
            </a:r>
            <a:r>
              <a:rPr lang="en-US" sz="2400" dirty="0" smtClean="0">
                <a:latin typeface="Verdana" pitchFamily="34" charset="0"/>
              </a:rPr>
              <a:t>!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7170" name="Rectangle 21"/>
          <p:cNvSpPr>
            <a:spLocks noChangeArrowheads="1"/>
          </p:cNvSpPr>
          <p:nvPr/>
        </p:nvSpPr>
        <p:spPr bwMode="auto">
          <a:xfrm>
            <a:off x="228600" y="914400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Verdana" pitchFamily="34" charset="0"/>
              </a:rPr>
              <a:t>A </a:t>
            </a:r>
            <a:r>
              <a:rPr lang="en-US" sz="2400" dirty="0">
                <a:latin typeface="Verdana" pitchFamily="34" charset="0"/>
              </a:rPr>
              <a:t>circle is named by the symbol </a:t>
            </a:r>
            <a:r>
              <a:rPr lang="en-US" sz="2400" dirty="0">
                <a:latin typeface="Verdana" pitchFamily="34" charset="0"/>
                <a:sym typeface="Wingdings" pitchFamily="2" charset="2"/>
              </a:rPr>
              <a:t></a:t>
            </a:r>
            <a:r>
              <a:rPr lang="en-US" sz="2400" dirty="0">
                <a:latin typeface="Verdana" pitchFamily="34" charset="0"/>
              </a:rPr>
              <a:t> and its center. </a:t>
            </a:r>
            <a:r>
              <a:rPr lang="en-US" sz="2400" b="1" dirty="0">
                <a:solidFill>
                  <a:srgbClr val="009900"/>
                </a:solidFill>
                <a:latin typeface="Verdana" pitchFamily="34" charset="0"/>
                <a:sym typeface="Wingdings" pitchFamily="2" charset="2"/>
              </a:rPr>
              <a:t></a:t>
            </a:r>
            <a:r>
              <a:rPr lang="en-US" sz="2400" b="1" i="1" dirty="0">
                <a:solidFill>
                  <a:srgbClr val="009900"/>
                </a:solidFill>
                <a:latin typeface="Verdana" pitchFamily="34" charset="0"/>
              </a:rPr>
              <a:t>A</a:t>
            </a:r>
            <a:r>
              <a:rPr lang="en-US" sz="2400" b="1" i="1" dirty="0">
                <a:latin typeface="Verdana" pitchFamily="34" charset="0"/>
              </a:rPr>
              <a:t> </a:t>
            </a:r>
            <a:r>
              <a:rPr lang="en-US" sz="2400" dirty="0">
                <a:latin typeface="Verdana" pitchFamily="34" charset="0"/>
              </a:rPr>
              <a:t>has radius </a:t>
            </a:r>
            <a:r>
              <a:rPr lang="en-US" sz="2400" b="1" i="1" dirty="0">
                <a:solidFill>
                  <a:srgbClr val="FF0000"/>
                </a:solidFill>
                <a:latin typeface="Verdana" pitchFamily="34" charset="0"/>
              </a:rPr>
              <a:t>r</a:t>
            </a:r>
            <a:r>
              <a:rPr lang="en-US" sz="2400" b="1" i="1" dirty="0">
                <a:latin typeface="Verdana" pitchFamily="34" charset="0"/>
              </a:rPr>
              <a:t> </a:t>
            </a:r>
            <a:r>
              <a:rPr lang="en-US" sz="2400" dirty="0">
                <a:latin typeface="Verdana" pitchFamily="34" charset="0"/>
              </a:rPr>
              <a:t>= </a:t>
            </a:r>
            <a:r>
              <a:rPr lang="en-US" sz="2400" b="1" i="1" dirty="0">
                <a:solidFill>
                  <a:srgbClr val="FF0000"/>
                </a:solidFill>
                <a:latin typeface="Verdana" pitchFamily="34" charset="0"/>
              </a:rPr>
              <a:t>AB</a:t>
            </a:r>
            <a:r>
              <a:rPr lang="en-US" sz="2400" b="1" i="1" dirty="0">
                <a:latin typeface="Verdana" pitchFamily="34" charset="0"/>
              </a:rPr>
              <a:t> </a:t>
            </a:r>
            <a:r>
              <a:rPr lang="en-US" sz="2400" dirty="0">
                <a:latin typeface="Verdana" pitchFamily="34" charset="0"/>
              </a:rPr>
              <a:t>and diameter </a:t>
            </a:r>
            <a:r>
              <a:rPr lang="en-US" sz="2400" b="1" i="1" dirty="0">
                <a:solidFill>
                  <a:srgbClr val="006699"/>
                </a:solidFill>
                <a:latin typeface="Verdana" pitchFamily="34" charset="0"/>
              </a:rPr>
              <a:t>d</a:t>
            </a:r>
            <a:r>
              <a:rPr lang="en-US" sz="2400" b="1" i="1" dirty="0">
                <a:latin typeface="Verdana" pitchFamily="34" charset="0"/>
              </a:rPr>
              <a:t> </a:t>
            </a:r>
            <a:r>
              <a:rPr lang="en-US" sz="2400" dirty="0">
                <a:latin typeface="Verdana" pitchFamily="34" charset="0"/>
              </a:rPr>
              <a:t>= </a:t>
            </a:r>
            <a:r>
              <a:rPr lang="en-US" sz="2400" b="1" i="1" dirty="0">
                <a:solidFill>
                  <a:srgbClr val="006699"/>
                </a:solidFill>
                <a:latin typeface="Verdana" pitchFamily="34" charset="0"/>
              </a:rPr>
              <a:t>CD</a:t>
            </a:r>
            <a:r>
              <a:rPr lang="en-US" sz="2400" dirty="0">
                <a:latin typeface="Verdana" pitchFamily="34" charset="0"/>
              </a:rPr>
              <a:t>.</a:t>
            </a:r>
          </a:p>
        </p:txBody>
      </p:sp>
      <p:pic>
        <p:nvPicPr>
          <p:cNvPr id="7171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2286000"/>
            <a:ext cx="332997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257800" y="4718060"/>
            <a:ext cx="533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8"/>
          <p:cNvSpPr>
            <a:spLocks noChangeArrowheads="1"/>
          </p:cNvSpPr>
          <p:nvPr/>
        </p:nvSpPr>
        <p:spPr bwMode="auto">
          <a:xfrm>
            <a:off x="533400" y="790854"/>
            <a:ext cx="807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Verdana" pitchFamily="34" charset="0"/>
              </a:rPr>
              <a:t>You can use the circumference of a circle to find its area. Divide the circle and rearrange the pieces to make a shape that resembles a parallelogram.</a:t>
            </a: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4876800" y="2186479"/>
            <a:ext cx="4114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0000FF"/>
                </a:solidFill>
                <a:latin typeface="Verdana" pitchFamily="34" charset="0"/>
              </a:rPr>
              <a:t>The base of the parallelogram is about half the circumference, or </a:t>
            </a:r>
            <a:r>
              <a:rPr lang="en-US" sz="2000" i="1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</a:t>
            </a:r>
            <a:r>
              <a:rPr lang="en-US" sz="2000" i="1">
                <a:solidFill>
                  <a:srgbClr val="0000FF"/>
                </a:solidFill>
                <a:latin typeface="Verdana" pitchFamily="34" charset="0"/>
              </a:rPr>
              <a:t>r, and the height is close to the radius r. So A </a:t>
            </a:r>
            <a:r>
              <a:rPr lang="en-US" sz="2000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</a:t>
            </a:r>
            <a:r>
              <a:rPr lang="en-US" sz="200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i="1">
                <a:solidFill>
                  <a:srgbClr val="0000FF"/>
                </a:solidFill>
                <a:sym typeface="Symbol" pitchFamily="18" charset="2"/>
              </a:rPr>
              <a:t>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 sz="2000" i="1">
                <a:solidFill>
                  <a:srgbClr val="0000FF"/>
                </a:solidFill>
                <a:latin typeface="Verdana" pitchFamily="34" charset="0"/>
              </a:rPr>
              <a:t>r </a:t>
            </a:r>
            <a:r>
              <a:rPr lang="en-US" sz="2000">
                <a:solidFill>
                  <a:srgbClr val="0000FF"/>
                </a:solidFill>
                <a:latin typeface="Verdana" pitchFamily="34" charset="0"/>
              </a:rPr>
              <a:t>· </a:t>
            </a:r>
            <a:r>
              <a:rPr lang="en-US" sz="2000" i="1">
                <a:solidFill>
                  <a:srgbClr val="0000FF"/>
                </a:solidFill>
                <a:latin typeface="Verdana" pitchFamily="34" charset="0"/>
              </a:rPr>
              <a:t>r </a:t>
            </a:r>
            <a:r>
              <a:rPr lang="en-US" sz="2000">
                <a:solidFill>
                  <a:srgbClr val="0000FF"/>
                </a:solidFill>
                <a:latin typeface="Verdana" pitchFamily="34" charset="0"/>
              </a:rPr>
              <a:t>= </a:t>
            </a:r>
            <a:r>
              <a:rPr lang="en-US" i="1">
                <a:solidFill>
                  <a:srgbClr val="0000FF"/>
                </a:solidFill>
                <a:sym typeface="Symbol" pitchFamily="18" charset="2"/>
              </a:rPr>
              <a:t>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 sz="2000" i="1">
                <a:solidFill>
                  <a:srgbClr val="0000FF"/>
                </a:solidFill>
                <a:latin typeface="Verdana" pitchFamily="34" charset="0"/>
              </a:rPr>
              <a:t>r</a:t>
            </a:r>
            <a:r>
              <a:rPr lang="en-US" sz="2000" i="1" baseline="30000">
                <a:solidFill>
                  <a:srgbClr val="0000FF"/>
                </a:solidFill>
                <a:latin typeface="Verdana" pitchFamily="34" charset="0"/>
              </a:rPr>
              <a:t>2</a:t>
            </a:r>
            <a:r>
              <a:rPr lang="en-US" sz="2000" i="1">
                <a:solidFill>
                  <a:srgbClr val="0000FF"/>
                </a:solidFill>
                <a:latin typeface="Verdana" pitchFamily="34" charset="0"/>
              </a:rPr>
              <a:t>.</a:t>
            </a:r>
          </a:p>
        </p:txBody>
      </p:sp>
      <p:pic>
        <p:nvPicPr>
          <p:cNvPr id="27668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957879"/>
            <a:ext cx="44196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9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3862879"/>
            <a:ext cx="4800600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5029200" y="4091479"/>
            <a:ext cx="3810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0000FF"/>
                </a:solidFill>
                <a:latin typeface="Verdana" pitchFamily="34" charset="0"/>
              </a:rPr>
              <a:t>The more pieces you divide the circle into, the more accurate the estimate will be.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7" grpId="0"/>
      <p:bldP spid="276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0831" y="1266334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>
                <a:latin typeface="Verdana" pitchFamily="34" charset="0"/>
              </a:rPr>
              <a:t>Find </a:t>
            </a:r>
            <a:r>
              <a:rPr lang="en-US" sz="2400" b="1" dirty="0">
                <a:latin typeface="Verdana" pitchFamily="34" charset="0"/>
              </a:rPr>
              <a:t>the area of </a:t>
            </a:r>
            <a:r>
              <a:rPr lang="en-US" sz="2400" b="1" dirty="0">
                <a:latin typeface="Verdana" pitchFamily="34" charset="0"/>
                <a:sym typeface="Wingdings" pitchFamily="2" charset="2"/>
              </a:rPr>
              <a:t></a:t>
            </a:r>
            <a:r>
              <a:rPr lang="en-US" sz="2400" b="1" i="1" dirty="0">
                <a:latin typeface="Verdana" pitchFamily="34" charset="0"/>
              </a:rPr>
              <a:t>K </a:t>
            </a:r>
            <a:r>
              <a:rPr lang="en-US" sz="2400" b="1" dirty="0">
                <a:latin typeface="Verdana" pitchFamily="34" charset="0"/>
              </a:rPr>
              <a:t>in terms of </a:t>
            </a:r>
            <a:r>
              <a:rPr lang="en-US" sz="2400" b="1" i="1" dirty="0">
                <a:latin typeface="Verdana" pitchFamily="34" charset="0"/>
                <a:sym typeface="Symbol" pitchFamily="18" charset="2"/>
              </a:rPr>
              <a:t>.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1A: Finding Measurements of Circles</a:t>
            </a:r>
          </a:p>
        </p:txBody>
      </p:sp>
      <p:pic>
        <p:nvPicPr>
          <p:cNvPr id="1024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923068"/>
            <a:ext cx="196612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590800" y="2154843"/>
            <a:ext cx="128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Verdana" pitchFamily="34" charset="0"/>
              </a:rPr>
              <a:t>A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r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4572000" y="2151668"/>
            <a:ext cx="2593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Area of a circle.</a:t>
            </a:r>
            <a:endParaRPr lang="en-US" sz="2400" baseline="30000">
              <a:solidFill>
                <a:srgbClr val="0000FF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4572000" y="2688243"/>
            <a:ext cx="411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 dirty="0">
                <a:solidFill>
                  <a:srgbClr val="0000FF"/>
                </a:solidFill>
                <a:latin typeface="Verdana" pitchFamily="34" charset="0"/>
              </a:rPr>
              <a:t>Divide the diameter by 2 to find the radius, 3.</a:t>
            </a:r>
            <a:endParaRPr lang="en-US" sz="2400" baseline="30000" dirty="0">
              <a:solidFill>
                <a:srgbClr val="0000FF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4572000" y="3599468"/>
            <a:ext cx="153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0000FF"/>
                </a:solidFill>
                <a:latin typeface="Verdana" pitchFamily="34" charset="0"/>
              </a:rPr>
              <a:t>Simplify.</a:t>
            </a:r>
            <a:endParaRPr lang="en-US" sz="2400" baseline="30000" dirty="0">
              <a:solidFill>
                <a:srgbClr val="0000FF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2590800" y="2840643"/>
            <a:ext cx="162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 dirty="0">
                <a:latin typeface="Verdana" pitchFamily="34" charset="0"/>
              </a:rPr>
              <a:t>A</a:t>
            </a:r>
            <a:r>
              <a:rPr lang="en-US" sz="2400" dirty="0">
                <a:latin typeface="Verdana" pitchFamily="34" charset="0"/>
              </a:rPr>
              <a:t> = </a:t>
            </a:r>
            <a:r>
              <a:rPr lang="en-US" sz="2400" dirty="0">
                <a:latin typeface="Verdana" pitchFamily="34" charset="0"/>
                <a:sym typeface="Symbol" pitchFamily="18" charset="2"/>
              </a:rPr>
              <a:t>(3)</a:t>
            </a:r>
            <a:r>
              <a:rPr lang="en-US" sz="2400" baseline="30000" dirty="0">
                <a:latin typeface="Verdana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2590800" y="3599468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 dirty="0">
                <a:latin typeface="Verdana" pitchFamily="34" charset="0"/>
              </a:rPr>
              <a:t>A</a:t>
            </a:r>
            <a:r>
              <a:rPr lang="en-US" sz="2400" dirty="0">
                <a:latin typeface="Verdana" pitchFamily="34" charset="0"/>
              </a:rPr>
              <a:t> = 9</a:t>
            </a:r>
            <a:r>
              <a:rPr lang="en-US" sz="2400" dirty="0">
                <a:latin typeface="Verdana" pitchFamily="34" charset="0"/>
                <a:sym typeface="Symbol" pitchFamily="18" charset="2"/>
              </a:rPr>
              <a:t> in</a:t>
            </a:r>
            <a:r>
              <a:rPr lang="en-US" sz="2400" baseline="30000" dirty="0">
                <a:latin typeface="Verdana" pitchFamily="34" charset="0"/>
                <a:sym typeface="Symbol" pitchFamily="18" charset="2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/>
      <p:bldP spid="29706" grpId="0"/>
      <p:bldP spid="29707" grpId="0"/>
      <p:bldP spid="29708" grpId="0"/>
      <p:bldP spid="29709" grpId="0"/>
      <p:bldP spid="297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6922" y="1098947"/>
            <a:ext cx="900547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400" b="1" dirty="0">
                <a:latin typeface="Verdana" pitchFamily="34" charset="0"/>
              </a:rPr>
              <a:t>A pizza-making kit contains three circular baking stones with diameters 24 cm, 36 cm, and 48 cm. Find the area of each stone. Round to the nearest tenth. 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7294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Example 2: Cooking Application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229631" y="2668607"/>
            <a:ext cx="271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latin typeface="Verdana" pitchFamily="34" charset="0"/>
              </a:rPr>
              <a:t>24 cm diameter 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125231" y="2668607"/>
            <a:ext cx="271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latin typeface="Verdana" pitchFamily="34" charset="0"/>
              </a:rPr>
              <a:t>36 cm diameter 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6173231" y="2668607"/>
            <a:ext cx="271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latin typeface="Verdana" pitchFamily="34" charset="0"/>
              </a:rPr>
              <a:t>48 cm diameter 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305831" y="4013219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Verdana" pitchFamily="34" charset="0"/>
              </a:rPr>
              <a:t>A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(12)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3353831" y="4013219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Verdana" pitchFamily="34" charset="0"/>
              </a:rPr>
              <a:t>A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(18)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6401831" y="4089419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Verdana" pitchFamily="34" charset="0"/>
              </a:rPr>
              <a:t>A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(24)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30769" name="Text Box 49"/>
          <p:cNvSpPr txBox="1">
            <a:spLocks noChangeArrowheads="1"/>
          </p:cNvSpPr>
          <p:nvPr/>
        </p:nvSpPr>
        <p:spPr bwMode="auto">
          <a:xfrm>
            <a:off x="624919" y="4649807"/>
            <a:ext cx="2119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Verdana" pitchFamily="34" charset="0"/>
              </a:rPr>
              <a:t>≈ 452.4 cm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30770" name="Text Box 50"/>
          <p:cNvSpPr txBox="1">
            <a:spLocks noChangeArrowheads="1"/>
          </p:cNvSpPr>
          <p:nvPr/>
        </p:nvSpPr>
        <p:spPr bwMode="auto">
          <a:xfrm>
            <a:off x="3707844" y="4649807"/>
            <a:ext cx="2312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Verdana" pitchFamily="34" charset="0"/>
              </a:rPr>
              <a:t>≈ 1017.9 cm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30771" name="Text Box 51"/>
          <p:cNvSpPr txBox="1">
            <a:spLocks noChangeArrowheads="1"/>
          </p:cNvSpPr>
          <p:nvPr/>
        </p:nvSpPr>
        <p:spPr bwMode="auto">
          <a:xfrm>
            <a:off x="6706631" y="4649807"/>
            <a:ext cx="2312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Verdana" pitchFamily="34" charset="0"/>
              </a:rPr>
              <a:t>≈ 1809.6 cm</a:t>
            </a:r>
            <a:r>
              <a:rPr lang="en-US" sz="2400" baseline="30000">
                <a:latin typeface="Verdana" pitchFamily="34" charset="0"/>
                <a:sym typeface="Symbol" pitchFamily="18" charset="2"/>
              </a:rPr>
              <a:t>2</a:t>
            </a:r>
          </a:p>
        </p:txBody>
      </p:sp>
      <p:pic>
        <p:nvPicPr>
          <p:cNvPr id="30772" name="Picture 52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231" y="3213119"/>
            <a:ext cx="16097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3" name="Picture 53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2906" y="3213119"/>
            <a:ext cx="16097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4" name="Picture 54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92331" y="3251219"/>
            <a:ext cx="16383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/>
      <p:bldP spid="30728" grpId="0"/>
      <p:bldP spid="30729" grpId="0"/>
      <p:bldP spid="30748" grpId="0"/>
      <p:bldP spid="30749" grpId="0"/>
      <p:bldP spid="30750" grpId="0"/>
      <p:bldP spid="30769" grpId="0"/>
      <p:bldP spid="30770" grpId="0"/>
      <p:bldP spid="307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-5499" y="741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 Example 2 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11783" y="1198775"/>
            <a:ext cx="912671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Verdana" pitchFamily="34" charset="0"/>
              </a:rPr>
              <a:t>A drum kit contains three drums with diameters of 10 in., 12 in., and 14 in. F</a:t>
            </a:r>
            <a:r>
              <a:rPr lang="en-US" altLang="en-US" sz="2400" b="1" dirty="0">
                <a:latin typeface="Verdana" pitchFamily="34" charset="0"/>
              </a:rPr>
              <a:t>ind the circumference of each drum. 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228600" y="2447024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Verdana" pitchFamily="34" charset="0"/>
              </a:rPr>
              <a:t>10 in. diameter      12 in. diameter      14 in. diameter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457200" y="3056624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d</a:t>
            </a:r>
            <a:endParaRPr lang="en-US" sz="2400" i="1" baseline="3000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3581400" y="3056624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d</a:t>
            </a:r>
            <a:endParaRPr lang="en-US" sz="2400" i="1" baseline="3000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6553200" y="3056624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 i="1">
                <a:latin typeface="Verdana" pitchFamily="34" charset="0"/>
                <a:sym typeface="Symbol" pitchFamily="18" charset="2"/>
              </a:rPr>
              <a:t>d</a:t>
            </a:r>
            <a:endParaRPr lang="en-US" sz="2400" i="1" baseline="3000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457200" y="3666224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(10)</a:t>
            </a:r>
            <a:endParaRPr lang="en-US" sz="2400" baseline="3000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3581400" y="3666224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(12)</a:t>
            </a:r>
            <a:endParaRPr lang="en-US" sz="2400" baseline="3000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6553200" y="3666224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</a:t>
            </a:r>
            <a:r>
              <a:rPr lang="en-US" sz="2400">
                <a:latin typeface="Verdana" pitchFamily="34" charset="0"/>
                <a:sym typeface="Symbol" pitchFamily="18" charset="2"/>
              </a:rPr>
              <a:t>(14)</a:t>
            </a:r>
            <a:endParaRPr lang="en-US" sz="2400" baseline="3000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457200" y="4275824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31.4 in.</a:t>
            </a:r>
            <a:endParaRPr lang="en-US" sz="2400" baseline="3000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3581400" y="4275824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37.7 in.</a:t>
            </a:r>
            <a:endParaRPr lang="en-US" sz="2400" baseline="30000">
              <a:latin typeface="Verdana" pitchFamily="34" charset="0"/>
              <a:sym typeface="Symbol" pitchFamily="18" charset="2"/>
            </a:endParaRP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6553200" y="4275824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Verdana" pitchFamily="34" charset="0"/>
              </a:rPr>
              <a:t>C</a:t>
            </a:r>
            <a:r>
              <a:rPr lang="en-US" sz="2400">
                <a:latin typeface="Verdana" pitchFamily="34" charset="0"/>
              </a:rPr>
              <a:t> = 44.0 in.</a:t>
            </a:r>
            <a:endParaRPr lang="en-US" sz="2400" baseline="30000">
              <a:latin typeface="Verdana" pitchFamily="34" charset="0"/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/>
      <p:bldP spid="32776" grpId="0"/>
      <p:bldP spid="32777" grpId="0"/>
      <p:bldP spid="32778" grpId="0"/>
      <p:bldP spid="32779" grpId="0"/>
      <p:bldP spid="32780" grpId="0"/>
      <p:bldP spid="32781" grpId="0"/>
      <p:bldP spid="32782" grpId="0"/>
      <p:bldP spid="32783" grpId="0"/>
      <p:bldP spid="327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4926" y="704809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dirty="0" smtClean="0">
                <a:solidFill>
                  <a:srgbClr val="006699"/>
                </a:solidFill>
                <a:latin typeface="Arial Black" pitchFamily="34" charset="0"/>
              </a:rPr>
              <a:t>Practice</a:t>
            </a: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 </a:t>
            </a:r>
            <a:r>
              <a:rPr lang="en-US" altLang="en-US" sz="2400" dirty="0" smtClean="0">
                <a:solidFill>
                  <a:srgbClr val="006699"/>
                </a:solidFill>
                <a:latin typeface="Arial Black" pitchFamily="34" charset="0"/>
              </a:rPr>
              <a:t>Questions</a:t>
            </a:r>
            <a:endParaRPr lang="en-US" altLang="en-US" sz="2400" dirty="0">
              <a:solidFill>
                <a:srgbClr val="006699"/>
              </a:solidFill>
              <a:latin typeface="Arial Black" pitchFamily="34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4926" y="1092568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 dirty="0">
                <a:latin typeface="Verdana" pitchFamily="34" charset="0"/>
              </a:rPr>
              <a:t>Find each measurement.</a:t>
            </a:r>
          </a:p>
        </p:txBody>
      </p:sp>
      <p:sp>
        <p:nvSpPr>
          <p:cNvPr id="30724" name="Rectangle 19"/>
          <p:cNvSpPr>
            <a:spLocks noChangeArrowheads="1"/>
          </p:cNvSpPr>
          <p:nvPr/>
        </p:nvSpPr>
        <p:spPr bwMode="auto">
          <a:xfrm>
            <a:off x="228600" y="1555738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Verdana" pitchFamily="34" charset="0"/>
              </a:rPr>
              <a:t>1. </a:t>
            </a:r>
            <a:r>
              <a:rPr lang="en-US" sz="2400" dirty="0">
                <a:latin typeface="Verdana" pitchFamily="34" charset="0"/>
              </a:rPr>
              <a:t>the area of </a:t>
            </a:r>
            <a:r>
              <a:rPr lang="en-US" sz="2400" b="1" dirty="0" smtClean="0">
                <a:latin typeface="Verdana" pitchFamily="34" charset="0"/>
                <a:sym typeface="Wingdings" pitchFamily="2" charset="2"/>
              </a:rPr>
              <a:t></a:t>
            </a:r>
            <a:r>
              <a:rPr lang="en-US" sz="2400" i="1" dirty="0" smtClean="0">
                <a:latin typeface="Verdana" pitchFamily="34" charset="0"/>
                <a:sym typeface="Wingdings" pitchFamily="2" charset="2"/>
              </a:rPr>
              <a:t>D.</a:t>
            </a:r>
            <a:endParaRPr lang="en-US" sz="2400" b="1" i="1" dirty="0">
              <a:latin typeface="Verdana" pitchFamily="34" charset="0"/>
              <a:sym typeface="Symbol" pitchFamily="18" charset="2"/>
            </a:endParaRPr>
          </a:p>
        </p:txBody>
      </p:sp>
      <p:pic>
        <p:nvPicPr>
          <p:cNvPr id="30725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918274"/>
            <a:ext cx="1785938" cy="1853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2514600" y="2077198"/>
            <a:ext cx="1876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Verdana" pitchFamily="34" charset="0"/>
              </a:rPr>
              <a:t>A 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= 49</a:t>
            </a:r>
            <a:r>
              <a:rPr lang="en-US" sz="2400" i="1" dirty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 i="1" dirty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ft</a:t>
            </a:r>
            <a:r>
              <a:rPr lang="en-US" sz="2400" baseline="30000" dirty="0">
                <a:solidFill>
                  <a:srgbClr val="FF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30727" name="Rectangle 22"/>
          <p:cNvSpPr>
            <a:spLocks noChangeArrowheads="1"/>
          </p:cNvSpPr>
          <p:nvPr/>
        </p:nvSpPr>
        <p:spPr bwMode="auto">
          <a:xfrm>
            <a:off x="4897618" y="1105469"/>
            <a:ext cx="424638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Verdana" pitchFamily="34" charset="0"/>
              </a:rPr>
              <a:t>2. </a:t>
            </a:r>
            <a:r>
              <a:rPr lang="en-US" sz="2400" dirty="0">
                <a:latin typeface="Verdana" pitchFamily="34" charset="0"/>
              </a:rPr>
              <a:t>the circumference of </a:t>
            </a:r>
            <a:r>
              <a:rPr lang="en-US" sz="2400" b="1" dirty="0">
                <a:latin typeface="Verdana" pitchFamily="34" charset="0"/>
                <a:sym typeface="Wingdings" pitchFamily="2" charset="2"/>
              </a:rPr>
              <a:t></a:t>
            </a:r>
            <a:r>
              <a:rPr lang="en-US" sz="2400" i="1" dirty="0">
                <a:latin typeface="Verdana" pitchFamily="34" charset="0"/>
              </a:rPr>
              <a:t>T </a:t>
            </a:r>
            <a:r>
              <a:rPr lang="en-US" sz="2400" dirty="0">
                <a:latin typeface="Verdana" pitchFamily="34" charset="0"/>
              </a:rPr>
              <a:t>in which </a:t>
            </a:r>
            <a:r>
              <a:rPr lang="en-US" sz="2400" i="1" dirty="0">
                <a:latin typeface="Verdana" pitchFamily="34" charset="0"/>
              </a:rPr>
              <a:t>A</a:t>
            </a:r>
            <a:r>
              <a:rPr lang="en-US" sz="2400" i="1" dirty="0" smtClean="0">
                <a:latin typeface="Verdana" pitchFamily="34" charset="0"/>
              </a:rPr>
              <a:t> </a:t>
            </a:r>
            <a:r>
              <a:rPr lang="en-US" sz="2400" b="1" dirty="0">
                <a:latin typeface="Verdana" pitchFamily="34" charset="0"/>
              </a:rPr>
              <a:t>= </a:t>
            </a:r>
            <a:r>
              <a:rPr lang="en-US" sz="2400" dirty="0">
                <a:latin typeface="Verdana" pitchFamily="34" charset="0"/>
              </a:rPr>
              <a:t>16</a:t>
            </a:r>
            <a:r>
              <a:rPr lang="en-US" sz="2400" b="1" i="1" dirty="0">
                <a:latin typeface="Verdana" pitchFamily="34" charset="0"/>
                <a:sym typeface="Symbol" pitchFamily="18" charset="2"/>
              </a:rPr>
              <a:t></a:t>
            </a:r>
            <a:r>
              <a:rPr lang="en-US" sz="2400" b="1" i="1" dirty="0">
                <a:latin typeface="Verdana" pitchFamily="34" charset="0"/>
              </a:rPr>
              <a:t> </a:t>
            </a:r>
            <a:r>
              <a:rPr lang="en-US" sz="2400" dirty="0">
                <a:latin typeface="Verdana" pitchFamily="34" charset="0"/>
              </a:rPr>
              <a:t>mm</a:t>
            </a:r>
            <a:r>
              <a:rPr lang="en-US" sz="2400" baseline="30000" dirty="0">
                <a:latin typeface="Verdana" pitchFamily="34" charset="0"/>
              </a:rPr>
              <a:t>2</a:t>
            </a: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6105722" y="1996441"/>
            <a:ext cx="192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Verdana" pitchFamily="34" charset="0"/>
              </a:rPr>
              <a:t>C 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= 8</a:t>
            </a:r>
            <a:r>
              <a:rPr lang="en-US" sz="2400" i="1" dirty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 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mm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52400" y="3846801"/>
            <a:ext cx="891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dirty="0">
                <a:latin typeface="Verdana" pitchFamily="34" charset="0"/>
              </a:rPr>
              <a:t>3. </a:t>
            </a:r>
            <a:r>
              <a:rPr lang="en-US" sz="2400" dirty="0">
                <a:latin typeface="Verdana" pitchFamily="34" charset="0"/>
              </a:rPr>
              <a:t>Speakers come in diameters of 4 in., 9 in., and 16 in. Find the area of each speaker to the nearest tenth. 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914400" y="4831431"/>
            <a:ext cx="775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Verdana" pitchFamily="34" charset="0"/>
              </a:rPr>
              <a:t>A</a:t>
            </a:r>
            <a:r>
              <a:rPr lang="en-US" sz="2400" i="1" baseline="-25000" dirty="0">
                <a:solidFill>
                  <a:srgbClr val="FF0000"/>
                </a:solidFill>
                <a:latin typeface="Verdana" pitchFamily="34" charset="0"/>
              </a:rPr>
              <a:t>1</a:t>
            </a:r>
            <a:r>
              <a:rPr lang="en-US" sz="2400" i="1" dirty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≈ 12.6 in</a:t>
            </a:r>
            <a:r>
              <a:rPr lang="en-US" sz="2400" baseline="30000" dirty="0">
                <a:solidFill>
                  <a:srgbClr val="FF0000"/>
                </a:solidFill>
                <a:latin typeface="Verdana" pitchFamily="34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 ; </a:t>
            </a:r>
            <a:r>
              <a:rPr lang="en-US" sz="2400" i="1" dirty="0">
                <a:solidFill>
                  <a:srgbClr val="FF0000"/>
                </a:solidFill>
                <a:latin typeface="Verdana" pitchFamily="34" charset="0"/>
              </a:rPr>
              <a:t>A</a:t>
            </a:r>
            <a:r>
              <a:rPr lang="en-US" sz="2400" i="1" baseline="-25000" dirty="0">
                <a:solidFill>
                  <a:srgbClr val="FF0000"/>
                </a:solidFill>
                <a:latin typeface="Verdana" pitchFamily="34" charset="0"/>
              </a:rPr>
              <a:t>2</a:t>
            </a:r>
            <a:r>
              <a:rPr lang="en-US" sz="2400" i="1" dirty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≈ 63.6 in</a:t>
            </a:r>
            <a:r>
              <a:rPr lang="en-US" sz="2400" baseline="30000" dirty="0">
                <a:solidFill>
                  <a:srgbClr val="FF0000"/>
                </a:solidFill>
                <a:latin typeface="Verdana" pitchFamily="34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 ; </a:t>
            </a:r>
            <a:r>
              <a:rPr lang="en-US" sz="2400" i="1" dirty="0">
                <a:solidFill>
                  <a:srgbClr val="FF0000"/>
                </a:solidFill>
                <a:latin typeface="Verdana" pitchFamily="34" charset="0"/>
              </a:rPr>
              <a:t>A</a:t>
            </a:r>
            <a:r>
              <a:rPr lang="en-US" sz="2400" i="1" baseline="-25000" dirty="0">
                <a:solidFill>
                  <a:srgbClr val="FF0000"/>
                </a:solidFill>
                <a:latin typeface="Verdana" pitchFamily="34" charset="0"/>
              </a:rPr>
              <a:t>3</a:t>
            </a:r>
            <a:r>
              <a:rPr lang="en-US" sz="2400" i="1" dirty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≈ 201.1 in</a:t>
            </a:r>
            <a:r>
              <a:rPr lang="en-US" sz="2400" baseline="30000" dirty="0">
                <a:solidFill>
                  <a:srgbClr val="FF0000"/>
                </a:solidFill>
                <a:latin typeface="Verdana" pitchFamily="34" charset="0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9" grpId="0"/>
      <p:bldP spid="17431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426</Words>
  <Application>Microsoft Office PowerPoint</Application>
  <PresentationFormat>On-screen Show (4:3)</PresentationFormat>
  <Paragraphs>58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Arial MT Bl</vt:lpstr>
      <vt:lpstr>Symbol</vt:lpstr>
      <vt:lpstr>Verdana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Holt, Rinehart and Winston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Calise, Anthony J.</cp:lastModifiedBy>
  <cp:revision>70</cp:revision>
  <dcterms:created xsi:type="dcterms:W3CDTF">2002-10-14T18:20:28Z</dcterms:created>
  <dcterms:modified xsi:type="dcterms:W3CDTF">2018-03-29T17:09:39Z</dcterms:modified>
</cp:coreProperties>
</file>