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0" r:id="rId2"/>
    <p:sldId id="311" r:id="rId3"/>
    <p:sldId id="268" r:id="rId4"/>
    <p:sldId id="313" r:id="rId5"/>
    <p:sldId id="312" r:id="rId6"/>
    <p:sldId id="269" r:id="rId7"/>
    <p:sldId id="270" r:id="rId8"/>
    <p:sldId id="314" r:id="rId9"/>
    <p:sldId id="271" r:id="rId10"/>
    <p:sldId id="272" r:id="rId11"/>
    <p:sldId id="273" r:id="rId12"/>
    <p:sldId id="315" r:id="rId13"/>
    <p:sldId id="274" r:id="rId14"/>
    <p:sldId id="276" r:id="rId15"/>
    <p:sldId id="316" r:id="rId16"/>
    <p:sldId id="275" r:id="rId17"/>
    <p:sldId id="277" r:id="rId18"/>
    <p:sldId id="317" r:id="rId19"/>
    <p:sldId id="278" r:id="rId20"/>
    <p:sldId id="279" r:id="rId21"/>
    <p:sldId id="280" r:id="rId22"/>
    <p:sldId id="281" r:id="rId23"/>
    <p:sldId id="318" r:id="rId24"/>
    <p:sldId id="282" r:id="rId25"/>
    <p:sldId id="283" r:id="rId26"/>
    <p:sldId id="284" r:id="rId27"/>
    <p:sldId id="285" r:id="rId28"/>
    <p:sldId id="319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1512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3930072"/>
            <a:ext cx="4038600" cy="160020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Section </a:t>
            </a:r>
            <a:r>
              <a:rPr lang="en-US" b="1" dirty="0">
                <a:solidFill>
                  <a:schemeClr val="bg1"/>
                </a:solidFill>
              </a:rPr>
              <a:t>2.4 Differentiating the product and the quotient of two functions; </a:t>
            </a:r>
          </a:p>
          <a:p>
            <a:r>
              <a:rPr lang="en-US" b="1" dirty="0">
                <a:solidFill>
                  <a:schemeClr val="bg1"/>
                </a:solidFill>
              </a:rPr>
              <a:t>higher-order derivatives</a:t>
            </a:r>
            <a:endParaRPr lang="it-IT" b="1" baseline="30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A1EDC-4785-4747-8B4E-D29A94BE1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8" y="5686425"/>
            <a:ext cx="3486150" cy="866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CFD99-B3A5-4A5B-BD41-D36D02F3A6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017337" cy="2895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Chapter 2: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Derivative and Its Properties</a:t>
            </a:r>
          </a:p>
        </p:txBody>
      </p:sp>
    </p:spTree>
    <p:extLst>
      <p:ext uri="{BB962C8B-B14F-4D97-AF65-F5344CB8AC3E}">
        <p14:creationId xmlns:p14="http://schemas.microsoft.com/office/powerpoint/2010/main" val="13472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55864-C211-430A-9B8D-6B7ED009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10600" cy="1638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B93117-C8CD-4076-82C9-26EF480C7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767"/>
          <a:stretch/>
        </p:blipFill>
        <p:spPr>
          <a:xfrm>
            <a:off x="171450" y="3416060"/>
            <a:ext cx="8724900" cy="317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47A431-4CEB-4B88-8726-CBBB34823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" y="3886200"/>
            <a:ext cx="86772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C8639-25C8-482F-87DA-AFBE985AD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0535"/>
            <a:ext cx="8753475" cy="96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DEA5CF-FFCE-4D4C-971D-532254BB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2362200"/>
            <a:ext cx="8467725" cy="415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ADD020-9B68-4E39-A00D-6CC57165ED08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3AE28-F50B-4B94-8354-B424D6C3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1" y="1336645"/>
            <a:ext cx="85915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3AE28-F50B-4B94-8354-B424D6C3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1" y="1336645"/>
            <a:ext cx="8591550" cy="1095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DAD313-FD33-43F1-B2BC-388AD3B55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87153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8C1C6-0692-42DA-8BAD-ED862118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501984"/>
            <a:ext cx="8515350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22092-E1CF-4BF5-9F9D-817D5944E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081" y="4419600"/>
            <a:ext cx="3348038" cy="196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C94085-A2C1-4A2B-A299-C59CAE1121BA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78DAD-1625-4403-8B83-768401E8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371600"/>
            <a:ext cx="8743950" cy="2800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52899E-924A-42D4-88C3-9B68AA0B4F9D}"/>
              </a:ext>
            </a:extLst>
          </p:cNvPr>
          <p:cNvSpPr/>
          <p:nvPr/>
        </p:nvSpPr>
        <p:spPr>
          <a:xfrm>
            <a:off x="1981200" y="1752599"/>
            <a:ext cx="2895600" cy="8850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23248-6DE3-4061-B98B-CCFBA1B68ED6}"/>
              </a:ext>
            </a:extLst>
          </p:cNvPr>
          <p:cNvSpPr/>
          <p:nvPr/>
        </p:nvSpPr>
        <p:spPr>
          <a:xfrm>
            <a:off x="2438400" y="2866216"/>
            <a:ext cx="3352800" cy="1019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78DAD-1625-4403-8B83-768401E8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371600"/>
            <a:ext cx="87439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76C78-E1BD-49D1-8541-BFFE1D95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524000"/>
            <a:ext cx="84772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F2441-14A9-484D-BF83-105E75F51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3962400"/>
            <a:ext cx="4029075" cy="23145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39EA0A-F9D9-4F21-9DA1-31EFAA2E9722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00A5E-1FC4-4D44-8262-2EB4F069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39175" cy="2619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05A0D0-1BF7-4628-9171-1F9D80DF772F}"/>
              </a:ext>
            </a:extLst>
          </p:cNvPr>
          <p:cNvSpPr/>
          <p:nvPr/>
        </p:nvSpPr>
        <p:spPr>
          <a:xfrm>
            <a:off x="1714500" y="1775694"/>
            <a:ext cx="2895600" cy="7389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44BFC-43FC-4679-BF7D-12B23935A484}"/>
              </a:ext>
            </a:extLst>
          </p:cNvPr>
          <p:cNvSpPr/>
          <p:nvPr/>
        </p:nvSpPr>
        <p:spPr>
          <a:xfrm>
            <a:off x="1676400" y="2465088"/>
            <a:ext cx="2895600" cy="7389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CD1EA-D14B-4956-BF40-F5E8A886A3F0}"/>
              </a:ext>
            </a:extLst>
          </p:cNvPr>
          <p:cNvSpPr/>
          <p:nvPr/>
        </p:nvSpPr>
        <p:spPr>
          <a:xfrm>
            <a:off x="1603794" y="3124200"/>
            <a:ext cx="4263606" cy="7389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675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00A5E-1FC4-4D44-8262-2EB4F069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391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42206-15F2-4A9B-8AD0-5FD93FA87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DDC9EF-9B76-4532-B4FE-2B7F670EC42A}"/>
              </a:ext>
            </a:extLst>
          </p:cNvPr>
          <p:cNvSpPr txBox="1">
            <a:spLocks/>
          </p:cNvSpPr>
          <p:nvPr/>
        </p:nvSpPr>
        <p:spPr>
          <a:xfrm>
            <a:off x="351351" y="293255"/>
            <a:ext cx="8459094" cy="1371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bg1"/>
                </a:solidFill>
              </a:rPr>
              <a:t>2.4 Differentiating the Product and the Quotient of Two Functions; Higher-Order Derivatives</a:t>
            </a:r>
            <a:endParaRPr kumimoji="0" lang="en-US" sz="36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E42D35-B87E-4984-801E-2A3C36F28685}"/>
              </a:ext>
            </a:extLst>
          </p:cNvPr>
          <p:cNvSpPr txBox="1">
            <a:spLocks/>
          </p:cNvSpPr>
          <p:nvPr/>
        </p:nvSpPr>
        <p:spPr>
          <a:xfrm>
            <a:off x="362853" y="1744017"/>
            <a:ext cx="5258694" cy="4800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Objectives:</a:t>
            </a:r>
          </a:p>
          <a:p>
            <a:r>
              <a:rPr lang="en-US" dirty="0">
                <a:solidFill>
                  <a:schemeClr val="bg1"/>
                </a:solidFill>
              </a:rPr>
              <a:t>Differentiate the product of two functions</a:t>
            </a:r>
          </a:p>
          <a:p>
            <a:r>
              <a:rPr lang="en-US" dirty="0">
                <a:solidFill>
                  <a:schemeClr val="bg1"/>
                </a:solidFill>
              </a:rPr>
              <a:t>Differentiate the quotient of two functions</a:t>
            </a:r>
          </a:p>
          <a:p>
            <a:r>
              <a:rPr lang="en-US" dirty="0">
                <a:solidFill>
                  <a:schemeClr val="bg1"/>
                </a:solidFill>
              </a:rPr>
              <a:t>Find higher-order derivatives</a:t>
            </a:r>
          </a:p>
          <a:p>
            <a:r>
              <a:rPr lang="en-US" dirty="0">
                <a:solidFill>
                  <a:schemeClr val="bg1"/>
                </a:solidFill>
              </a:rPr>
              <a:t>Find the acceleration of an object in rectilinear motion</a:t>
            </a:r>
          </a:p>
        </p:txBody>
      </p:sp>
    </p:spTree>
    <p:extLst>
      <p:ext uri="{BB962C8B-B14F-4D97-AF65-F5344CB8AC3E}">
        <p14:creationId xmlns:p14="http://schemas.microsoft.com/office/powerpoint/2010/main" val="17631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7A9F6-19B5-409D-A2AC-E483E27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8" y="1295400"/>
            <a:ext cx="8677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7A9F6-19B5-409D-A2AC-E483E27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8" y="1295400"/>
            <a:ext cx="8677275" cy="1800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A683E5-1A5B-4F2A-B251-CB41E100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2" y="3634777"/>
            <a:ext cx="87725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1783A-A473-4FF0-8842-809A51E9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340060"/>
            <a:ext cx="8734425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56DE79-00BE-4887-B4AE-61289154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334076"/>
            <a:ext cx="4305300" cy="32953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3C5C30-2F0A-4125-A199-90329F92B3CF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BCC78-5A28-4BA9-B4AC-0132EC5C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3" y="1294816"/>
            <a:ext cx="86010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BCC78-5A28-4BA9-B4AC-0132EC5C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3" y="1294816"/>
            <a:ext cx="8601075" cy="828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2DCB74-0558-42F6-BA6A-20C47D45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465088"/>
            <a:ext cx="87915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48A8B-A0E2-48F3-9620-3AEF7632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2" y="1322312"/>
            <a:ext cx="86201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48A8B-A0E2-48F3-9620-3AEF7632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2" y="1322312"/>
            <a:ext cx="8620125" cy="885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CDD7B6-1CC4-4CD6-947D-E9B24A41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51" y="2637617"/>
            <a:ext cx="8677275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47AF5-26D2-46F2-ABC6-63165382A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18692"/>
            <a:ext cx="81534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C48C0-5FE5-4286-A9DB-BF34C703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724900" cy="1190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D110B4-2A23-4DCC-B4D0-5E2C0E4F3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2775010"/>
            <a:ext cx="8448675" cy="376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807F35-EE77-471E-9815-3C33BD853446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2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E5D52-6868-4790-84F5-35EE5E7E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772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2D532-98F6-4E28-A879-4EB0B541C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1371600"/>
            <a:ext cx="6076950" cy="2295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32A5E-150C-4510-9445-CCCD2E511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2" y="4629150"/>
            <a:ext cx="4105275" cy="20002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BCB6C2-0849-4F51-9C29-A3EFC3EB7F7F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71CB08-BCD8-4C28-982F-1D1CA5D7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514475"/>
            <a:ext cx="8829675" cy="38290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74A50C-A7B7-4559-954E-DBBC352CC80C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2D532-98F6-4E28-A879-4EB0B541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722"/>
          <a:stretch/>
        </p:blipFill>
        <p:spPr>
          <a:xfrm>
            <a:off x="258792" y="1371601"/>
            <a:ext cx="607695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F37A34-F416-487B-BC30-4C772071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2" y="1689341"/>
            <a:ext cx="6229350" cy="33813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F9D6A8-22FE-495D-AC49-62EC6B7068C4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2D532-98F6-4E28-A879-4EB0B541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722"/>
          <a:stretch/>
        </p:blipFill>
        <p:spPr>
          <a:xfrm>
            <a:off x="258792" y="1371601"/>
            <a:ext cx="607695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F71CD-89B3-4F7A-90F1-8B69A087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2" y="1905002"/>
            <a:ext cx="7229475" cy="11144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9C1A80-333D-4974-B341-74E1C87E74D0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7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2D532-98F6-4E28-A879-4EB0B541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722"/>
          <a:stretch/>
        </p:blipFill>
        <p:spPr>
          <a:xfrm>
            <a:off x="258792" y="1371601"/>
            <a:ext cx="607695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873EE-61E6-4F6C-A344-08929B22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2" y="1676401"/>
            <a:ext cx="8763000" cy="3095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B294F8-4BDE-407D-9CF9-842DC8C80DC6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2D532-98F6-4E28-A879-4EB0B541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722"/>
          <a:stretch/>
        </p:blipFill>
        <p:spPr>
          <a:xfrm>
            <a:off x="258792" y="1371601"/>
            <a:ext cx="607695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8334F-D605-4191-9287-41F76368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2" y="1807863"/>
            <a:ext cx="7753350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E2EB2-5CB3-4501-80FC-E95AB0AE6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217" y="3468717"/>
            <a:ext cx="3438525" cy="31908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805306-7828-43FC-9151-8985A19AC04C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0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2D532-98F6-4E28-A879-4EB0B541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722"/>
          <a:stretch/>
        </p:blipFill>
        <p:spPr>
          <a:xfrm>
            <a:off x="258792" y="1371601"/>
            <a:ext cx="607695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8ABDBD-DE3D-46A1-A450-D5A27EC9B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854410"/>
            <a:ext cx="8705850" cy="8763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D7DF2A-20BF-49DA-87F3-0E66961F4F49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4A057-9E94-4733-B9DD-36245708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690687"/>
            <a:ext cx="8486775" cy="347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60FBE6-55F8-4EEC-800B-F924F8D2C4A0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42E76-D4D8-42C7-818C-AE15B039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1236767"/>
            <a:ext cx="86772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42E76-D4D8-42C7-818C-AE15B039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1236767"/>
            <a:ext cx="8677275" cy="962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23293E-6B72-478F-A4B0-452E9941B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2590800"/>
            <a:ext cx="86677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925897-E942-4227-86DC-27F80B2F3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" y="1370263"/>
            <a:ext cx="8339138" cy="52720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59138D-E340-446C-B06B-7475F6349C24}"/>
              </a:ext>
            </a:extLst>
          </p:cNvPr>
          <p:cNvCxnSpPr/>
          <p:nvPr/>
        </p:nvCxnSpPr>
        <p:spPr>
          <a:xfrm>
            <a:off x="304800" y="1122872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55864-C211-430A-9B8D-6B7ED009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106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2.4 Differentiating the Produce and the Quotient of Two Functions; Higher-Order Derivatives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55864-C211-430A-9B8D-6B7ED009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10600" cy="1638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B93117-C8CD-4076-82C9-26EF480C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3416060"/>
            <a:ext cx="87249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{B5AD0F38-90AE-4AD1-89F5-81064E08174E}tf02895261</Template>
  <TotalTime>394</TotalTime>
  <Words>479</Words>
  <Application>Microsoft Office PowerPoint</Application>
  <PresentationFormat>On-screen Show (4:3)</PresentationFormat>
  <Paragraphs>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Corbel</vt:lpstr>
      <vt:lpstr>Digital Blue Tunnel 16x9</vt:lpstr>
      <vt:lpstr>Chapter 2: The Derivative and Its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The Derivative and Its Properties</dc:title>
  <dc:creator>Erica Chauvet</dc:creator>
  <cp:lastModifiedBy>Erica Chauvet</cp:lastModifiedBy>
  <cp:revision>37</cp:revision>
  <dcterms:created xsi:type="dcterms:W3CDTF">2020-06-27T19:01:31Z</dcterms:created>
  <dcterms:modified xsi:type="dcterms:W3CDTF">2020-07-04T01:30:18Z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