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6" r:id="rId3"/>
    <p:sldId id="264" r:id="rId4"/>
    <p:sldId id="262" r:id="rId5"/>
    <p:sldId id="263" r:id="rId6"/>
    <p:sldId id="265" r:id="rId7"/>
    <p:sldId id="259" r:id="rId8"/>
    <p:sldId id="260" r:id="rId9"/>
    <p:sldId id="275" r:id="rId10"/>
    <p:sldId id="277" r:id="rId11"/>
    <p:sldId id="284" r:id="rId12"/>
    <p:sldId id="285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232D-DA63-465A-B32A-4933782EC45D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3A21-9387-43D2-B9E3-5FA0EA0FC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8ED4F-643A-47EE-AF2E-51C395A4FBE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79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9786D-53CB-4192-8B44-DABEB7955B1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404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0557-C470-4974-91F1-E360F794CA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15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rzMhU_4m-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zMhU_4m-g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v-JuG6YMq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v-JuG6YMq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467600" cy="808038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Drill: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sday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</a:t>
            </a:r>
            <a:endParaRPr 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01000" cy="5029200"/>
          </a:xfrm>
        </p:spPr>
        <p:txBody>
          <a:bodyPr>
            <a:normAutofit/>
          </a:bodyPr>
          <a:lstStyle/>
          <a:p>
            <a:pPr marL="822960" lvl="1" indent="-457200">
              <a:buAutoNum type="arabicPeriod"/>
            </a:pPr>
            <a:r>
              <a:rPr lang="en-US" altLang="en-US" sz="2800" dirty="0" smtClean="0">
                <a:sym typeface="Symbol" pitchFamily="18" charset="2"/>
              </a:rPr>
              <a:t>Determine </a:t>
            </a:r>
            <a:r>
              <a:rPr lang="en-US" altLang="en-US" sz="2800" dirty="0" smtClean="0">
                <a:sym typeface="Symbol" pitchFamily="18" charset="2"/>
              </a:rPr>
              <a:t>if the conditional “If x is a number </a:t>
            </a:r>
            <a:r>
              <a:rPr lang="en-US" altLang="en-US" sz="2800" dirty="0" smtClean="0">
                <a:sym typeface="Symbol" pitchFamily="18" charset="2"/>
              </a:rPr>
              <a:t>then </a:t>
            </a:r>
            <a:r>
              <a:rPr lang="en-US" altLang="en-US" sz="2800" dirty="0" smtClean="0">
                <a:sym typeface="Symbol" pitchFamily="18" charset="2"/>
              </a:rPr>
              <a:t>|</a:t>
            </a:r>
            <a:r>
              <a:rPr lang="en-US" altLang="en-US" sz="2800" i="1" dirty="0" smtClean="0">
                <a:sym typeface="Symbol" pitchFamily="18" charset="2"/>
              </a:rPr>
              <a:t>x</a:t>
            </a:r>
            <a:r>
              <a:rPr lang="en-US" altLang="en-US" sz="2800" dirty="0" smtClean="0">
                <a:sym typeface="Symbol" pitchFamily="18" charset="2"/>
              </a:rPr>
              <a:t>| &gt; 0” is true. If false, give a </a:t>
            </a:r>
            <a:r>
              <a:rPr lang="en-US" altLang="en-US" sz="2800" dirty="0" smtClean="0">
                <a:sym typeface="Symbol" pitchFamily="18" charset="2"/>
              </a:rPr>
              <a:t>counterexample.</a:t>
            </a:r>
          </a:p>
          <a:p>
            <a:pPr marL="822960" lvl="1" indent="-457200">
              <a:buAutoNum type="arabicPeriod"/>
            </a:pPr>
            <a:endParaRPr lang="en-US" sz="2800" dirty="0" smtClean="0"/>
          </a:p>
          <a:p>
            <a:pPr marL="822960" lvl="1" indent="-457200">
              <a:buAutoNum type="arabicPeriod"/>
            </a:pPr>
            <a:r>
              <a:rPr lang="en-US" sz="2800" dirty="0" smtClean="0"/>
              <a:t>Write the contrapositive of the statement, “If it 	rains, then the ground gets wet”.</a:t>
            </a:r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r>
              <a:rPr lang="en-US" dirty="0" smtClean="0"/>
              <a:t>OBJ: SWBAT </a:t>
            </a:r>
            <a:r>
              <a:rPr lang="en-US" altLang="en-US" dirty="0" smtClean="0"/>
              <a:t>analyze conditional statements and  apply the Law of Detachment and the Law of Syllogism in logical reasoning.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36394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8406" y="717823"/>
            <a:ext cx="8534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/>
              <a:t>Determine if the conjecture is valid by the Law of Detachment.</a:t>
            </a:r>
          </a:p>
          <a:p>
            <a:pPr>
              <a:spcBef>
                <a:spcPct val="50000"/>
              </a:spcBef>
            </a:pPr>
            <a:r>
              <a:rPr lang="en-US" sz="2300" b="1" dirty="0"/>
              <a:t>Given: If a student passes his classes, the student is eligible to play sports. Ramon passed his classes.</a:t>
            </a:r>
          </a:p>
          <a:p>
            <a:pPr>
              <a:spcBef>
                <a:spcPct val="50000"/>
              </a:spcBef>
            </a:pPr>
            <a:r>
              <a:rPr lang="en-US" sz="2300" b="1" dirty="0"/>
              <a:t>Conjecture: Ramon is eligible to play sports.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34559"/>
            <a:ext cx="292739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5" y="3352800"/>
            <a:ext cx="3905049" cy="21205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53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Determine if the conjecture is valid by the Law of Syllogism.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Given: </a:t>
            </a:r>
            <a:r>
              <a:rPr lang="en-US" sz="2000" b="1" dirty="0"/>
              <a:t>If an animal is a dog, then it is a mammal. </a:t>
            </a:r>
            <a:r>
              <a:rPr lang="en-US" sz="2000" b="1" dirty="0" smtClean="0"/>
              <a:t> If </a:t>
            </a:r>
            <a:r>
              <a:rPr lang="en-US" sz="2000" b="1" dirty="0"/>
              <a:t>an animal is a mammal, then it has hair.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Conjecture: If an animal is a dog, then it has hair.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47625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667000"/>
            <a:ext cx="3232318" cy="2147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01125" y="609600"/>
            <a:ext cx="53620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/>
              <a:t>Let </a:t>
            </a:r>
            <a:r>
              <a:rPr lang="en-US" sz="2200" b="1" i="1" dirty="0" smtClean="0">
                <a:solidFill>
                  <a:srgbClr val="008000"/>
                </a:solidFill>
              </a:rPr>
              <a:t>p</a:t>
            </a:r>
            <a:r>
              <a:rPr lang="en-US" sz="2200" dirty="0" smtClean="0"/>
              <a:t>,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/>
              <a:t>, and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dirty="0"/>
              <a:t> represent the following.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01125" y="1741203"/>
            <a:ext cx="41093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b="1" dirty="0" smtClean="0">
                <a:solidFill>
                  <a:srgbClr val="0000FF"/>
                </a:solidFill>
              </a:rPr>
              <a:t>: </a:t>
            </a:r>
            <a:r>
              <a:rPr lang="en-US" sz="2200" b="1" dirty="0">
                <a:solidFill>
                  <a:srgbClr val="0000FF"/>
                </a:solidFill>
              </a:rPr>
              <a:t>An animal is a mammal.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01125" y="2280669"/>
            <a:ext cx="34593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  <a:r>
              <a:rPr lang="en-US" sz="2200" b="1" dirty="0">
                <a:solidFill>
                  <a:srgbClr val="FF0000"/>
                </a:solidFill>
              </a:rPr>
              <a:t>An animal has hair.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01125" y="1240040"/>
            <a:ext cx="33336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8000"/>
                </a:solidFill>
              </a:rPr>
              <a:t>p</a:t>
            </a:r>
            <a:r>
              <a:rPr lang="en-US" sz="2200" b="1" dirty="0" smtClean="0">
                <a:solidFill>
                  <a:srgbClr val="008000"/>
                </a:solidFill>
              </a:rPr>
              <a:t>: </a:t>
            </a:r>
            <a:r>
              <a:rPr lang="en-US" sz="2200" b="1" dirty="0">
                <a:solidFill>
                  <a:srgbClr val="008000"/>
                </a:solidFill>
              </a:rPr>
              <a:t>An animal is a dog.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-3412" y="1137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Continued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862" y="2960688"/>
            <a:ext cx="51905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You are given that </a:t>
            </a:r>
            <a:r>
              <a:rPr lang="en-US" sz="2200" b="1" i="1" dirty="0">
                <a:solidFill>
                  <a:srgbClr val="008000"/>
                </a:solidFill>
              </a:rPr>
              <a:t>p</a:t>
            </a:r>
            <a:r>
              <a:rPr lang="en-US" sz="2200" dirty="0"/>
              <a:t> </a:t>
            </a:r>
            <a:r>
              <a:rPr lang="en-US" sz="2200" b="1" dirty="0">
                <a:latin typeface="Arial" charset="0"/>
                <a:sym typeface="Symbol" pitchFamily="18" charset="2"/>
              </a:rPr>
              <a:t>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/>
              <a:t> and </a:t>
            </a:r>
            <a:r>
              <a:rPr lang="en-US" sz="2200" b="1" i="1" dirty="0">
                <a:solidFill>
                  <a:srgbClr val="0000FF"/>
                </a:solidFill>
              </a:rPr>
              <a:t>q</a:t>
            </a:r>
            <a:r>
              <a:rPr lang="en-US" sz="2200" dirty="0" smtClean="0"/>
              <a:t> </a:t>
            </a:r>
            <a:r>
              <a:rPr lang="en-US" sz="2200" b="1" dirty="0">
                <a:latin typeface="Arial" charset="0"/>
                <a:sym typeface="Symbol" pitchFamily="18" charset="2"/>
              </a:rPr>
              <a:t>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07462" y="3552825"/>
            <a:ext cx="84362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/>
              <a:t>Since </a:t>
            </a:r>
            <a:r>
              <a:rPr lang="en-US" sz="2200" b="1" i="1" dirty="0" smtClean="0">
                <a:solidFill>
                  <a:srgbClr val="0000FF"/>
                </a:solidFill>
              </a:rPr>
              <a:t>q</a:t>
            </a:r>
            <a:r>
              <a:rPr lang="en-US" sz="2200" dirty="0" smtClean="0"/>
              <a:t> </a:t>
            </a:r>
            <a:r>
              <a:rPr lang="en-US" sz="2200" dirty="0"/>
              <a:t>is the conclusion of the </a:t>
            </a:r>
            <a:r>
              <a:rPr lang="en-US" sz="2200" dirty="0" smtClean="0"/>
              <a:t>first </a:t>
            </a:r>
            <a:r>
              <a:rPr lang="en-US" sz="2200" dirty="0"/>
              <a:t>conditional and the hypothesis of the first conditional, you can conclude that </a:t>
            </a:r>
            <a:r>
              <a:rPr lang="en-US" sz="2200" b="1" i="1" dirty="0" smtClean="0">
                <a:solidFill>
                  <a:srgbClr val="008000"/>
                </a:solidFill>
              </a:rPr>
              <a:t>p</a:t>
            </a:r>
            <a:r>
              <a:rPr lang="en-US" sz="2200" dirty="0" smtClean="0"/>
              <a:t> </a:t>
            </a:r>
            <a:r>
              <a:rPr lang="en-US" sz="2200" b="1" dirty="0">
                <a:latin typeface="Arial" charset="0"/>
                <a:sym typeface="Symbol" pitchFamily="18" charset="2"/>
              </a:rPr>
              <a:t></a:t>
            </a:r>
            <a:r>
              <a:rPr lang="en-US" sz="2200" dirty="0"/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r</a:t>
            </a:r>
            <a:r>
              <a:rPr lang="en-US" sz="2200" dirty="0" smtClean="0"/>
              <a:t>. </a:t>
            </a:r>
            <a:r>
              <a:rPr lang="en-US" sz="2200" dirty="0"/>
              <a:t>The conjecture is valid by Law of Syllogism.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/>
      <p:bldP spid="63497" grpId="0"/>
      <p:bldP spid="634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93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4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531905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Draw a conclusion from the given information.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Given: If a polygon is a triangle, then it has three sides.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If a polygon has three sides, then it is not a quadrilateral. Polygon </a:t>
            </a:r>
            <a:r>
              <a:rPr lang="en-US" sz="2400" b="1" i="1" dirty="0"/>
              <a:t>P</a:t>
            </a:r>
            <a:r>
              <a:rPr lang="en-US" sz="2400" b="1" dirty="0"/>
              <a:t> is a triangle.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8246" y="2958213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Conclusion: Polygon </a:t>
            </a:r>
            <a:r>
              <a:rPr lang="en-US" sz="2400" i="1" dirty="0"/>
              <a:t>P</a:t>
            </a:r>
            <a:r>
              <a:rPr lang="en-US" sz="2400" dirty="0"/>
              <a:t> is not a quadrilateral.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838200" y="3962400"/>
            <a:ext cx="2895600" cy="167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5105400" y="4172305"/>
            <a:ext cx="2286000" cy="1736441"/>
          </a:xfrm>
          <a:prstGeom prst="parallelogram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4781550" y="3610708"/>
            <a:ext cx="2933700" cy="2933700"/>
          </a:xfrm>
          <a:prstGeom prst="flowChartSummingJunction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29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Lesson Quiz: Part 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0548" y="453241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r>
              <a:rPr lang="en-US" altLang="en-US" sz="2400" b="1" dirty="0"/>
              <a:t>Is the conclusion a result of inductive or deductive reasoning?</a:t>
            </a:r>
            <a:endParaRPr lang="en-US" sz="2400" dirty="0"/>
          </a:p>
          <a:p>
            <a:pPr marL="342900" indent="-342900" eaLnBrk="0" hangingPunct="0">
              <a:lnSpc>
                <a:spcPct val="125000"/>
              </a:lnSpc>
              <a:spcBef>
                <a:spcPct val="50000"/>
              </a:spcBef>
              <a:buAutoNum type="arabicPeriod"/>
              <a:tabLst>
                <a:tab pos="398463" algn="l"/>
              </a:tabLst>
            </a:pPr>
            <a:r>
              <a:rPr lang="en-US" sz="2400" dirty="0" smtClean="0"/>
              <a:t>At Owings Mills </a:t>
            </a:r>
            <a:r>
              <a:rPr lang="en-US" sz="2400" dirty="0"/>
              <a:t>High School, students must pass </a:t>
            </a:r>
            <a:r>
              <a:rPr lang="en-US" sz="2400" dirty="0" smtClean="0"/>
              <a:t>Geometry </a:t>
            </a:r>
            <a:r>
              <a:rPr lang="en-US" sz="2400" dirty="0"/>
              <a:t>before they </a:t>
            </a:r>
            <a:r>
              <a:rPr lang="en-US" sz="2400" dirty="0" smtClean="0"/>
              <a:t>can graduate.                                                                                                    Emily graduated, </a:t>
            </a:r>
            <a:r>
              <a:rPr lang="en-US" sz="2400" dirty="0"/>
              <a:t>so she must have passed </a:t>
            </a:r>
            <a:r>
              <a:rPr lang="en-US" sz="2400" dirty="0" smtClean="0"/>
              <a:t>Geometry</a:t>
            </a:r>
            <a:r>
              <a:rPr lang="en-US" sz="2400" dirty="0"/>
              <a:t>. 		</a:t>
            </a:r>
          </a:p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r>
              <a:rPr lang="en-US" sz="2400" dirty="0">
                <a:latin typeface="Arial" charset="0"/>
              </a:rPr>
              <a:t> </a:t>
            </a:r>
          </a:p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endParaRPr lang="en-US" sz="2400" dirty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670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deductive reasoning</a:t>
            </a:r>
            <a:endParaRPr lang="en-US" sz="24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27" y="4124048"/>
            <a:ext cx="3574273" cy="232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" y="4083781"/>
            <a:ext cx="3537148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76367" y="8382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Determine </a:t>
            </a:r>
            <a:r>
              <a:rPr lang="en-US" altLang="en-US" sz="2400" b="1" dirty="0" smtClean="0"/>
              <a:t>the conjecture </a:t>
            </a:r>
            <a:r>
              <a:rPr lang="en-US" altLang="en-US" sz="2400" b="1" dirty="0"/>
              <a:t>is valid.  </a:t>
            </a:r>
            <a:endParaRPr lang="en-US" sz="2400" dirty="0"/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Lesson Quiz: Part II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76367" y="16002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r>
              <a:rPr lang="en-US" sz="2400" dirty="0"/>
              <a:t>Given: If an American citizen is at least 18 years old, then he or she is eligible to vote. Anna is a 20-year-old American citizen.</a:t>
            </a:r>
          </a:p>
          <a:p>
            <a:endParaRPr lang="en-US" sz="2400" dirty="0"/>
          </a:p>
          <a:p>
            <a:r>
              <a:rPr lang="en-US" sz="2400" dirty="0"/>
              <a:t>Conjecture: Anna is eligible to vote.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096000" y="3063331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</a:rPr>
              <a:t>valid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172200" cy="2057400"/>
          </a:xfrm>
        </p:spPr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Unit C</a:t>
            </a:r>
            <a:r>
              <a:rPr lang="en-US" dirty="0" smtClean="0">
                <a:solidFill>
                  <a:srgbClr val="00B0F0"/>
                </a:solidFill>
              </a:rPr>
              <a:t> (2.3 Textbook)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Deductive Reasoning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7338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11907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Monty Python Logic</a:t>
            </a:r>
            <a:endParaRPr 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-38100" y="381000"/>
            <a:ext cx="7467600" cy="487375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SHE’S A WITCH!!!</a:t>
            </a:r>
            <a:endParaRPr lang="en-US" dirty="0"/>
          </a:p>
        </p:txBody>
      </p:sp>
      <p:pic>
        <p:nvPicPr>
          <p:cNvPr id="3" name="zrzMhU_4m-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795" y="990600"/>
            <a:ext cx="9052361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3" y="28179"/>
            <a:ext cx="960269" cy="88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357"/>
            <a:ext cx="1357313" cy="88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357"/>
            <a:ext cx="1028700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02"/>
            <a:ext cx="7467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4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28600" y="72716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/>
              <a:t>Deductive reasoning</a:t>
            </a:r>
            <a:r>
              <a:rPr lang="en-US" sz="2800" dirty="0"/>
              <a:t> is the process of using logic to draw conclusions from given facts, definitions, and </a:t>
            </a:r>
            <a:r>
              <a:rPr lang="en-US" sz="2800" dirty="0" smtClean="0"/>
              <a:t>properties.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r>
              <a:rPr lang="en-US" sz="2800" dirty="0" smtClean="0"/>
              <a:t>Deductive Reasoning  vs. Inductive Reasoning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00" y="3505200"/>
            <a:ext cx="25908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3247800" cy="222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74" y="76200"/>
            <a:ext cx="8520326" cy="64001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of Detachment and Syllogism</a:t>
            </a:r>
            <a:endParaRPr 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2674" y="990600"/>
            <a:ext cx="8458200" cy="972194"/>
            <a:chOff x="192" y="2160"/>
            <a:chExt cx="4808" cy="55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92" y="2160"/>
              <a:ext cx="225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Law of Detachment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00" y="2452"/>
              <a:ext cx="4800" cy="26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If </a:t>
              </a:r>
              <a:r>
                <a:rPr lang="en-US" sz="2400" i="1" dirty="0"/>
                <a:t>p</a:t>
              </a:r>
              <a:r>
                <a:rPr lang="en-US" sz="2400" dirty="0"/>
                <a:t> </a:t>
              </a:r>
              <a:r>
                <a:rPr lang="en-US" sz="2400" dirty="0">
                  <a:sym typeface="Wingdings" pitchFamily="2" charset="2"/>
                </a:rPr>
                <a:t> </a:t>
              </a:r>
              <a:r>
                <a:rPr lang="en-US" sz="2400" i="1" dirty="0">
                  <a:sym typeface="Wingdings" pitchFamily="2" charset="2"/>
                </a:rPr>
                <a:t>q</a:t>
              </a:r>
              <a:r>
                <a:rPr lang="en-US" sz="2400" dirty="0">
                  <a:sym typeface="Wingdings" pitchFamily="2" charset="2"/>
                </a:rPr>
                <a:t> is a true statement and </a:t>
              </a:r>
              <a:r>
                <a:rPr lang="en-US" sz="2400" i="1" dirty="0">
                  <a:sym typeface="Wingdings" pitchFamily="2" charset="2"/>
                </a:rPr>
                <a:t>p</a:t>
              </a:r>
              <a:r>
                <a:rPr lang="en-US" sz="2400" dirty="0">
                  <a:sym typeface="Wingdings" pitchFamily="2" charset="2"/>
                </a:rPr>
                <a:t> is true, then </a:t>
              </a:r>
              <a:r>
                <a:rPr lang="en-US" sz="2400" i="1" dirty="0">
                  <a:sym typeface="Wingdings" pitchFamily="2" charset="2"/>
                </a:rPr>
                <a:t>q</a:t>
              </a:r>
              <a:r>
                <a:rPr lang="en-US" sz="2400" dirty="0">
                  <a:sym typeface="Wingdings" pitchFamily="2" charset="2"/>
                </a:rPr>
                <a:t> is true.</a:t>
              </a:r>
              <a:endParaRPr lang="en-US" sz="2400" dirty="0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42674" y="2336201"/>
            <a:ext cx="8458200" cy="1341138"/>
            <a:chOff x="192" y="2160"/>
            <a:chExt cx="4808" cy="76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2" y="2160"/>
              <a:ext cx="225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Law of Syllogism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00" y="2452"/>
              <a:ext cx="4800" cy="47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If </a:t>
              </a:r>
              <a:r>
                <a:rPr lang="en-US" sz="2400" i="1" dirty="0"/>
                <a:t>p</a:t>
              </a:r>
              <a:r>
                <a:rPr lang="en-US" sz="2400" dirty="0"/>
                <a:t> </a:t>
              </a:r>
              <a:r>
                <a:rPr lang="en-US" sz="2400" dirty="0">
                  <a:sym typeface="Wingdings" pitchFamily="2" charset="2"/>
                </a:rPr>
                <a:t> </a:t>
              </a:r>
              <a:r>
                <a:rPr lang="en-US" sz="2400" i="1" dirty="0">
                  <a:sym typeface="Wingdings" pitchFamily="2" charset="2"/>
                </a:rPr>
                <a:t>q</a:t>
              </a:r>
              <a:r>
                <a:rPr lang="en-US" sz="2400" dirty="0">
                  <a:sym typeface="Wingdings" pitchFamily="2" charset="2"/>
                </a:rPr>
                <a:t> and q  </a:t>
              </a:r>
              <a:r>
                <a:rPr lang="en-US" sz="2400" i="1" dirty="0">
                  <a:sym typeface="Wingdings" pitchFamily="2" charset="2"/>
                </a:rPr>
                <a:t>r </a:t>
              </a:r>
              <a:r>
                <a:rPr lang="en-US" sz="2400" dirty="0">
                  <a:sym typeface="Wingdings" pitchFamily="2" charset="2"/>
                </a:rPr>
                <a:t>are true statements, </a:t>
              </a:r>
              <a:r>
                <a:rPr lang="en-US" sz="2400" dirty="0" smtClean="0">
                  <a:sym typeface="Wingdings" pitchFamily="2" charset="2"/>
                </a:rPr>
                <a:t>then </a:t>
              </a:r>
              <a:r>
                <a:rPr lang="en-US" sz="2400" i="1" dirty="0" smtClean="0">
                  <a:sym typeface="Wingdings" pitchFamily="2" charset="2"/>
                </a:rPr>
                <a:t>p </a:t>
              </a:r>
              <a:r>
                <a:rPr lang="en-US" sz="2400" i="1" dirty="0">
                  <a:sym typeface="Wingdings" pitchFamily="2" charset="2"/>
                </a:rPr>
                <a:t> r</a:t>
              </a:r>
              <a:r>
                <a:rPr lang="en-US" sz="2400" dirty="0">
                  <a:sym typeface="Wingdings" pitchFamily="2" charset="2"/>
                </a:rPr>
                <a:t> is a true statement.</a:t>
              </a:r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2988782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639762"/>
          </a:xfrm>
        </p:spPr>
        <p:txBody>
          <a:bodyPr/>
          <a:lstStyle/>
          <a:p>
            <a:r>
              <a:rPr lang="en-US" dirty="0" smtClean="0"/>
              <a:t>Direct TV Law of Syllogism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43600" y="152400"/>
            <a:ext cx="2514600" cy="685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Commercials</a:t>
            </a:r>
            <a:endParaRPr lang="en-US" dirty="0"/>
          </a:p>
        </p:txBody>
      </p:sp>
      <p:pic>
        <p:nvPicPr>
          <p:cNvPr id="3" name="5v-JuG6YMq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343" y="626114"/>
            <a:ext cx="8505042" cy="4784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3" y="5562600"/>
            <a:ext cx="11811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89" y="5562600"/>
            <a:ext cx="11811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85" y="5562600"/>
            <a:ext cx="118110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1" y="5562600"/>
            <a:ext cx="11811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87" y="5562600"/>
            <a:ext cx="1181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Inductive VS Deductive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2400"/>
            <a:ext cx="975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62200" y="20574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32766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733800"/>
            <a:ext cx="7620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8930"/>
            <a:ext cx="3886200" cy="1873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3920109"/>
            <a:ext cx="2514600" cy="199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3860800"/>
            <a:ext cx="2997200" cy="2997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147"/>
            <a:ext cx="4419600" cy="64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0"/>
            <a:ext cx="41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Exit Ticket</a:t>
            </a:r>
            <a:endParaRPr lang="en-US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2705100" cy="128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08" y="2106747"/>
            <a:ext cx="1848615" cy="2571750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rgbClr val="00B050"/>
            </a:extrusionClr>
            <a:contourClr>
              <a:srgbClr val="00B05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036" y="564915"/>
            <a:ext cx="8237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/>
              <a:t>Determine if the conjecture is valid by the Law of Detachment.</a:t>
            </a:r>
            <a:endParaRPr lang="en-US" altLang="en-US" sz="2400" dirty="0">
              <a:latin typeface="Times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236" y="4007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Example 1</a:t>
            </a:r>
            <a:r>
              <a:rPr lang="en-US" altLang="en-US" dirty="0" smtClean="0">
                <a:solidFill>
                  <a:srgbClr val="006699"/>
                </a:solidFill>
                <a:latin typeface="Arial Black" pitchFamily="34" charset="0"/>
              </a:rPr>
              <a:t>: </a:t>
            </a:r>
            <a:r>
              <a:rPr lang="en-US" altLang="en-US" dirty="0">
                <a:solidFill>
                  <a:srgbClr val="006699"/>
                </a:solidFill>
                <a:latin typeface="Arial Black" pitchFamily="34" charset="0"/>
              </a:rPr>
              <a:t>Verifying Conjectures by Using the Law of Detachment</a:t>
            </a:r>
            <a:endParaRPr lang="en-US" altLang="en-US" sz="2600" dirty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5036" y="1622497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Given: In the World Series, if a team wins four games, then the team wins the series. The Philadelphia Phillies won four games in the 2008 World Series.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Conjecture: The Phillies won the 2008 World Series.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3881"/>
            <a:ext cx="2820741" cy="1468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72740"/>
            <a:ext cx="2855938" cy="2717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862</TotalTime>
  <Words>560</Words>
  <Application>Microsoft Office PowerPoint</Application>
  <PresentationFormat>On-screen Show (4:3)</PresentationFormat>
  <Paragraphs>62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Arial MT Bl</vt:lpstr>
      <vt:lpstr>Calibri</vt:lpstr>
      <vt:lpstr>Century Schoolbook</vt:lpstr>
      <vt:lpstr>Symbol</vt:lpstr>
      <vt:lpstr>Times</vt:lpstr>
      <vt:lpstr>Wingdings</vt:lpstr>
      <vt:lpstr>Wingdings 2</vt:lpstr>
      <vt:lpstr>Oriel</vt:lpstr>
      <vt:lpstr>Drill:   Wednesday, 11/1</vt:lpstr>
      <vt:lpstr>Unit C (2.3 Textbook)  Deductive Reasoning</vt:lpstr>
      <vt:lpstr>Monty Python Logic</vt:lpstr>
      <vt:lpstr>Vocabulary</vt:lpstr>
      <vt:lpstr>Laws of Detachment and Syllogism</vt:lpstr>
      <vt:lpstr>Direct TV Law of Syllogism</vt:lpstr>
      <vt:lpstr>Inductive VS Deductive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</dc:title>
  <dc:creator>Megan</dc:creator>
  <cp:lastModifiedBy>Calise, Anthony J.</cp:lastModifiedBy>
  <cp:revision>50</cp:revision>
  <dcterms:created xsi:type="dcterms:W3CDTF">2010-10-20T23:15:54Z</dcterms:created>
  <dcterms:modified xsi:type="dcterms:W3CDTF">2017-11-01T16:14:12Z</dcterms:modified>
</cp:coreProperties>
</file>