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2"/>
  </p:notesMasterIdLst>
  <p:sldIdLst>
    <p:sldId id="290" r:id="rId3"/>
    <p:sldId id="256" r:id="rId4"/>
    <p:sldId id="291" r:id="rId5"/>
    <p:sldId id="286" r:id="rId6"/>
    <p:sldId id="259" r:id="rId7"/>
    <p:sldId id="284" r:id="rId8"/>
    <p:sldId id="261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7" r:id="rId25"/>
    <p:sldId id="280" r:id="rId26"/>
    <p:sldId id="281" r:id="rId27"/>
    <p:sldId id="282" r:id="rId28"/>
    <p:sldId id="288" r:id="rId29"/>
    <p:sldId id="289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93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35EA8-B2D0-4CE5-A53A-E124C636E8E8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687DA-DD1E-4852-B749-7A007E6AC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Copy: C2b CN, C2b Practice A for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difference</a:t>
            </a:r>
            <a:r>
              <a:rPr lang="en-US" baseline="0" dirty="0" smtClean="0"/>
              <a:t> btw the converse of both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acceptable? Why</a:t>
            </a:r>
            <a:r>
              <a:rPr lang="en-US" baseline="0" dirty="0" smtClean="0"/>
              <a:t> not?  …How is the second </a:t>
            </a:r>
            <a:r>
              <a:rPr lang="en-US" baseline="0" dirty="0" err="1" smtClean="0"/>
              <a:t>defn</a:t>
            </a:r>
            <a:r>
              <a:rPr lang="en-US" baseline="0" dirty="0" smtClean="0"/>
              <a:t> different?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7AEC6-65D5-4806-B348-A5414E7F5521}" type="slidenum">
              <a:rPr lang="en-US"/>
              <a:pPr/>
              <a:t>29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81F13-B843-46C9-B8DF-0D43E2F11F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C10DD-3624-46D9-A312-E224EF2D7D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76965-36D4-4723-8871-B27E7967E6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7526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6080-561E-4229-A0F8-F8C520F39C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C19A4-3D7E-4102-83FF-0CF65AB7EC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F181-2509-4F80-B2B1-DBD83341D0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4EC67-55DD-4E70-BCE7-3AEE6A9B8B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D058D-8868-4F9B-B05A-3C996ED825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3A2A0-C068-48C7-B46B-C8EC50F612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F8C6E-9EDD-40EC-81EF-316544189F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114550" cy="600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191250" cy="6003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1218A-6C3C-495A-AB84-9C90D9322A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10/27/2011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84797F-2D38-4BF9-9836-BA97C85DF2C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latin typeface="Arial Black" pitchFamily="34" charset="0"/>
              </a:rPr>
              <a:t>2-4</a:t>
            </a: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-20638"/>
            <a:ext cx="8077200" cy="8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FF"/>
                </a:solidFill>
                <a:latin typeface="Arial Black" pitchFamily="34" charset="0"/>
              </a:rPr>
              <a:t>Biconditional Statements </a:t>
            </a:r>
          </a:p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FF"/>
                </a:solidFill>
                <a:latin typeface="Arial Black" pitchFamily="34" charset="0"/>
              </a:rPr>
              <a:t>and Definitions</a:t>
            </a:r>
            <a:endParaRPr lang="en-US" sz="280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egan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6477000" cy="275983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152400"/>
            <a:ext cx="8534400" cy="6553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CC"/>
                </a:solidFill>
                <a:latin typeface="Verdana" pitchFamily="34" charset="0"/>
              </a:rPr>
              <a:t>Drill: Mon, 10/27</a:t>
            </a:r>
            <a:endParaRPr lang="en-US" altLang="en-US" sz="2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1. Write a conditional statement for the statement </a:t>
            </a:r>
            <a:r>
              <a:rPr lang="en-US" altLang="en-US" sz="2400" b="1" dirty="0" smtClean="0">
                <a:solidFill>
                  <a:srgbClr val="FF0000"/>
                </a:solidFill>
                <a:latin typeface="Verdana" pitchFamily="34" charset="0"/>
              </a:rPr>
              <a:t>“All Ravens fans are from Maryland”</a:t>
            </a:r>
            <a:endParaRPr lang="en-US" altLang="en-US" sz="8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Write the converse of your statement.</a:t>
            </a:r>
          </a:p>
          <a:p>
            <a:pPr marL="463550" indent="-46355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3.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Write the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contrapositive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of the conditional.</a:t>
            </a:r>
          </a:p>
          <a:p>
            <a:pPr marL="463550" indent="-46355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096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OBJ: SWBAT write and analyze </a:t>
            </a:r>
            <a:r>
              <a:rPr lang="en-US" sz="2400" dirty="0" err="1" smtClean="0"/>
              <a:t>biconditional</a:t>
            </a:r>
            <a:r>
              <a:rPr lang="en-US" sz="2400" dirty="0" smtClean="0"/>
              <a:t> statements.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28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your Practice A homework!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Cho is a member if and only if he has paid the $5 dues.</a:t>
            </a:r>
            <a:endParaRPr lang="en-US" sz="24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Write the conditional statement and converse within the </a:t>
            </a:r>
            <a:r>
              <a:rPr lang="en-US" altLang="en-US" sz="2400" b="1" dirty="0" err="1"/>
              <a:t>biconditional</a:t>
            </a:r>
            <a:r>
              <a:rPr lang="en-US" altLang="en-US" sz="2400" b="1" dirty="0"/>
              <a:t>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8600" y="4114800"/>
            <a:ext cx="7848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2400" dirty="0"/>
              <a:t>Conditional: If Cho is a member, then he has paid the $5 dues. 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28600" y="5105400"/>
            <a:ext cx="868680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2400"/>
              <a:t>Converse: If Cho has paid the $5 dues, then he is a member.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For each conditional, write the converse and a </a:t>
            </a:r>
            <a:r>
              <a:rPr lang="en-US" altLang="en-US" b="1" dirty="0" err="1"/>
              <a:t>biconditional</a:t>
            </a:r>
            <a:r>
              <a:rPr lang="en-US" altLang="en-US" b="1" dirty="0"/>
              <a:t> statement.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2: Identifying the Conditionals within a </a:t>
            </a:r>
            <a:r>
              <a:rPr lang="en-US" altLang="en-US" dirty="0" err="1">
                <a:solidFill>
                  <a:srgbClr val="006699"/>
                </a:solidFill>
                <a:latin typeface="Arial Black" pitchFamily="34" charset="0"/>
              </a:rPr>
              <a:t>Biconditional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Statement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dirty="0"/>
              <a:t>A.  If 5</a:t>
            </a:r>
            <a:r>
              <a:rPr lang="en-US" sz="2000" b="1" i="1" dirty="0"/>
              <a:t>x</a:t>
            </a:r>
            <a:r>
              <a:rPr lang="en-US" sz="2000" b="1" dirty="0"/>
              <a:t> – 8 = 37, then </a:t>
            </a:r>
            <a:r>
              <a:rPr lang="en-US" sz="2000" b="1" i="1" dirty="0"/>
              <a:t>x</a:t>
            </a:r>
            <a:r>
              <a:rPr lang="en-US" sz="2000" b="1" dirty="0"/>
              <a:t> = 9.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762000" y="2498725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300"/>
              </a:spcAft>
            </a:pPr>
            <a:r>
              <a:rPr lang="en-US" sz="2000"/>
              <a:t>Converse: If </a:t>
            </a:r>
            <a:r>
              <a:rPr lang="en-US" sz="2000" i="1"/>
              <a:t>x</a:t>
            </a:r>
            <a:r>
              <a:rPr lang="en-US" sz="2000"/>
              <a:t> = 9, then 5</a:t>
            </a:r>
            <a:r>
              <a:rPr lang="en-US" sz="2000" i="1"/>
              <a:t>x</a:t>
            </a:r>
            <a:r>
              <a:rPr lang="en-US" sz="2000"/>
              <a:t> – 8 = 37.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228600" y="3408363"/>
            <a:ext cx="845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indent="-463550">
              <a:spcBef>
                <a:spcPct val="50000"/>
              </a:spcBef>
            </a:pPr>
            <a:r>
              <a:rPr lang="en-US" sz="2000" b="1" dirty="0"/>
              <a:t>B. If two angles have the same measure, then they are congruent.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152400" y="41910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300"/>
              </a:spcAft>
            </a:pPr>
            <a:r>
              <a:rPr lang="en-US" sz="2000" dirty="0"/>
              <a:t>Converse: If two angles are congruent, then they have the same measure. 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762000" y="2955925"/>
            <a:ext cx="75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Biconditional: 5</a:t>
            </a:r>
            <a:r>
              <a:rPr lang="en-US" sz="2000" i="1"/>
              <a:t>x</a:t>
            </a:r>
            <a:r>
              <a:rPr lang="en-US" sz="2000"/>
              <a:t> – 8 = 37 if and only if </a:t>
            </a:r>
            <a:r>
              <a:rPr lang="en-US" sz="2000" i="1"/>
              <a:t>x</a:t>
            </a:r>
            <a:r>
              <a:rPr lang="en-US" sz="2000"/>
              <a:t> = 9.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28600" y="50292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300"/>
              </a:spcAft>
            </a:pPr>
            <a:r>
              <a:rPr lang="en-US" sz="2000" dirty="0" err="1"/>
              <a:t>Biconditional</a:t>
            </a:r>
            <a:r>
              <a:rPr lang="en-US" sz="2000" dirty="0"/>
              <a:t>: Two angles have the same measure if and only if they are congruent.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  <p:bldP spid="36882" grpId="0"/>
      <p:bldP spid="36883" grpId="0"/>
      <p:bldP spid="368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2682875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631825" algn="l"/>
              </a:tabLst>
            </a:pPr>
            <a:r>
              <a:rPr lang="en-US" sz="2400" b="1"/>
              <a:t>If the date is July 4th, then it is Independence Day.</a:t>
            </a:r>
            <a:endParaRPr lang="en-US" sz="2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For the conditional, write the converse and a biconditional statement.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" y="3577064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Converse: If it is Independence Day, then the date is July 4th.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04800" y="44958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/>
              <a:t>Biconditional</a:t>
            </a:r>
            <a:r>
              <a:rPr lang="en-US" sz="2400" dirty="0"/>
              <a:t>: It is July 4th if and only if it is Independence Day.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For the conditional, write the converse and a biconditional statement.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If points lie on the same line, then they are collinear.</a:t>
            </a:r>
            <a:endParaRPr lang="en-US" sz="2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04800" y="3669139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Converse: If points are collinear, then they lie on the same line. 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04800" y="4643864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Biconditional: Points lie on the same line if and only if they are collinear.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001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a biconditional statement to be true, both the conditional statement and its converse must be true. If either the conditional or the converse is false, then the biconditional statement is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Analyzing the Truth Value of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 rectangle has side lengths of 12 cm and 25 cm if and only if its area is 300 cm</a:t>
            </a:r>
            <a:r>
              <a:rPr lang="en-US" b="1" baseline="30000"/>
              <a:t>2</a:t>
            </a:r>
            <a:r>
              <a:rPr lang="en-US" b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Analyzing the Truth Value of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28600" y="1981200"/>
            <a:ext cx="586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a rectangle has side lengths of 12 cm and 25 cm, then its area is 300 cm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28600" y="3352800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a rectangle’s area is 300 cm</a:t>
            </a:r>
            <a:r>
              <a:rPr lang="en-US" baseline="30000"/>
              <a:t>2</a:t>
            </a:r>
            <a:r>
              <a:rPr lang="en-US"/>
              <a:t>, then it has side lengths of 12 cm and 25 cm.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19800" y="19812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6018213" y="3368675"/>
            <a:ext cx="2439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i="1">
                <a:solidFill>
                  <a:srgbClr val="3366FF"/>
                </a:solidFill>
              </a:rPr>
              <a:t>The converse is false.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04800" y="48006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If a rectangle’s area is 300 cm</a:t>
            </a:r>
            <a:r>
              <a:rPr lang="en-US" baseline="30000"/>
              <a:t>2</a:t>
            </a:r>
            <a:r>
              <a:rPr lang="en-US"/>
              <a:t>, it could have side lengths of 10 cm and 30 cm. Because the converse is false, the biconditional is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  <p:bldP spid="57352" grpId="0"/>
      <p:bldP spid="573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Analyzing the Truth Value of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A natural number </a:t>
            </a:r>
            <a:r>
              <a:rPr lang="en-US" b="1" i="1"/>
              <a:t>n</a:t>
            </a:r>
            <a:r>
              <a:rPr lang="en-US" b="1"/>
              <a:t> is odd </a:t>
            </a: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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b="1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is odd.</a:t>
            </a:r>
            <a:endParaRPr lang="en-US" b="1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6388" y="32766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a natural number </a:t>
            </a:r>
            <a:r>
              <a:rPr lang="en-US" i="1"/>
              <a:t>n</a:t>
            </a:r>
            <a:r>
              <a:rPr lang="en-US"/>
              <a:t> is odd, then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is odd.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5461000" y="32766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04800" y="4191000"/>
            <a:ext cx="4954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the square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of a natural number is odd, then </a:t>
            </a:r>
            <a:r>
              <a:rPr lang="en-US" i="1"/>
              <a:t>n</a:t>
            </a:r>
            <a:r>
              <a:rPr lang="en-US"/>
              <a:t> is odd.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411788" y="4267200"/>
            <a:ext cx="341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converse is true.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06388" y="5502275"/>
            <a:ext cx="611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Since the conditional and its converse are true, the biconditional is true.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  <p:bldP spid="56328" grpId="0"/>
      <p:bldP spid="563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24542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An angle is a right angle iff its measure is 90°.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06388" y="30480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an angle is a right angle, then its measure is 90°.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5699125" y="30480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304800" y="3962400"/>
            <a:ext cx="4954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the measure of an angle is 90°, then it is a right angle.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5649913" y="4038600"/>
            <a:ext cx="341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converse is true.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06388" y="5273675"/>
            <a:ext cx="611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Since the conditional and its converse are true, the biconditional is true.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7" grpId="0"/>
      <p:bldP spid="48138" grpId="0"/>
      <p:bldP spid="481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04800" y="268287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  <a:r>
              <a:rPr lang="en-US" b="1"/>
              <a:t> = –5 </a:t>
            </a: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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b="1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= 25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06388" y="3276600"/>
            <a:ext cx="4570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</a:t>
            </a:r>
            <a:r>
              <a:rPr lang="en-US" i="1"/>
              <a:t>y</a:t>
            </a:r>
            <a:r>
              <a:rPr lang="en-US"/>
              <a:t> = –5, then 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25.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699125" y="32766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04800" y="4191000"/>
            <a:ext cx="4954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25, then </a:t>
            </a:r>
          </a:p>
          <a:p>
            <a:r>
              <a:rPr lang="en-US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–5.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649913" y="4267200"/>
            <a:ext cx="350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converse is false.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28600" y="5273675"/>
            <a:ext cx="611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The converse is false when </a:t>
            </a:r>
            <a:r>
              <a:rPr lang="en-US" i="1"/>
              <a:t>y</a:t>
            </a:r>
            <a:r>
              <a:rPr lang="en-US"/>
              <a:t> = 5. Thus, the biconditional is false.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/>
      <p:bldP spid="62471" grpId="0"/>
      <p:bldP spid="62472" grpId="0"/>
      <p:bldP spid="624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14400"/>
            <a:ext cx="6172200" cy="1894362"/>
          </a:xfrm>
        </p:spPr>
        <p:txBody>
          <a:bodyPr/>
          <a:lstStyle/>
          <a:p>
            <a:r>
              <a:rPr lang="en-US" dirty="0" smtClean="0"/>
              <a:t>Unit C (2.4)</a:t>
            </a:r>
            <a:br>
              <a:rPr lang="en-US" dirty="0" smtClean="0"/>
            </a:br>
            <a:r>
              <a:rPr lang="en-US" dirty="0" err="1" smtClean="0">
                <a:solidFill>
                  <a:srgbClr val="00B0F0"/>
                </a:solidFill>
              </a:rPr>
              <a:t>Biconditional</a:t>
            </a:r>
            <a:r>
              <a:rPr lang="en-US" dirty="0" smtClean="0">
                <a:solidFill>
                  <a:srgbClr val="00B0F0"/>
                </a:solidFill>
              </a:rPr>
              <a:t> Statements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733800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Honors Geometry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87642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geometry, biconditional statements are used to write </a:t>
            </a:r>
            <a:r>
              <a:rPr lang="en-US" i="1"/>
              <a:t>definitions</a:t>
            </a:r>
            <a:r>
              <a:rPr lang="en-US"/>
              <a:t>.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338455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 u="sng"/>
              <a:t>definition</a:t>
            </a:r>
            <a:r>
              <a:rPr lang="en-US"/>
              <a:t> is a statement that describes a mathematical object and can be written as a true biconditional.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the glossary, a </a:t>
            </a:r>
            <a:r>
              <a:rPr lang="en-US" b="1"/>
              <a:t>polygon</a:t>
            </a:r>
            <a:r>
              <a:rPr lang="en-US"/>
              <a:t> is defined as a closed plane figure formed by three or more line segments.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2971800"/>
            <a:ext cx="89154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/>
              <a:t>triangle</a:t>
            </a:r>
            <a:r>
              <a:rPr lang="en-US"/>
              <a:t> is defined as a three-sided polygon, and a </a:t>
            </a:r>
            <a:r>
              <a:rPr lang="en-US" b="1"/>
              <a:t>quadrilateral</a:t>
            </a:r>
            <a:r>
              <a:rPr lang="en-US"/>
              <a:t> is a four-sided polygon.</a:t>
            </a:r>
          </a:p>
        </p:txBody>
      </p:sp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63436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square is a parallelogram.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square is a parallelogram with four right angles.</a:t>
            </a:r>
          </a:p>
          <a:p>
            <a:endParaRPr lang="en-US" dirty="0" smtClean="0"/>
          </a:p>
          <a:p>
            <a:r>
              <a:rPr lang="en-US" dirty="0" smtClean="0"/>
              <a:t>Definitions must be reversible in order to be correct.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438400"/>
            <a:ext cx="7854950" cy="1668463"/>
            <a:chOff x="236" y="2256"/>
            <a:chExt cx="4948" cy="1051"/>
          </a:xfrm>
        </p:grpSpPr>
        <p:sp>
          <p:nvSpPr>
            <p:cNvPr id="44035" name="Text Box 3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Think of definitions as being reversible. Postulates, however are not necessarily true when reversed.</a:t>
              </a:r>
              <a:endParaRPr lang="en-US" sz="800"/>
            </a:p>
          </p:txBody>
        </p:sp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each definition as a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Writing Definitions as Biconditional Statements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A. A pentagon is a five-sided polygon.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</a:pPr>
            <a:r>
              <a:rPr lang="en-US" b="1"/>
              <a:t>B. A right angle measures 90°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.</a:t>
            </a:r>
            <a:endParaRPr lang="en-US" b="1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32924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 figure is a pentagon if and only if it is a 5-sided polygon.</a:t>
            </a:r>
            <a:endParaRPr lang="en-US" sz="1800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81000" y="5029200"/>
            <a:ext cx="745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An angle is a right angle if and only if it measures 90</a:t>
            </a:r>
            <a:r>
              <a:rPr lang="en-US">
                <a:latin typeface="Arial" charset="0"/>
                <a:cs typeface="Arial" charset="0"/>
              </a:rPr>
              <a:t>°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2682875"/>
            <a:ext cx="830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4a. A quadrilateral is a four-sided polygon.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4b. The measure of a straight angle is 180°.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each definition as a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 figure is a quadrilateral if and only if it is a 4-sided polygon.</a:t>
            </a:r>
            <a:endParaRPr lang="en-US" sz="180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48006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An </a:t>
            </a:r>
            <a:r>
              <a:rPr lang="en-US">
                <a:sym typeface="Symbol" pitchFamily="18" charset="2"/>
              </a:rPr>
              <a:t> </a:t>
            </a:r>
            <a:r>
              <a:rPr lang="en-US"/>
              <a:t>is a straight </a:t>
            </a:r>
            <a:r>
              <a:rPr lang="en-US">
                <a:sym typeface="Symbol" pitchFamily="18" charset="2"/>
              </a:rPr>
              <a:t> </a:t>
            </a:r>
            <a:r>
              <a:rPr lang="en-US"/>
              <a:t>if and only if its measure is 180°.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</a:t>
            </a:r>
            <a:r>
              <a:rPr lang="en-US" dirty="0" err="1" smtClean="0"/>
              <a:t>Biconditionals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pp. 6 – 7, 20 – 21, 28, and 50</a:t>
            </a:r>
          </a:p>
          <a:p>
            <a:endParaRPr lang="en-US" dirty="0" smtClean="0"/>
          </a:p>
          <a:p>
            <a:r>
              <a:rPr lang="en-US" dirty="0" smtClean="0"/>
              <a:t>Work in pairs to rewrite the definitions as </a:t>
            </a:r>
            <a:r>
              <a:rPr lang="en-US" dirty="0" err="1" smtClean="0"/>
              <a:t>biconditional</a:t>
            </a:r>
            <a:r>
              <a:rPr lang="en-US" dirty="0" smtClean="0"/>
              <a:t> statements.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2076658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b="1" dirty="0"/>
              <a:t>1.</a:t>
            </a:r>
            <a:r>
              <a:rPr lang="en-US" dirty="0"/>
              <a:t> For the conditional “If an angle is right, then </a:t>
            </a:r>
            <a:r>
              <a:rPr lang="en-US" dirty="0" smtClean="0"/>
              <a:t>its </a:t>
            </a:r>
            <a:r>
              <a:rPr lang="en-US" dirty="0"/>
              <a:t>measure is 90°,” write the converse and a </a:t>
            </a:r>
            <a:r>
              <a:rPr lang="en-US" dirty="0" err="1" smtClean="0"/>
              <a:t>biconditional</a:t>
            </a:r>
            <a:r>
              <a:rPr lang="en-US" dirty="0" smtClean="0"/>
              <a:t> </a:t>
            </a:r>
            <a:r>
              <a:rPr lang="en-US" dirty="0"/>
              <a:t>statement. 	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dirty="0"/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b="1" dirty="0"/>
              <a:t>2.</a:t>
            </a:r>
            <a:r>
              <a:rPr lang="en-US" dirty="0"/>
              <a:t> Determine if the </a:t>
            </a:r>
            <a:r>
              <a:rPr lang="en-US" dirty="0" err="1"/>
              <a:t>biconditional</a:t>
            </a:r>
            <a:r>
              <a:rPr lang="en-US" dirty="0"/>
              <a:t> “Two angles are 	complementary if and only if they are both 	acute” is true. If false, give a counterexample.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439896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False; possible answer: 30° and 40°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76263" y="25304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Converse: If an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 measures 90°, then the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 is right. </a:t>
            </a:r>
          </a:p>
          <a:p>
            <a:pPr eaLnBrk="0" hangingPunct="0"/>
            <a:r>
              <a:rPr lang="en-US">
                <a:solidFill>
                  <a:srgbClr val="FF0000"/>
                </a:solidFill>
              </a:rPr>
              <a:t>Biconditional: An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 is right iff its measure is 90°.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2400" y="5070901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b="1" dirty="0"/>
              <a:t>3.</a:t>
            </a:r>
            <a:r>
              <a:rPr lang="en-US" dirty="0"/>
              <a:t> Write the definition “An acute triangle is a </a:t>
            </a:r>
            <a:r>
              <a:rPr lang="en-US" dirty="0" smtClean="0"/>
              <a:t>triangle </a:t>
            </a:r>
            <a:r>
              <a:rPr lang="en-US" dirty="0"/>
              <a:t>with three acute angles” as a </a:t>
            </a:r>
            <a:r>
              <a:rPr lang="en-US" dirty="0" err="1" smtClean="0"/>
              <a:t>biconditional</a:t>
            </a:r>
            <a:r>
              <a:rPr lang="en-US" dirty="0"/>
              <a:t>.</a:t>
            </a:r>
            <a:endParaRPr lang="en-US" sz="800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09600" y="5943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 triangle is acute iff it has 3 acute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/>
      <p:bldP spid="174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8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915463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sz="2000" b="1" u="sng" dirty="0" smtClean="0">
                <a:solidFill>
                  <a:srgbClr val="2B9930"/>
                </a:solidFill>
              </a:rPr>
              <a:t>Examples (Write the Converse, Inverse and </a:t>
            </a:r>
            <a:r>
              <a:rPr lang="en-US" sz="2000" b="1" u="sng" dirty="0" err="1" smtClean="0">
                <a:solidFill>
                  <a:srgbClr val="2B9930"/>
                </a:solidFill>
              </a:rPr>
              <a:t>Contrapositive</a:t>
            </a:r>
            <a:r>
              <a:rPr lang="en-US" sz="2000" b="1" u="sng" dirty="0" smtClean="0">
                <a:solidFill>
                  <a:srgbClr val="2B9930"/>
                </a:solidFill>
              </a:rPr>
              <a:t> for Each)</a:t>
            </a:r>
            <a:endParaRPr lang="en-US" sz="2000" b="1" u="sng" dirty="0">
              <a:solidFill>
                <a:srgbClr val="2B99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534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If it snows six feet, then schools will be closed.  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Converse: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If schools will be closed, </a:t>
            </a:r>
            <a:r>
              <a:rPr lang="en-US" smtClean="0">
                <a:solidFill>
                  <a:srgbClr val="0000FF"/>
                </a:solidFill>
              </a:rPr>
              <a:t>then </a:t>
            </a:r>
            <a:r>
              <a:rPr lang="en-US" smtClean="0">
                <a:solidFill>
                  <a:srgbClr val="0000FF"/>
                </a:solidFill>
              </a:rPr>
              <a:t>it </a:t>
            </a:r>
            <a:r>
              <a:rPr lang="en-US" dirty="0" smtClean="0">
                <a:solidFill>
                  <a:srgbClr val="0000FF"/>
                </a:solidFill>
              </a:rPr>
              <a:t>snowed six feet.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Inverse:</a:t>
            </a:r>
            <a:r>
              <a:rPr lang="en-US" dirty="0" smtClean="0"/>
              <a:t>  If it does not snow six feet, then schools will not be closed.</a:t>
            </a:r>
          </a:p>
          <a:p>
            <a:pPr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Contrapositive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If schools will not be closed, then it did not snow six feet.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If it is December 25</a:t>
            </a:r>
            <a:r>
              <a:rPr lang="en-US" baseline="30000" dirty="0" smtClean="0"/>
              <a:t>th</a:t>
            </a:r>
            <a:r>
              <a:rPr lang="en-US" dirty="0" smtClean="0"/>
              <a:t>, then it is Christmas Day. 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Converse: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If it is Christmas Day, then it is December 25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Inverse:</a:t>
            </a:r>
            <a:r>
              <a:rPr lang="en-US" dirty="0" smtClean="0"/>
              <a:t>  If it is not December 25</a:t>
            </a:r>
            <a:r>
              <a:rPr lang="en-US" baseline="30000" dirty="0" smtClean="0"/>
              <a:t>th</a:t>
            </a:r>
            <a:r>
              <a:rPr lang="en-US" dirty="0" smtClean="0"/>
              <a:t>, then it is not Christmas Day.</a:t>
            </a:r>
          </a:p>
          <a:p>
            <a:pPr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Contrapositive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00FF"/>
                </a:solidFill>
              </a:rPr>
              <a:t>If it not Christmas Day, then it is not December 25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381000" y="4572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When you combine a conditional statement and its converse, you create a </a:t>
            </a:r>
            <a:r>
              <a:rPr lang="en-US" sz="2800" i="1" dirty="0" err="1"/>
              <a:t>biconditional</a:t>
            </a:r>
            <a:r>
              <a:rPr lang="en-US" sz="2800" i="1" dirty="0"/>
              <a:t> statement</a:t>
            </a:r>
            <a:r>
              <a:rPr lang="en-US" sz="2800" dirty="0"/>
              <a:t>.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81000" y="24384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b="1" dirty="0" err="1"/>
              <a:t>biconditional</a:t>
            </a:r>
            <a:r>
              <a:rPr lang="en-US" sz="2800" b="1" dirty="0"/>
              <a:t> statement</a:t>
            </a:r>
            <a:r>
              <a:rPr lang="en-US" sz="2800" dirty="0"/>
              <a:t> is a statement that can be written in the form “</a:t>
            </a:r>
            <a:r>
              <a:rPr lang="en-US" sz="2800" i="1" dirty="0"/>
              <a:t>p</a:t>
            </a:r>
            <a:r>
              <a:rPr lang="en-US" sz="2800" dirty="0"/>
              <a:t> if and only if </a:t>
            </a:r>
            <a:r>
              <a:rPr lang="en-US" sz="2800" i="1" dirty="0"/>
              <a:t>q</a:t>
            </a:r>
            <a:r>
              <a:rPr lang="en-US" sz="2800" dirty="0"/>
              <a:t>.” This means “if </a:t>
            </a:r>
            <a:r>
              <a:rPr lang="en-US" sz="2800" i="1" dirty="0"/>
              <a:t>p</a:t>
            </a:r>
            <a:r>
              <a:rPr lang="en-US" sz="2800" dirty="0"/>
              <a:t>, then </a:t>
            </a:r>
            <a:r>
              <a:rPr lang="en-US" sz="2800" i="1" dirty="0"/>
              <a:t>q</a:t>
            </a:r>
            <a:r>
              <a:rPr lang="en-US" sz="2800" dirty="0"/>
              <a:t>” and “if </a:t>
            </a:r>
            <a:r>
              <a:rPr lang="en-US" sz="2800" i="1" dirty="0"/>
              <a:t>q</a:t>
            </a:r>
            <a:r>
              <a:rPr lang="en-US" sz="2800" dirty="0"/>
              <a:t>, then </a:t>
            </a:r>
            <a:r>
              <a:rPr lang="en-US" sz="2800" i="1" dirty="0"/>
              <a:t>p</a:t>
            </a:r>
            <a:r>
              <a:rPr lang="en-US" sz="2800" dirty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7" grpId="0"/>
      <p:bldP spid="12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524000" y="1905000"/>
            <a:ext cx="8001000" cy="457200"/>
            <a:chOff x="288" y="2736"/>
            <a:chExt cx="5040" cy="288"/>
          </a:xfrm>
        </p:grpSpPr>
        <p:sp>
          <p:nvSpPr>
            <p:cNvPr id="13350" name="Text Box 38"/>
            <p:cNvSpPr txBox="1">
              <a:spLocks noChangeArrowheads="1"/>
            </p:cNvSpPr>
            <p:nvPr/>
          </p:nvSpPr>
          <p:spPr bwMode="auto">
            <a:xfrm>
              <a:off x="288" y="2736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 smtClean="0">
                  <a:solidFill>
                    <a:srgbClr val="FF0000"/>
                  </a:solidFill>
                  <a:latin typeface="Verdana" pitchFamily="34" charset="0"/>
                </a:rPr>
                <a:t>p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     </a:t>
              </a:r>
              <a:r>
                <a:rPr lang="en-US" sz="2400" b="1" i="1" smtClean="0">
                  <a:solidFill>
                    <a:srgbClr val="006699"/>
                  </a:solidFill>
                  <a:latin typeface="Verdana" pitchFamily="34" charset="0"/>
                </a:rPr>
                <a:t>q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means </a:t>
              </a:r>
              <a:r>
                <a:rPr lang="en-US" sz="2400" b="1" i="1" smtClean="0">
                  <a:solidFill>
                    <a:srgbClr val="FF0000"/>
                  </a:solidFill>
                  <a:latin typeface="Verdana" pitchFamily="34" charset="0"/>
                </a:rPr>
                <a:t>p 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   </a:t>
              </a:r>
              <a:r>
                <a:rPr lang="en-US" sz="2400" b="1" i="1" smtClean="0">
                  <a:solidFill>
                    <a:srgbClr val="006699"/>
                  </a:solidFill>
                  <a:latin typeface="Verdana" pitchFamily="34" charset="0"/>
                </a:rPr>
                <a:t>q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and </a:t>
              </a:r>
              <a:r>
                <a:rPr lang="en-US" sz="2400" b="1" i="1" smtClean="0">
                  <a:solidFill>
                    <a:srgbClr val="006699"/>
                  </a:solidFill>
                  <a:latin typeface="Verdana" pitchFamily="34" charset="0"/>
                </a:rPr>
                <a:t>q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     </a:t>
              </a:r>
              <a:r>
                <a:rPr lang="en-US" sz="2400" b="1" i="1" smtClean="0">
                  <a:solidFill>
                    <a:srgbClr val="FF0000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V="1">
              <a:off x="528" y="2904"/>
              <a:ext cx="336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 flipV="1">
              <a:off x="2104" y="2904"/>
              <a:ext cx="336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 flipV="1">
              <a:off x="3312" y="2896"/>
              <a:ext cx="336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33400" y="3048000"/>
            <a:ext cx="7862888" cy="1298575"/>
            <a:chOff x="231" y="1390"/>
            <a:chExt cx="4953" cy="818"/>
          </a:xfrm>
        </p:grpSpPr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240" y="1678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The biconditional “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p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 if and only if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q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” can also be written as “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p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 iff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q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” or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p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altLang="en-US" sz="2400" smtClean="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  <a:sym typeface="Symbol" pitchFamily="18" charset="2"/>
                </a:rPr>
                <a:t></a:t>
              </a:r>
              <a:r>
                <a:rPr lang="en-US" altLang="en-US" sz="2400" smtClean="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q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.</a:t>
              </a:r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>
              <a:off x="231" y="1390"/>
              <a:ext cx="1518" cy="28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FFFFFF"/>
                  </a:solidFill>
                  <a:latin typeface="Verdana" pitchFamily="34" charset="0"/>
                </a:rPr>
                <a:t>Writing Math</a:t>
              </a:r>
              <a:endParaRPr lang="en-US" altLang="en-US" sz="2400" b="1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Write the conditional statement and converse within the </a:t>
            </a:r>
            <a:r>
              <a:rPr lang="en-US" altLang="en-US" sz="2400" b="1" dirty="0" err="1"/>
              <a:t>biconditional</a:t>
            </a:r>
            <a:r>
              <a:rPr lang="en-US" altLang="en-US" sz="2400" b="1" dirty="0"/>
              <a:t>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Identifying the Conditionals within a </a:t>
            </a:r>
            <a:r>
              <a:rPr lang="en-US" altLang="en-US" dirty="0" err="1">
                <a:solidFill>
                  <a:srgbClr val="006699"/>
                </a:solidFill>
                <a:latin typeface="Arial Black" pitchFamily="34" charset="0"/>
              </a:rPr>
              <a:t>Biconditional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Statement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4800" y="21336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An angle is obtuse if and only if its measure is greater than 90° and less than 180°. 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32004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Conditional: </a:t>
            </a:r>
            <a:r>
              <a:rPr lang="en-US" sz="2400" b="1" dirty="0">
                <a:solidFill>
                  <a:srgbClr val="0000FF"/>
                </a:solidFill>
              </a:rPr>
              <a:t>If an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 </a:t>
            </a:r>
            <a:r>
              <a:rPr lang="en-US" sz="2400" b="1" dirty="0">
                <a:solidFill>
                  <a:srgbClr val="0000FF"/>
                </a:solidFill>
              </a:rPr>
              <a:t>is obtuse,</a:t>
            </a:r>
            <a:r>
              <a:rPr lang="en-US" sz="2400" b="1" dirty="0"/>
              <a:t> </a:t>
            </a:r>
            <a:r>
              <a:rPr lang="en-US" sz="2400" dirty="0"/>
              <a:t>then </a:t>
            </a:r>
            <a:r>
              <a:rPr lang="en-US" sz="2400" b="1" dirty="0">
                <a:solidFill>
                  <a:srgbClr val="FF0000"/>
                </a:solidFill>
              </a:rPr>
              <a:t>its measure is greater than 90° and less than 180°.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52400" y="4343400"/>
            <a:ext cx="8110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Converse: </a:t>
            </a:r>
            <a:r>
              <a:rPr lang="en-US" sz="2400" b="1" dirty="0">
                <a:solidFill>
                  <a:srgbClr val="FF0000"/>
                </a:solidFill>
              </a:rPr>
              <a:t>If an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angle's </a:t>
            </a:r>
            <a:r>
              <a:rPr lang="en-US" sz="2400" b="1" dirty="0">
                <a:solidFill>
                  <a:srgbClr val="FF0000"/>
                </a:solidFill>
              </a:rPr>
              <a:t>measure is greater than 90° and less than 180°,</a:t>
            </a:r>
            <a:r>
              <a:rPr lang="en-US" sz="2400" b="1" dirty="0"/>
              <a:t> </a:t>
            </a:r>
            <a:r>
              <a:rPr lang="en-US" sz="2400" dirty="0"/>
              <a:t>then </a:t>
            </a:r>
            <a:r>
              <a:rPr lang="en-US" sz="2400" b="1" dirty="0">
                <a:solidFill>
                  <a:srgbClr val="0000FF"/>
                </a:solidFill>
              </a:rPr>
              <a:t>it is obtuse.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Write the conditional statement and converse within the </a:t>
            </a:r>
            <a:r>
              <a:rPr lang="en-US" altLang="en-US" sz="2400" b="1" dirty="0" err="1"/>
              <a:t>biconditional</a:t>
            </a:r>
            <a:r>
              <a:rPr lang="en-US" altLang="en-US" sz="2400" b="1" dirty="0"/>
              <a:t>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1480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1B: Identifying the Conditionals within a </a:t>
            </a:r>
            <a:r>
              <a:rPr lang="en-US" altLang="en-US" sz="2400" dirty="0" err="1">
                <a:solidFill>
                  <a:srgbClr val="006699"/>
                </a:solidFill>
                <a:latin typeface="Arial Black" pitchFamily="34" charset="0"/>
              </a:rPr>
              <a:t>Biconditional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 Statement</a:t>
            </a:r>
            <a:endParaRPr lang="en-US" altLang="en-US" sz="24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8600" y="22860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 solution is neutral </a:t>
            </a:r>
            <a:r>
              <a:rPr lang="en-US" sz="24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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>
                <a:ea typeface="Arial Unicode MS" pitchFamily="34" charset="-128"/>
                <a:cs typeface="Arial Unicode MS" pitchFamily="34" charset="-128"/>
              </a:rPr>
              <a:t>its pH is 7.</a:t>
            </a:r>
            <a:r>
              <a:rPr lang="en-US" sz="2400" b="1" dirty="0"/>
              <a:t>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8600" y="30480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Conditional: </a:t>
            </a:r>
            <a:r>
              <a:rPr lang="en-US" sz="2400" b="1" dirty="0">
                <a:solidFill>
                  <a:srgbClr val="0000FF"/>
                </a:solidFill>
              </a:rPr>
              <a:t>If a solution is neutral,</a:t>
            </a:r>
            <a:r>
              <a:rPr lang="en-US" sz="2400" dirty="0"/>
              <a:t> then </a:t>
            </a:r>
            <a:r>
              <a:rPr lang="en-US" sz="2400" b="1" dirty="0">
                <a:solidFill>
                  <a:srgbClr val="FF0000"/>
                </a:solidFill>
              </a:rPr>
              <a:t>its pH is 7.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28600" y="3810000"/>
            <a:ext cx="7875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Converse: </a:t>
            </a:r>
            <a:r>
              <a:rPr lang="en-US" sz="2400" b="1" dirty="0">
                <a:solidFill>
                  <a:srgbClr val="FF0000"/>
                </a:solidFill>
              </a:rPr>
              <a:t>If a solution’s pH is 7, </a:t>
            </a:r>
            <a:r>
              <a:rPr lang="en-US" sz="2400" dirty="0"/>
              <a:t>then </a:t>
            </a:r>
            <a:r>
              <a:rPr lang="en-US" sz="2400" b="1" dirty="0">
                <a:solidFill>
                  <a:srgbClr val="0000FF"/>
                </a:solidFill>
              </a:rPr>
              <a:t>it is neutral.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57200" y="25908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An angle is acute </a:t>
            </a:r>
            <a:r>
              <a:rPr lang="en-US" sz="2400" b="1" dirty="0" err="1"/>
              <a:t>iff</a:t>
            </a:r>
            <a:r>
              <a:rPr lang="en-US" sz="2400" b="1" dirty="0"/>
              <a:t> its measure is greater than 0° and less than 90°.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04800" y="1616075"/>
            <a:ext cx="8237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/>
              <a:t>Write the conditional statement and converse within the biconditional.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" y="3577064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Conditional: If </a:t>
            </a:r>
            <a:r>
              <a:rPr lang="en-US" sz="2400" b="1" dirty="0">
                <a:solidFill>
                  <a:srgbClr val="0000FF"/>
                </a:solidFill>
              </a:rPr>
              <a:t>an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angle </a:t>
            </a:r>
            <a:r>
              <a:rPr lang="en-US" sz="2400" b="1" dirty="0">
                <a:solidFill>
                  <a:srgbClr val="0000FF"/>
                </a:solidFill>
              </a:rPr>
              <a:t>is acute</a:t>
            </a:r>
            <a:r>
              <a:rPr lang="en-US" sz="2400" dirty="0"/>
              <a:t>, then </a:t>
            </a:r>
            <a:r>
              <a:rPr lang="en-US" sz="2400" b="1" dirty="0">
                <a:solidFill>
                  <a:srgbClr val="FF0000"/>
                </a:solidFill>
              </a:rPr>
              <a:t>its measure is greater than 0° and less than 90°</a:t>
            </a:r>
            <a:r>
              <a:rPr lang="en-US" sz="2400" dirty="0"/>
              <a:t>.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1000" y="46482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Converse: If </a:t>
            </a:r>
            <a:r>
              <a:rPr lang="en-US" sz="2400" b="1" dirty="0">
                <a:solidFill>
                  <a:srgbClr val="FF0000"/>
                </a:solidFill>
              </a:rPr>
              <a:t>an 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angle</a:t>
            </a:r>
            <a:r>
              <a:rPr lang="en-US" sz="2400" b="1" dirty="0">
                <a:solidFill>
                  <a:srgbClr val="FF0000"/>
                </a:solidFill>
              </a:rPr>
              <a:t>’s measure is greater than 0° and less than 90°</a:t>
            </a:r>
            <a:r>
              <a:rPr lang="en-US" sz="2400" dirty="0"/>
              <a:t>, then </a:t>
            </a:r>
            <a:r>
              <a:rPr lang="en-US" sz="2400" b="1" dirty="0">
                <a:solidFill>
                  <a:srgbClr val="0000FF"/>
                </a:solidFill>
              </a:rPr>
              <a:t>the </a:t>
            </a:r>
            <a:r>
              <a:rPr lang="en-US" sz="2400" b="1" dirty="0">
                <a:solidFill>
                  <a:srgbClr val="0000FF"/>
                </a:solidFill>
                <a:sym typeface="Symbol" pitchFamily="18" charset="2"/>
              </a:rPr>
              <a:t>angle</a:t>
            </a:r>
            <a:r>
              <a:rPr lang="en-US" sz="2400" b="1" dirty="0">
                <a:solidFill>
                  <a:srgbClr val="0000FF"/>
                </a:solidFill>
              </a:rPr>
              <a:t> is acute.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308</TotalTime>
  <Words>1659</Words>
  <Application>Microsoft Office PowerPoint</Application>
  <PresentationFormat>On-screen Show (4:3)</PresentationFormat>
  <Paragraphs>157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Oriel</vt:lpstr>
      <vt:lpstr>Default Design</vt:lpstr>
      <vt:lpstr>Slide 1</vt:lpstr>
      <vt:lpstr>Unit C (2.4) Biconditional Statements</vt:lpstr>
      <vt:lpstr>Slide 3</vt:lpstr>
      <vt:lpstr>Examples (Write the Converse, Inverse and Contrapositive for Each)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A Good Definition?</vt:lpstr>
      <vt:lpstr>Slide 24</vt:lpstr>
      <vt:lpstr>Slide 25</vt:lpstr>
      <vt:lpstr>Slide 26</vt:lpstr>
      <vt:lpstr>Practice with Biconditionals</vt:lpstr>
      <vt:lpstr>Practice A</vt:lpstr>
      <vt:lpstr>Slide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C2b Biconditional Statements</dc:title>
  <dc:creator>Megan</dc:creator>
  <cp:lastModifiedBy>acalise2</cp:lastModifiedBy>
  <cp:revision>42</cp:revision>
  <dcterms:created xsi:type="dcterms:W3CDTF">2010-10-10T01:25:47Z</dcterms:created>
  <dcterms:modified xsi:type="dcterms:W3CDTF">2011-10-27T11:58:13Z</dcterms:modified>
</cp:coreProperties>
</file>