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258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6" r:id="rId22"/>
    <p:sldId id="278" r:id="rId23"/>
    <p:sldId id="279" r:id="rId24"/>
    <p:sldId id="280" r:id="rId25"/>
    <p:sldId id="281" r:id="rId26"/>
    <p:sldId id="282" r:id="rId27"/>
    <p:sldId id="289" r:id="rId28"/>
    <p:sldId id="290" r:id="rId29"/>
    <p:sldId id="291" r:id="rId30"/>
    <p:sldId id="292" r:id="rId31"/>
    <p:sldId id="284" r:id="rId32"/>
    <p:sldId id="285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18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36802-FB2D-4920-87AA-D4E6D3BA6764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4E80D5-7C40-4E6C-887F-3946704CA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Index cards!, C2 CN, C2 ET,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E80D5-7C40-4E6C-887F-3946704CAD8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7898C2-A0CE-40FB-856D-E396D527EC73}" type="slidenum">
              <a:rPr lang="en-US"/>
              <a:pPr/>
              <a:t>32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Copy: C2b CN, C2b Practice A for HW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difference</a:t>
            </a:r>
            <a:r>
              <a:rPr lang="en-US" baseline="0" dirty="0" smtClean="0"/>
              <a:t> btw the converse of both statements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Skip?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this acceptable? Why</a:t>
            </a:r>
            <a:r>
              <a:rPr lang="en-US" baseline="0" dirty="0" smtClean="0"/>
              <a:t> not?  …How is the second </a:t>
            </a:r>
            <a:r>
              <a:rPr lang="en-US" baseline="0" dirty="0" err="1" smtClean="0"/>
              <a:t>defn</a:t>
            </a:r>
            <a:r>
              <a:rPr lang="en-US" baseline="0" dirty="0" smtClean="0"/>
              <a:t> different?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6687DA-DD1E-4852-B749-7A007E6AC853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77AEC6-65D5-4806-B348-A5414E7F5521}" type="slidenum">
              <a:rPr lang="en-US"/>
              <a:pPr/>
              <a:t>58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E80D5-7C40-4E6C-887F-3946704CAD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</a:t>
            </a:r>
            <a:r>
              <a:rPr lang="en-US" baseline="0" dirty="0" smtClean="0"/>
              <a:t> is this called a conditional statement?  Introduce p and q with index cards.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E80D5-7C40-4E6C-887F-3946704CAD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EB8165-9FA1-49A4-A2A7-74A6FDF1A999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480738-F6EA-4E54-9CCF-F27A88A6695A}" type="slidenum">
              <a:rPr lang="en-US"/>
              <a:pPr/>
              <a:t>6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05C33-03EF-4711-A769-34823EB1F96C}" type="slidenum">
              <a:rPr lang="en-US"/>
              <a:pPr/>
              <a:t>10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37B875-C8B8-4728-865C-870DF2DD9006}" type="slidenum">
              <a:rPr lang="en-US"/>
              <a:pPr/>
              <a:t>12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0F5D86-8C32-478C-AD9A-639E98467075}" type="slidenum">
              <a:rPr lang="en-US"/>
              <a:pPr/>
              <a:t>24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6C47C-F33D-4250-96E0-7D5F7385BDA0}" type="slidenum">
              <a:rPr lang="en-US"/>
              <a:pPr/>
              <a:t>31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10/17/2011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C539670-91BE-470F-83B2-472F0D21E7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10/17/2011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10/17/2011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04800" y="1143000"/>
            <a:ext cx="8382000" cy="4114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00"/>
                </a:solidFill>
                <a:latin typeface="Verdana" pitchFamily="34" charset="0"/>
              </a:rPr>
              <a:t>Determine if each statement is true or false.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1.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The measure of an obtuse angle is less than 90°.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All perfect-square numbers are positive.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3.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Every prime number is odd.</a:t>
            </a:r>
          </a:p>
          <a:p>
            <a:pPr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4.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Any three points are coplanar.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>
                <a:solidFill>
                  <a:srgbClr val="FF0000"/>
                </a:solidFill>
                <a:latin typeface="Verdana" pitchFamily="34" charset="0"/>
              </a:rPr>
              <a:t>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533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Drill: Friday, 10/14</a:t>
            </a: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257800"/>
            <a:ext cx="754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OBJ: SWBAT identify, write, and analyze the truth value of conditional statements. 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Write a conditional statement from the following.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2A: Writing a 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An obtuse triangle has exactly one obtuse angle. 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51816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If a triangle is obtuse, then it has exactly one obtuse angle.</a:t>
            </a:r>
            <a:endParaRPr lang="en-US" sz="2400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5867400" y="3841750"/>
            <a:ext cx="3276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solidFill>
                  <a:srgbClr val="3333FF"/>
                </a:solidFill>
                <a:latin typeface="Verdana" pitchFamily="34" charset="0"/>
              </a:rPr>
              <a:t>Identify the hypothesis and the conclusion.</a:t>
            </a:r>
            <a:endParaRPr lang="en-US" sz="2400" i="1">
              <a:solidFill>
                <a:srgbClr val="3333FF"/>
              </a:solidFill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04800" y="3810000"/>
            <a:ext cx="5943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Verdana" pitchFamily="34" charset="0"/>
              </a:rPr>
              <a:t>An obtuse triangle </a:t>
            </a:r>
          </a:p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Verdana" pitchFamily="34" charset="0"/>
              </a:rPr>
              <a:t>has exactly one obtuse angle.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  <p:bldP spid="1536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457200" y="1981200"/>
            <a:ext cx="82296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A conditional statement has a </a:t>
            </a:r>
            <a:r>
              <a:rPr lang="en-US" sz="2400" b="1" u="sng">
                <a:latin typeface="Verdana" pitchFamily="34" charset="0"/>
              </a:rPr>
              <a:t>truth value</a:t>
            </a:r>
            <a:r>
              <a:rPr lang="en-US" sz="2400">
                <a:latin typeface="Verdana" pitchFamily="34" charset="0"/>
              </a:rPr>
              <a:t> of either true (T) or false (F). It is false only when the hypothesis is true and the conclusion is false.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To show that a conditional statement is false, you need to find only one counterexample where the hypothesis is true and the conclusion is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Determine if the conditional is true. If false, give a counterexample.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3A: Analyzing the Truth Value of a 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04800" y="28194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If this month is August, then next month is September. 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04800" y="38862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When the hypothesis is true, the conclusion is also true because September follows August. So the conditional is true.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7526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Determine if the conditional is true. If false, give a counterexample.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3B: Analyzing the Truth Value of a 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7543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You can have acute angles with measures of 80° and 30°. In this case, the hypothesis is true, but the conclusion is false.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2819400"/>
            <a:ext cx="891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400">
                <a:latin typeface="Verdana" pitchFamily="34" charset="0"/>
              </a:rPr>
              <a:t> </a:t>
            </a:r>
            <a:r>
              <a:rPr lang="en-US" sz="2400" b="1">
                <a:latin typeface="Verdana" pitchFamily="34" charset="0"/>
              </a:rPr>
              <a:t>If two angles are acute, then they are congruent.</a:t>
            </a:r>
            <a:endParaRPr lang="en-US" sz="2400">
              <a:latin typeface="Verdana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81000" y="4938713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Since you can find a counterexample, the conditional is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1143000"/>
            <a:ext cx="7854950" cy="1663700"/>
            <a:chOff x="284" y="3072"/>
            <a:chExt cx="4948" cy="1048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288" y="3360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latin typeface="Verdana" pitchFamily="34" charset="0"/>
                </a:rPr>
                <a:t>If the hypothesis is false, the conditional statement is true, regardless of the truth value of the conclusion.</a:t>
              </a:r>
              <a:endParaRPr lang="en-US" sz="800" dirty="0">
                <a:latin typeface="Verdana" pitchFamily="34" charset="0"/>
              </a:endParaRPr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284" y="3072"/>
              <a:ext cx="1536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 dirty="0" smtClean="0">
                  <a:solidFill>
                    <a:schemeClr val="bg1"/>
                  </a:solidFill>
                  <a:latin typeface="Verdana" pitchFamily="34" charset="0"/>
                </a:rPr>
                <a:t>Helpful Hint!</a:t>
              </a:r>
              <a:endParaRPr lang="en-US" sz="2400" b="1" dirty="0">
                <a:latin typeface="Verdana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762000" y="3352800"/>
            <a:ext cx="693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dogs can talk, then </a:t>
            </a:r>
            <a:r>
              <a:rPr lang="en-US" sz="2400" dirty="0" err="1" smtClean="0"/>
              <a:t>Snooky</a:t>
            </a:r>
            <a:r>
              <a:rPr lang="en-US" sz="2400" dirty="0" smtClean="0"/>
              <a:t> is the president of the United States!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572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Create your own ridiculous example…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1000" y="2438400"/>
            <a:ext cx="822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 </a:t>
            </a:r>
            <a:r>
              <a:rPr lang="en-US" sz="2400" b="1" u="sng">
                <a:latin typeface="Verdana" pitchFamily="34" charset="0"/>
              </a:rPr>
              <a:t>negation</a:t>
            </a:r>
            <a:r>
              <a:rPr lang="en-US" sz="2400">
                <a:latin typeface="Verdana" pitchFamily="34" charset="0"/>
              </a:rPr>
              <a:t> of statement </a:t>
            </a:r>
            <a:r>
              <a:rPr lang="en-US" sz="2400" i="1">
                <a:latin typeface="Verdana" pitchFamily="34" charset="0"/>
              </a:rPr>
              <a:t>p</a:t>
            </a:r>
            <a:r>
              <a:rPr lang="en-US" sz="2400">
                <a:latin typeface="Verdana" pitchFamily="34" charset="0"/>
              </a:rPr>
              <a:t> is “not </a:t>
            </a:r>
            <a:r>
              <a:rPr lang="en-US" sz="2400" i="1">
                <a:latin typeface="Verdana" pitchFamily="34" charset="0"/>
              </a:rPr>
              <a:t>p</a:t>
            </a:r>
            <a:r>
              <a:rPr lang="en-US" sz="2400">
                <a:latin typeface="Verdana" pitchFamily="34" charset="0"/>
              </a:rPr>
              <a:t>,” written as </a:t>
            </a:r>
            <a:r>
              <a:rPr lang="en-US" sz="2400" i="1">
                <a:latin typeface="Verdana" pitchFamily="34" charset="0"/>
              </a:rPr>
              <a:t>~p</a:t>
            </a:r>
            <a:r>
              <a:rPr lang="en-US" sz="2400">
                <a:latin typeface="Verdana" pitchFamily="34" charset="0"/>
              </a:rPr>
              <a:t>. The negation of a true statement is false, and the negation of a false statement is true.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today is Tuesday, then tomorrow </a:t>
            </a:r>
            <a:r>
              <a:rPr lang="en-US" dirty="0" smtClean="0"/>
              <a:t>is Wednesday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Negate the Conclusion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228600" y="1447800"/>
          <a:ext cx="8458200" cy="2590800"/>
        </p:xfrm>
        <a:graphic>
          <a:graphicData uri="http://schemas.openxmlformats.org/drawingml/2006/table">
            <a:tbl>
              <a:tblPr/>
              <a:tblGrid>
                <a:gridCol w="5472953"/>
                <a:gridCol w="2985247"/>
              </a:tblGrid>
              <a:tr h="1113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Definition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Symbols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477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 conditional is a statement that can be written in the form "If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 then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."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q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533400" y="1524000"/>
            <a:ext cx="4038600" cy="466725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 dirty="0">
                <a:solidFill>
                  <a:schemeClr val="bg1"/>
                </a:solidFill>
                <a:latin typeface="Verdana" pitchFamily="34" charset="0"/>
              </a:rPr>
              <a:t>Related 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228600" y="1295400"/>
          <a:ext cx="8534400" cy="2590800"/>
        </p:xfrm>
        <a:graphic>
          <a:graphicData uri="http://schemas.openxmlformats.org/drawingml/2006/table">
            <a:tbl>
              <a:tblPr/>
              <a:tblGrid>
                <a:gridCol w="5856941"/>
                <a:gridCol w="2677459"/>
              </a:tblGrid>
              <a:tr h="11135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Definition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Symbols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4772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converse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the statement formed by exchanging the hypothesis and conclusion.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 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152400" y="1219200"/>
            <a:ext cx="4038600" cy="466725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>
                <a:solidFill>
                  <a:schemeClr val="bg1"/>
                </a:solidFill>
                <a:latin typeface="Verdana" pitchFamily="34" charset="0"/>
              </a:rPr>
              <a:t>Related 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228600" y="1295400"/>
          <a:ext cx="8534400" cy="2743200"/>
        </p:xfrm>
        <a:graphic>
          <a:graphicData uri="http://schemas.openxmlformats.org/drawingml/2006/table">
            <a:tbl>
              <a:tblPr/>
              <a:tblGrid>
                <a:gridCol w="5522258"/>
                <a:gridCol w="3012142"/>
              </a:tblGrid>
              <a:tr h="11790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Definition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Symbols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564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inverse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the statement formed by negating the hypothesis and conclusion.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~p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 ~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q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52400" y="1143000"/>
            <a:ext cx="4236571" cy="461665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 dirty="0">
                <a:solidFill>
                  <a:schemeClr val="bg1"/>
                </a:solidFill>
                <a:latin typeface="Verdana" pitchFamily="34" charset="0"/>
              </a:rPr>
              <a:t>Related 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C2 Conditional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Geo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"/>
          <p:cNvGraphicFramePr>
            <a:graphicFrameLocks noGrp="1"/>
          </p:cNvGraphicFramePr>
          <p:nvPr/>
        </p:nvGraphicFramePr>
        <p:xfrm>
          <a:off x="304800" y="1600200"/>
          <a:ext cx="8382000" cy="2971800"/>
        </p:xfrm>
        <a:graphic>
          <a:graphicData uri="http://schemas.openxmlformats.org/drawingml/2006/table">
            <a:tbl>
              <a:tblPr/>
              <a:tblGrid>
                <a:gridCol w="5423647"/>
                <a:gridCol w="2958353"/>
              </a:tblGrid>
              <a:tr h="10867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Definition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Verdana" pitchFamily="34" charset="0"/>
                        </a:rPr>
                        <a:t>Symbols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/>
                    </a:solidFill>
                  </a:tcPr>
                </a:tc>
              </a:tr>
              <a:tr h="1885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The </a:t>
                      </a: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contrapositive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is the statement formed by both exchanging and negating the hypothesis and conclusion.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~q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 ~</a:t>
                      </a:r>
                      <a:r>
                        <a:rPr kumimoji="0" lang="en-US" sz="2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p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Wingdings" pitchFamily="2" charset="2"/>
                        </a:rPr>
                        <a:t> 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152399" y="1524000"/>
            <a:ext cx="4355353" cy="461665"/>
          </a:xfrm>
          <a:prstGeom prst="rect">
            <a:avLst/>
          </a:prstGeom>
          <a:solidFill>
            <a:srgbClr val="CC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i="1" dirty="0">
                <a:solidFill>
                  <a:schemeClr val="bg1"/>
                </a:solidFill>
                <a:latin typeface="Verdana" pitchFamily="34" charset="0"/>
              </a:rPr>
              <a:t>Related Conditionals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gan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8762793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28600" y="381000"/>
            <a:ext cx="8534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 dirty="0">
                <a:latin typeface="Verdana" pitchFamily="34" charset="0"/>
              </a:rPr>
              <a:t>Write the converse, inverse, and </a:t>
            </a:r>
            <a:r>
              <a:rPr lang="en-US" altLang="en-US" sz="2400" b="1" dirty="0" err="1">
                <a:latin typeface="Verdana" pitchFamily="34" charset="0"/>
              </a:rPr>
              <a:t>contrapositive</a:t>
            </a:r>
            <a:r>
              <a:rPr lang="en-US" altLang="en-US" sz="2400" b="1" dirty="0">
                <a:latin typeface="Verdana" pitchFamily="34" charset="0"/>
              </a:rPr>
              <a:t> of the conditional statement. Use the Science Fact to find the truth value of each.</a:t>
            </a:r>
            <a:endParaRPr lang="en-US" altLang="en-US" sz="2400" dirty="0">
              <a:latin typeface="Times" pitchFamily="18" charset="0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u="sng" smtClean="0">
                <a:solidFill>
                  <a:srgbClr val="006699"/>
                </a:solidFill>
                <a:latin typeface="Arial Black" pitchFamily="34" charset="0"/>
              </a:rPr>
              <a:t>DRILL:</a:t>
            </a:r>
            <a:r>
              <a:rPr lang="en-US" altLang="en-US" sz="2400" smtClean="0">
                <a:solidFill>
                  <a:srgbClr val="006699"/>
                </a:solidFill>
                <a:latin typeface="Arial Black" pitchFamily="34" charset="0"/>
              </a:rPr>
              <a:t> Biology </a:t>
            </a: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Application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i="1" dirty="0">
                <a:latin typeface="Verdana" pitchFamily="34" charset="0"/>
              </a:rPr>
              <a:t>If an animal is an adult insect, then it has six legs.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200"/>
            <a:ext cx="5018087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 descr="C:\Users\Megan\AppData\Local\Temp\msohtmlclip1\01\clip_image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Example 4: Biology Application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76200" y="2667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D60093"/>
                </a:solidFill>
                <a:latin typeface="Verdana" pitchFamily="34" charset="0"/>
              </a:rPr>
              <a:t>Inverse: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If an animal is not an adult insect</a:t>
            </a:r>
            <a:r>
              <a:rPr lang="en-US" sz="2400">
                <a:latin typeface="Verdana" pitchFamily="34" charset="0"/>
              </a:rPr>
              <a:t>,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then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it does not have six legs.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76200" y="1143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D60093"/>
                </a:solidFill>
                <a:latin typeface="Verdana" pitchFamily="34" charset="0"/>
              </a:rPr>
              <a:t>Converse:</a:t>
            </a:r>
            <a:r>
              <a:rPr lang="en-US" sz="2400">
                <a:solidFill>
                  <a:srgbClr val="FF0000"/>
                </a:solidFill>
                <a:latin typeface="Verdana" pitchFamily="34" charset="0"/>
              </a:rPr>
              <a:t> If an animal has six legs</a:t>
            </a:r>
            <a:r>
              <a:rPr lang="en-US" sz="2400">
                <a:latin typeface="Verdana" pitchFamily="34" charset="0"/>
              </a:rPr>
              <a:t>, then 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it is an adult insect.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2400" y="6858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0000FF"/>
                </a:solidFill>
                <a:latin typeface="Verdana" pitchFamily="34" charset="0"/>
              </a:rPr>
              <a:t>If an animal is an adult insect</a:t>
            </a:r>
            <a:r>
              <a:rPr lang="en-US" sz="2400" i="1">
                <a:latin typeface="Verdana" pitchFamily="34" charset="0"/>
              </a:rPr>
              <a:t>, then </a:t>
            </a:r>
            <a:r>
              <a:rPr lang="en-US" sz="2400" i="1">
                <a:solidFill>
                  <a:srgbClr val="FF0000"/>
                </a:solidFill>
                <a:latin typeface="Verdana" pitchFamily="34" charset="0"/>
              </a:rPr>
              <a:t>it has six legs</a:t>
            </a:r>
            <a:r>
              <a:rPr lang="en-US" sz="2400" i="1">
                <a:latin typeface="Verdana" pitchFamily="34" charset="0"/>
              </a:rPr>
              <a:t>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76200" y="19050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No other animals have six legs so the converse is true.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76200" y="41910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 err="1">
                <a:solidFill>
                  <a:srgbClr val="D60093"/>
                </a:solidFill>
                <a:latin typeface="Verdana" pitchFamily="34" charset="0"/>
              </a:rPr>
              <a:t>Contrapositive</a:t>
            </a:r>
            <a:r>
              <a:rPr lang="en-US" sz="2400" dirty="0">
                <a:solidFill>
                  <a:srgbClr val="D60093"/>
                </a:solidFill>
                <a:latin typeface="Verdana" pitchFamily="34" charset="0"/>
              </a:rPr>
              <a:t>: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Verdana" pitchFamily="34" charset="0"/>
              </a:rPr>
              <a:t>If an animal does not have six legs</a:t>
            </a:r>
            <a:r>
              <a:rPr lang="en-US" sz="2400" dirty="0">
                <a:latin typeface="Verdana" pitchFamily="34" charset="0"/>
              </a:rPr>
              <a:t>,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 dirty="0">
                <a:latin typeface="Verdana" pitchFamily="34" charset="0"/>
              </a:rPr>
              <a:t>then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Verdana" pitchFamily="34" charset="0"/>
              </a:rPr>
              <a:t>it is not an adult insect.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2400" y="50292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Verdana" pitchFamily="34" charset="0"/>
              </a:rPr>
              <a:t>Adult insects must have six legs. So the </a:t>
            </a:r>
            <a:r>
              <a:rPr lang="en-US" sz="2400" dirty="0" err="1">
                <a:latin typeface="Verdana" pitchFamily="34" charset="0"/>
              </a:rPr>
              <a:t>contrapositive</a:t>
            </a:r>
            <a:r>
              <a:rPr lang="en-US" sz="2400" dirty="0">
                <a:latin typeface="Verdana" pitchFamily="34" charset="0"/>
              </a:rPr>
              <a:t> is true.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76200" y="35052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No other animals have six legs so the converse is true.</a:t>
            </a: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/>
      <p:bldP spid="29700" grpId="0"/>
      <p:bldP spid="29701" grpId="0"/>
      <p:bldP spid="29702" grpId="0"/>
      <p:bldP spid="29703" grpId="0"/>
      <p:bldP spid="29704" grpId="0"/>
      <p:bldP spid="2970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4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28600" y="2759075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D60093"/>
                </a:solidFill>
                <a:latin typeface="Verdana" pitchFamily="34" charset="0"/>
              </a:rPr>
              <a:t>Inverse: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If an animal is not a cat, </a:t>
            </a:r>
            <a:r>
              <a:rPr lang="en-US" sz="2400">
                <a:latin typeface="Verdana" pitchFamily="34" charset="0"/>
              </a:rPr>
              <a:t>then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it does not have 4 paws.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</a:t>
            </a:r>
            <a:endParaRPr lang="en-US" sz="240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D60093"/>
                </a:solidFill>
                <a:latin typeface="Verdana" pitchFamily="34" charset="0"/>
              </a:rPr>
              <a:t>Converse: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3333FF"/>
                </a:solidFill>
                <a:latin typeface="Verdana" pitchFamily="34" charset="0"/>
              </a:rPr>
              <a:t>If an animal has 4 paws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,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>
                <a:latin typeface="Verdana" pitchFamily="34" charset="0"/>
              </a:rPr>
              <a:t>then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it is a cat. </a:t>
            </a:r>
            <a:endParaRPr lang="en-US" sz="2400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228600" y="45720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solidFill>
                  <a:srgbClr val="D60093"/>
                </a:solidFill>
                <a:latin typeface="Verdana" pitchFamily="34" charset="0"/>
              </a:rPr>
              <a:t>Contrapositive: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If an animal does not have 4 paws, </a:t>
            </a:r>
            <a:r>
              <a:rPr lang="en-US" sz="2400">
                <a:latin typeface="Verdana" pitchFamily="34" charset="0"/>
              </a:rPr>
              <a:t>then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Verdana" pitchFamily="34" charset="0"/>
              </a:rPr>
              <a:t>it is not a cat;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 True.</a:t>
            </a:r>
            <a:endParaRPr lang="en-US" sz="2400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04800" y="838200"/>
            <a:ext cx="6837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 i="1">
                <a:solidFill>
                  <a:srgbClr val="3333FF"/>
                </a:solidFill>
                <a:latin typeface="Verdana" pitchFamily="34" charset="0"/>
              </a:rPr>
              <a:t>If an animal is a cat</a:t>
            </a:r>
            <a:r>
              <a:rPr lang="en-US" altLang="en-US" sz="2400" i="1">
                <a:latin typeface="Verdana" pitchFamily="34" charset="0"/>
              </a:rPr>
              <a:t>, then </a:t>
            </a:r>
            <a:r>
              <a:rPr lang="en-US" altLang="en-US" sz="2400" i="1">
                <a:solidFill>
                  <a:srgbClr val="FF0000"/>
                </a:solidFill>
                <a:latin typeface="Verdana" pitchFamily="34" charset="0"/>
              </a:rPr>
              <a:t>it has four paws</a:t>
            </a:r>
            <a:r>
              <a:rPr lang="en-US" altLang="en-US" sz="2400" i="1">
                <a:latin typeface="Verdana" pitchFamily="34" charset="0"/>
              </a:rPr>
              <a:t>.</a:t>
            </a:r>
            <a:endParaRPr lang="en-US" sz="2400" i="1">
              <a:latin typeface="Verdana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28600" y="1798638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There are other animals that have 4 paws that are not cats, so the converse is false.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28600" y="3657600"/>
            <a:ext cx="883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There are animals that are not cats that have 4 paws, so the inverse is false.</a:t>
            </a:r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28600" y="54864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Cats have 4 paws, so the contrapositive is true.</a:t>
            </a:r>
            <a:endParaRPr lang="en-US" sz="24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/>
      <p:bldP spid="30724" grpId="0"/>
      <p:bldP spid="30725" grpId="0"/>
      <p:bldP spid="30727" grpId="0"/>
      <p:bldP spid="30728" grpId="0"/>
      <p:bldP spid="307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28600" y="838200"/>
            <a:ext cx="84582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Verdana" pitchFamily="34" charset="0"/>
              </a:rPr>
              <a:t>Related conditional statements that have the same truth value are called </a:t>
            </a:r>
            <a:r>
              <a:rPr lang="en-US" sz="2800" b="1" u="sng" dirty="0">
                <a:latin typeface="Verdana" pitchFamily="34" charset="0"/>
              </a:rPr>
              <a:t>logically equivalent statements</a:t>
            </a:r>
            <a:r>
              <a:rPr lang="en-US" sz="2800" dirty="0">
                <a:latin typeface="Verdana" pitchFamily="34" charset="0"/>
              </a:rPr>
              <a:t>. A conditional and its </a:t>
            </a:r>
            <a:r>
              <a:rPr lang="en-US" sz="2800" dirty="0" err="1">
                <a:latin typeface="Verdana" pitchFamily="34" charset="0"/>
              </a:rPr>
              <a:t>contrapositive</a:t>
            </a:r>
            <a:r>
              <a:rPr lang="en-US" sz="2800" dirty="0">
                <a:latin typeface="Verdana" pitchFamily="34" charset="0"/>
              </a:rPr>
              <a:t> are logically equivalent, and so are the converse and inverse.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57200" y="990600"/>
            <a:ext cx="7854950" cy="1668463"/>
            <a:chOff x="236" y="2256"/>
            <a:chExt cx="4948" cy="1051"/>
          </a:xfrm>
        </p:grpSpPr>
        <p:sp>
          <p:nvSpPr>
            <p:cNvPr id="33795" name="Text Box 3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>
                  <a:latin typeface="Verdana" pitchFamily="34" charset="0"/>
                </a:rPr>
                <a:t>The logical equivalence of a conditional and its </a:t>
              </a:r>
              <a:r>
                <a:rPr lang="en-US" sz="2400" dirty="0" err="1">
                  <a:latin typeface="Verdana" pitchFamily="34" charset="0"/>
                </a:rPr>
                <a:t>contrapositive</a:t>
              </a:r>
              <a:r>
                <a:rPr lang="en-US" sz="2400" dirty="0">
                  <a:latin typeface="Verdana" pitchFamily="34" charset="0"/>
                </a:rPr>
                <a:t> is known as the Law of </a:t>
              </a:r>
              <a:r>
                <a:rPr lang="en-US" sz="2400" dirty="0" err="1">
                  <a:latin typeface="Verdana" pitchFamily="34" charset="0"/>
                </a:rPr>
                <a:t>Contrapositive</a:t>
              </a:r>
              <a:r>
                <a:rPr lang="en-US" sz="2400" dirty="0">
                  <a:latin typeface="Verdana" pitchFamily="34" charset="0"/>
                </a:rPr>
                <a:t>.</a:t>
              </a:r>
              <a:endParaRPr lang="en-US" sz="800" dirty="0">
                <a:latin typeface="Verdana" pitchFamily="34" charset="0"/>
              </a:endParaRPr>
            </a:p>
          </p:txBody>
        </p:sp>
        <p:sp>
          <p:nvSpPr>
            <p:cNvPr id="33796" name="Text Box 4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b="1">
                  <a:solidFill>
                    <a:schemeClr val="bg1"/>
                  </a:solidFill>
                  <a:latin typeface="Verdana" pitchFamily="34" charset="0"/>
                </a:rPr>
                <a:t>Helpful Hint</a:t>
              </a:r>
              <a:endParaRPr lang="en-US" sz="2400" b="1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b="1" i="1" u="sng" dirty="0"/>
              <a:t>Truth and Validity </a:t>
            </a:r>
            <a:br>
              <a:rPr lang="en-US" sz="4000" b="1" i="1" u="sng" dirty="0"/>
            </a:br>
            <a:r>
              <a:rPr lang="en-US" sz="4000" b="1" i="1" u="sng" dirty="0"/>
              <a:t>in Logical Arguments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153400" cy="3840163"/>
          </a:xfrm>
        </p:spPr>
        <p:txBody>
          <a:bodyPr>
            <a:normAutofit/>
          </a:bodyPr>
          <a:lstStyle/>
          <a:p>
            <a:r>
              <a:rPr lang="en-US" sz="2800" dirty="0"/>
              <a:t>An argument consists of a sequence of statements.  The final statement is called the </a:t>
            </a:r>
            <a:r>
              <a:rPr lang="en-US" sz="2800" dirty="0">
                <a:solidFill>
                  <a:srgbClr val="FF0000"/>
                </a:solidFill>
              </a:rPr>
              <a:t>conclusion</a:t>
            </a:r>
            <a:r>
              <a:rPr lang="en-US" sz="2800" dirty="0"/>
              <a:t> and the statements that come before the conclusion are known as the </a:t>
            </a:r>
            <a:r>
              <a:rPr lang="en-US" sz="2800" dirty="0">
                <a:solidFill>
                  <a:srgbClr val="FF0000"/>
                </a:solidFill>
              </a:rPr>
              <a:t>premises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Truth Tables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For a </a:t>
            </a:r>
            <a:r>
              <a:rPr lang="en-US" sz="2800" dirty="0">
                <a:solidFill>
                  <a:srgbClr val="FF0000"/>
                </a:solidFill>
              </a:rPr>
              <a:t>conjunction</a:t>
            </a:r>
            <a:r>
              <a:rPr lang="en-US" sz="2800" dirty="0"/>
              <a:t> to be true, </a:t>
            </a:r>
            <a:r>
              <a:rPr lang="en-US" sz="2800" dirty="0">
                <a:solidFill>
                  <a:srgbClr val="FF0000"/>
                </a:solidFill>
              </a:rPr>
              <a:t>all</a:t>
            </a:r>
            <a:r>
              <a:rPr lang="en-US" sz="2800" dirty="0"/>
              <a:t> of the premises (statements) must be true.</a:t>
            </a:r>
          </a:p>
          <a:p>
            <a:r>
              <a:rPr lang="en-US" sz="2800" dirty="0"/>
              <a:t>For a </a:t>
            </a:r>
            <a:r>
              <a:rPr lang="en-US" sz="2800" dirty="0">
                <a:solidFill>
                  <a:srgbClr val="0000FF"/>
                </a:solidFill>
              </a:rPr>
              <a:t>disjunction</a:t>
            </a:r>
            <a:r>
              <a:rPr lang="en-US" sz="2800" dirty="0"/>
              <a:t> to be true, </a:t>
            </a:r>
            <a:r>
              <a:rPr lang="en-US" sz="2800" dirty="0">
                <a:solidFill>
                  <a:srgbClr val="0000FF"/>
                </a:solidFill>
              </a:rPr>
              <a:t>only one</a:t>
            </a:r>
            <a:r>
              <a:rPr lang="en-US" sz="2800" dirty="0"/>
              <a:t> or more of the premises must be true.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 Closer Look at If-Then Statements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200" dirty="0"/>
              <a:t>Review: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FF0000"/>
                </a:solidFill>
              </a:rPr>
              <a:t>Conditional Statements      </a:t>
            </a:r>
            <a:r>
              <a:rPr lang="en-US" sz="3200" dirty="0" smtClean="0">
                <a:solidFill>
                  <a:srgbClr val="FF0000"/>
                </a:solidFill>
              </a:rPr>
              <a:t>    p </a:t>
            </a:r>
            <a:r>
              <a:rPr lang="en-US" sz="3200" dirty="0">
                <a:solidFill>
                  <a:srgbClr val="FF0000"/>
                </a:solidFill>
                <a:sym typeface="Wingdings" pitchFamily="2" charset="2"/>
              </a:rPr>
              <a:t> q</a:t>
            </a:r>
            <a:endParaRPr lang="en-US" sz="32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0000FF"/>
                </a:solidFill>
              </a:rPr>
              <a:t>Converse Statements</a:t>
            </a:r>
            <a:r>
              <a:rPr lang="en-US" sz="3200" dirty="0"/>
              <a:t>         </a:t>
            </a:r>
            <a:r>
              <a:rPr lang="en-US" sz="3200" dirty="0" smtClean="0"/>
              <a:t>     </a:t>
            </a:r>
            <a:r>
              <a:rPr lang="en-US" sz="3200" dirty="0" smtClean="0">
                <a:solidFill>
                  <a:srgbClr val="0000FF"/>
                </a:solidFill>
              </a:rPr>
              <a:t>q </a:t>
            </a:r>
            <a:r>
              <a:rPr lang="en-US" sz="3200" dirty="0">
                <a:solidFill>
                  <a:srgbClr val="0000FF"/>
                </a:solidFill>
                <a:sym typeface="Wingdings" pitchFamily="2" charset="2"/>
              </a:rPr>
              <a:t> p</a:t>
            </a:r>
            <a:endParaRPr lang="en-US" sz="3200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FF0000"/>
                </a:solidFill>
              </a:rPr>
              <a:t>Inverse Statements</a:t>
            </a:r>
            <a:r>
              <a:rPr lang="en-US" sz="3200" dirty="0"/>
              <a:t>            </a:t>
            </a:r>
            <a:r>
              <a:rPr lang="en-US" sz="3200" dirty="0" smtClean="0"/>
              <a:t>   </a:t>
            </a:r>
            <a:r>
              <a:rPr lang="en-US" sz="3200" dirty="0" smtClean="0">
                <a:solidFill>
                  <a:srgbClr val="FF0000"/>
                </a:solidFill>
              </a:rPr>
              <a:t>~</a:t>
            </a:r>
            <a:r>
              <a:rPr lang="en-US" sz="3200" dirty="0">
                <a:solidFill>
                  <a:srgbClr val="FF0000"/>
                </a:solidFill>
              </a:rPr>
              <a:t>p </a:t>
            </a:r>
            <a:r>
              <a:rPr lang="en-US" sz="3200" dirty="0">
                <a:solidFill>
                  <a:srgbClr val="FF0000"/>
                </a:solidFill>
                <a:sym typeface="Wingdings" pitchFamily="2" charset="2"/>
              </a:rPr>
              <a:t> ~q</a:t>
            </a:r>
            <a:r>
              <a:rPr lang="en-US" sz="3200" dirty="0">
                <a:sym typeface="Wingdings" pitchFamily="2" charset="2"/>
              </a:rPr>
              <a:t> </a:t>
            </a:r>
            <a:endParaRPr lang="en-US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 err="1">
                <a:solidFill>
                  <a:srgbClr val="0000FF"/>
                </a:solidFill>
              </a:rPr>
              <a:t>Contrapositive</a:t>
            </a:r>
            <a:r>
              <a:rPr lang="en-US" sz="3200" dirty="0">
                <a:solidFill>
                  <a:srgbClr val="0000FF"/>
                </a:solidFill>
              </a:rPr>
              <a:t> Statements  </a:t>
            </a:r>
            <a:r>
              <a:rPr lang="en-US" sz="3200" dirty="0" smtClean="0">
                <a:solidFill>
                  <a:srgbClr val="0000FF"/>
                </a:solidFill>
              </a:rPr>
              <a:t> ~</a:t>
            </a:r>
            <a:r>
              <a:rPr lang="en-US" sz="3200" dirty="0">
                <a:solidFill>
                  <a:srgbClr val="0000FF"/>
                </a:solidFill>
              </a:rPr>
              <a:t>q </a:t>
            </a:r>
            <a:r>
              <a:rPr lang="en-US" sz="3200" dirty="0">
                <a:solidFill>
                  <a:srgbClr val="0000FF"/>
                </a:solidFill>
                <a:sym typeface="Wingdings" pitchFamily="2" charset="2"/>
              </a:rPr>
              <a:t> ~p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dirty="0">
              <a:solidFill>
                <a:srgbClr val="0000FF"/>
              </a:solidFill>
              <a:sym typeface="Wingdings" pitchFamily="2" charset="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3200" dirty="0">
                <a:solidFill>
                  <a:srgbClr val="0000FF"/>
                </a:solidFill>
                <a:sym typeface="Wingdings" pitchFamily="2" charset="2"/>
              </a:rPr>
              <a:t>* </a:t>
            </a:r>
            <a:r>
              <a:rPr lang="en-US" sz="3200" dirty="0">
                <a:solidFill>
                  <a:srgbClr val="009900"/>
                </a:solidFill>
                <a:sym typeface="Wingdings" pitchFamily="2" charset="2"/>
              </a:rPr>
              <a:t>A “If”, “then” statement is only False, when a True  False.</a:t>
            </a:r>
            <a:r>
              <a:rPr lang="en-US" sz="32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sym typeface="Wingdings" pitchFamily="2" charset="2"/>
              </a:rPr>
              <a:t>              (</a:t>
            </a:r>
            <a:r>
              <a:rPr lang="en-US" sz="3200" dirty="0">
                <a:solidFill>
                  <a:srgbClr val="0000FF"/>
                </a:solidFill>
                <a:sym typeface="Wingdings" pitchFamily="2" charset="2"/>
              </a:rPr>
              <a:t>True Implies False)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81000" y="1524000"/>
            <a:ext cx="8382000" cy="4876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conditional statement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hypothesis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conclusion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truth value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negation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converse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inverse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contrapostive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sz="2800">
                <a:latin typeface="Verdana" pitchFamily="34" charset="0"/>
              </a:rPr>
              <a:t>logically equivalent statements</a:t>
            </a:r>
            <a:endParaRPr lang="en-US" altLang="en-US" sz="28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762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sz="3600" i="1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sz="3600" i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 autoUpdateAnimBg="0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b="1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Example (Truth Table)</a:t>
            </a:r>
          </a:p>
        </p:txBody>
      </p:sp>
      <p:graphicFrame>
        <p:nvGraphicFramePr>
          <p:cNvPr id="22645" name="Group 117"/>
          <p:cNvGraphicFramePr>
            <a:graphicFrameLocks noGrp="1"/>
          </p:cNvGraphicFramePr>
          <p:nvPr>
            <p:ph idx="1"/>
          </p:nvPr>
        </p:nvGraphicFramePr>
        <p:xfrm>
          <a:off x="304800" y="1219201"/>
          <a:ext cx="8229600" cy="4160823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685800"/>
                <a:gridCol w="685800"/>
                <a:gridCol w="1219200"/>
                <a:gridCol w="1219200"/>
                <a:gridCol w="1676400"/>
                <a:gridCol w="1676400"/>
              </a:tblGrid>
              <a:tr h="6857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~p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~q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q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q 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p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~p </a:t>
                      </a: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~q</a:t>
                      </a: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~q </a:t>
                      </a:r>
                      <a:r>
                        <a:rPr kumimoji="0" lang="en-US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Wingdings" pitchFamily="2" charset="2"/>
                        </a:rPr>
                        <a:t> ~p</a:t>
                      </a:r>
                      <a:endParaRPr kumimoji="0" lang="en-US" sz="3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9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Lesson Quiz: Part I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28600" y="762000"/>
            <a:ext cx="868680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Identify the hypothesis and conclusion of each conditional.</a:t>
            </a:r>
            <a:endParaRPr lang="en-US" sz="2000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1.</a:t>
            </a:r>
            <a:r>
              <a:rPr lang="en-US" sz="2400">
                <a:latin typeface="Verdana" pitchFamily="34" charset="0"/>
              </a:rPr>
              <a:t> A triangle with one right angle is a right triangle. 		</a:t>
            </a:r>
          </a:p>
          <a:p>
            <a:pPr eaLnBrk="0" hangingPunct="0">
              <a:lnSpc>
                <a:spcPct val="145000"/>
              </a:lnSpc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2.</a:t>
            </a:r>
            <a:r>
              <a:rPr lang="en-US" sz="2400">
                <a:latin typeface="Verdana" pitchFamily="34" charset="0"/>
              </a:rPr>
              <a:t> All even numbers are divisible by 2.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endParaRPr lang="en-US" sz="2400">
              <a:latin typeface="Verdana" pitchFamily="34" charset="0"/>
            </a:endParaRPr>
          </a:p>
          <a:p>
            <a:pPr eaLnBrk="0" hangingPunct="0"/>
            <a:r>
              <a:rPr lang="en-US" sz="2400" b="1">
                <a:latin typeface="Verdana" pitchFamily="34" charset="0"/>
              </a:rPr>
              <a:t>3.</a:t>
            </a:r>
            <a:r>
              <a:rPr lang="en-US" sz="2400">
                <a:latin typeface="Verdana" pitchFamily="34" charset="0"/>
              </a:rPr>
              <a:t> Determine if the statement “If </a:t>
            </a:r>
            <a:r>
              <a:rPr lang="en-US" sz="2400" i="1">
                <a:latin typeface="Verdana" pitchFamily="34" charset="0"/>
              </a:rPr>
              <a:t>n</a:t>
            </a:r>
            <a:r>
              <a:rPr lang="en-US" sz="2400" baseline="30000">
                <a:latin typeface="Verdana" pitchFamily="34" charset="0"/>
              </a:rPr>
              <a:t>2</a:t>
            </a:r>
            <a:r>
              <a:rPr lang="en-US" sz="2400">
                <a:latin typeface="Verdana" pitchFamily="34" charset="0"/>
              </a:rPr>
              <a:t> = 144, then </a:t>
            </a:r>
          </a:p>
          <a:p>
            <a:pPr eaLnBrk="0" hangingPunct="0"/>
            <a:r>
              <a:rPr lang="en-US" sz="2400" i="1">
                <a:latin typeface="Verdana" pitchFamily="34" charset="0"/>
              </a:rPr>
              <a:t>    n</a:t>
            </a:r>
            <a:r>
              <a:rPr lang="en-US" sz="2400">
                <a:latin typeface="Verdana" pitchFamily="34" charset="0"/>
              </a:rPr>
              <a:t> = 12” is true. If false, give a counterexample.</a:t>
            </a:r>
            <a:endParaRPr lang="en-US" sz="2400" b="1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r>
              <a:rPr lang="en-US" sz="800"/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80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85800" y="32766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H: A number is even. </a:t>
            </a:r>
          </a:p>
          <a:p>
            <a:pPr eaLnBrk="0" hangingPunct="0"/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C: The number is divisible by 2.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47700" y="2073275"/>
            <a:ext cx="6096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H: A triangle has one right angle. </a:t>
            </a:r>
          </a:p>
          <a:p>
            <a:pPr eaLnBrk="0" hangingPunct="0"/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C: The triangle is a right triangle.</a:t>
            </a:r>
            <a:endParaRPr lang="en-US" sz="2400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685800" y="4648200"/>
            <a:ext cx="487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False; </a:t>
            </a:r>
            <a:r>
              <a:rPr lang="en-US" sz="2400" i="1" dirty="0">
                <a:solidFill>
                  <a:srgbClr val="FF3300"/>
                </a:solidFill>
                <a:latin typeface="Verdana" pitchFamily="34" charset="0"/>
              </a:rPr>
              <a:t>n</a:t>
            </a:r>
            <a:r>
              <a:rPr lang="en-US" sz="2400" dirty="0">
                <a:solidFill>
                  <a:srgbClr val="FF3300"/>
                </a:solidFill>
                <a:latin typeface="Verdana" pitchFamily="34" charset="0"/>
              </a:rPr>
              <a:t> = –12.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  <p:bldP spid="34821" grpId="0" autoUpdateAnimBg="0"/>
      <p:bldP spid="34822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Lesson Quiz: Part II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685800"/>
            <a:ext cx="7924800" cy="384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Identify the hypothesis and conclusion of each conditional.</a:t>
            </a:r>
            <a:endParaRPr lang="en-US" sz="2000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4. </a:t>
            </a:r>
            <a:r>
              <a:rPr lang="en-US" sz="2400">
                <a:latin typeface="Verdana" pitchFamily="34" charset="0"/>
              </a:rPr>
              <a:t>Write the converse, inverse, and contrapositive of the conditional statement “If Maria’s birthday is February 29, then she was born in a leap year.” Find the truth value of each.</a:t>
            </a:r>
            <a:endParaRPr lang="en-US" sz="2400" b="1">
              <a:latin typeface="Verdana" pitchFamily="34" charset="0"/>
            </a:endParaRPr>
          </a:p>
          <a:p>
            <a:pPr eaLnBrk="0" hangingPunct="0">
              <a:lnSpc>
                <a:spcPct val="125000"/>
              </a:lnSpc>
              <a:spcBef>
                <a:spcPct val="50000"/>
              </a:spcBef>
            </a:pPr>
            <a:endParaRPr lang="en-US" sz="2400"/>
          </a:p>
          <a:p>
            <a:pPr eaLnBrk="0" hangingPunct="0">
              <a:spcBef>
                <a:spcPct val="50000"/>
              </a:spcBef>
            </a:pPr>
            <a:r>
              <a:rPr lang="en-US" sz="800"/>
              <a:t> </a:t>
            </a:r>
          </a:p>
          <a:p>
            <a:pPr eaLnBrk="0" hangingPunct="0">
              <a:spcBef>
                <a:spcPct val="50000"/>
              </a:spcBef>
            </a:pPr>
            <a:endParaRPr lang="en-US" sz="800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" y="3505200"/>
            <a:ext cx="8229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 sz="2400" b="1">
                <a:solidFill>
                  <a:srgbClr val="FF3300"/>
                </a:solidFill>
                <a:latin typeface="Verdana" pitchFamily="34" charset="0"/>
              </a:rPr>
              <a:t>Converse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: If Maria was born in a leap year, then her birthday is February 29; False. </a:t>
            </a:r>
          </a:p>
          <a:p>
            <a:pPr eaLnBrk="0" hangingPunct="0"/>
            <a:r>
              <a:rPr lang="en-US" sz="2400" b="1">
                <a:solidFill>
                  <a:srgbClr val="FF3300"/>
                </a:solidFill>
                <a:latin typeface="Verdana" pitchFamily="34" charset="0"/>
              </a:rPr>
              <a:t>Inverse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: If Maria’s birthday is not February 29, then she was not born in a leap year; False. </a:t>
            </a:r>
          </a:p>
          <a:p>
            <a:pPr eaLnBrk="0" hangingPunct="0"/>
            <a:r>
              <a:rPr lang="en-US" sz="2400" b="1">
                <a:solidFill>
                  <a:srgbClr val="FF3300"/>
                </a:solidFill>
                <a:latin typeface="Verdana" pitchFamily="34" charset="0"/>
              </a:rPr>
              <a:t>Contrapositive</a:t>
            </a:r>
            <a:r>
              <a:rPr lang="en-US" sz="2400">
                <a:solidFill>
                  <a:srgbClr val="FF3300"/>
                </a:solidFill>
                <a:latin typeface="Verdana" pitchFamily="34" charset="0"/>
              </a:rPr>
              <a:t>: If Maria was not born in a leap year, then her birthday is not February 29; True.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C2b </a:t>
            </a:r>
            <a:r>
              <a:rPr lang="en-US" dirty="0" err="1" smtClean="0"/>
              <a:t>Biconditional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Honors Geometry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egan\AppData\Local\Temp\msohtmlclip1\01\clip_image0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51218" y="3608685"/>
            <a:ext cx="4699414" cy="2002406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8600" y="228600"/>
            <a:ext cx="8610600" cy="50292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3333CC"/>
                </a:solidFill>
                <a:latin typeface="Verdana" pitchFamily="34" charset="0"/>
              </a:rPr>
              <a:t>Drill: Mon, 10/18</a:t>
            </a:r>
            <a:endParaRPr lang="en-US" altLang="en-US" sz="2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1. Write a conditional statement.</a:t>
            </a: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endParaRPr lang="en-US" altLang="en-US" sz="8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spcBef>
                <a:spcPct val="0"/>
              </a:spcBef>
              <a:spcAft>
                <a:spcPct val="0"/>
              </a:spcAft>
            </a:pPr>
            <a:endParaRPr lang="en-US" altLang="en-US" sz="800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2.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Write the converse of your statement.</a:t>
            </a:r>
          </a:p>
          <a:p>
            <a:pPr marL="463550" indent="-46355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dirty="0" smtClean="0">
              <a:solidFill>
                <a:srgbClr val="000000"/>
              </a:solidFill>
              <a:latin typeface="Verdana" pitchFamily="34" charset="0"/>
              <a:sym typeface="Symbol" pitchFamily="18" charset="2"/>
            </a:endParaRPr>
          </a:p>
          <a:p>
            <a:pPr marL="463550" indent="-463550" fontAlgn="base">
              <a:lnSpc>
                <a:spcPct val="14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3.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Write the </a:t>
            </a:r>
            <a:r>
              <a:rPr lang="en-US" altLang="en-US" sz="2400" dirty="0" err="1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contrapositive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 of statement 2.</a:t>
            </a:r>
          </a:p>
          <a:p>
            <a:pPr marL="463550" indent="-46355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400" b="1" dirty="0" smtClean="0">
              <a:solidFill>
                <a:srgbClr val="000000"/>
              </a:solidFill>
              <a:latin typeface="Verdana" pitchFamily="34" charset="0"/>
            </a:endParaRPr>
          </a:p>
          <a:p>
            <a:pPr marL="463550" indent="-463550" fontAlgn="base">
              <a:lnSpc>
                <a:spcPct val="105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Verdana" pitchFamily="34" charset="0"/>
              </a:rPr>
              <a:t>4.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Verdana" pitchFamily="34" charset="0"/>
                <a:sym typeface="Symbol" pitchFamily="18" charset="2"/>
              </a:rPr>
              <a:t>Complete C2a Exit Ticket.</a:t>
            </a:r>
            <a:endParaRPr lang="en-US" altLang="en-US" sz="2800" dirty="0" smtClean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57912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OBJ: SWBAT write and analyze </a:t>
            </a:r>
            <a:r>
              <a:rPr lang="en-US" sz="2400" dirty="0" err="1" smtClean="0"/>
              <a:t>biconditional</a:t>
            </a:r>
            <a:r>
              <a:rPr lang="en-US" sz="2400" dirty="0" smtClean="0"/>
              <a:t> statements.  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286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out your Practice A homework!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it snows six feet, then schools will be closed.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it is December 25</a:t>
            </a:r>
            <a:r>
              <a:rPr lang="en-US" baseline="30000" dirty="0" smtClean="0"/>
              <a:t>th</a:t>
            </a:r>
            <a:r>
              <a:rPr lang="en-US" dirty="0" smtClean="0"/>
              <a:t>, then it is Christmas Day.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7" name="Text Box 49"/>
          <p:cNvSpPr txBox="1">
            <a:spLocks noChangeArrowheads="1"/>
          </p:cNvSpPr>
          <p:nvPr/>
        </p:nvSpPr>
        <p:spPr bwMode="auto">
          <a:xfrm>
            <a:off x="381000" y="1676400"/>
            <a:ext cx="80772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When you combine a conditional statement and its converse, you create a </a:t>
            </a:r>
            <a:r>
              <a:rPr lang="en-US" sz="2800" i="1" dirty="0" err="1"/>
              <a:t>biconditional</a:t>
            </a:r>
            <a:r>
              <a:rPr lang="en-US" sz="2800" i="1" dirty="0"/>
              <a:t> statement</a:t>
            </a:r>
            <a:r>
              <a:rPr lang="en-US" sz="2800" dirty="0"/>
              <a:t>.</a:t>
            </a:r>
          </a:p>
        </p:txBody>
      </p:sp>
      <p:sp>
        <p:nvSpPr>
          <p:cNvPr id="12338" name="Text Box 50"/>
          <p:cNvSpPr txBox="1">
            <a:spLocks noChangeArrowheads="1"/>
          </p:cNvSpPr>
          <p:nvPr/>
        </p:nvSpPr>
        <p:spPr bwMode="auto">
          <a:xfrm>
            <a:off x="381000" y="3429000"/>
            <a:ext cx="7924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A </a:t>
            </a:r>
            <a:r>
              <a:rPr lang="en-US" sz="2800" b="1" dirty="0" err="1"/>
              <a:t>biconditional</a:t>
            </a:r>
            <a:r>
              <a:rPr lang="en-US" sz="2800" b="1" dirty="0"/>
              <a:t> statement</a:t>
            </a:r>
            <a:r>
              <a:rPr lang="en-US" sz="2800" dirty="0"/>
              <a:t> is a statement that can be written in the form “</a:t>
            </a:r>
            <a:r>
              <a:rPr lang="en-US" sz="2800" i="1" dirty="0"/>
              <a:t>p</a:t>
            </a:r>
            <a:r>
              <a:rPr lang="en-US" sz="2800" dirty="0"/>
              <a:t> if and only if </a:t>
            </a:r>
            <a:r>
              <a:rPr lang="en-US" sz="2800" i="1" dirty="0"/>
              <a:t>q</a:t>
            </a:r>
            <a:r>
              <a:rPr lang="en-US" sz="2800" dirty="0"/>
              <a:t>.” This means “if </a:t>
            </a:r>
            <a:r>
              <a:rPr lang="en-US" sz="2800" i="1" dirty="0"/>
              <a:t>p</a:t>
            </a:r>
            <a:r>
              <a:rPr lang="en-US" sz="2800" dirty="0"/>
              <a:t>, then </a:t>
            </a:r>
            <a:r>
              <a:rPr lang="en-US" sz="2800" i="1" dirty="0"/>
              <a:t>q</a:t>
            </a:r>
            <a:r>
              <a:rPr lang="en-US" sz="2800" dirty="0"/>
              <a:t>” and “if </a:t>
            </a:r>
            <a:r>
              <a:rPr lang="en-US" sz="2800" i="1" dirty="0"/>
              <a:t>q</a:t>
            </a:r>
            <a:r>
              <a:rPr lang="en-US" sz="2800" dirty="0"/>
              <a:t>, then </a:t>
            </a:r>
            <a:r>
              <a:rPr lang="en-US" sz="2800" i="1" dirty="0"/>
              <a:t>p</a:t>
            </a:r>
            <a:r>
              <a:rPr lang="en-US" sz="2800" dirty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37" grpId="0"/>
      <p:bldP spid="123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524000" y="1905000"/>
            <a:ext cx="8001000" cy="457200"/>
            <a:chOff x="288" y="2736"/>
            <a:chExt cx="5040" cy="288"/>
          </a:xfrm>
        </p:grpSpPr>
        <p:sp>
          <p:nvSpPr>
            <p:cNvPr id="13350" name="Text Box 38"/>
            <p:cNvSpPr txBox="1">
              <a:spLocks noChangeArrowheads="1"/>
            </p:cNvSpPr>
            <p:nvPr/>
          </p:nvSpPr>
          <p:spPr bwMode="auto">
            <a:xfrm>
              <a:off x="288" y="2736"/>
              <a:ext cx="50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b="1" i="1" smtClean="0">
                  <a:solidFill>
                    <a:srgbClr val="FF0000"/>
                  </a:solidFill>
                  <a:latin typeface="Verdana" pitchFamily="34" charset="0"/>
                </a:rPr>
                <a:t>p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     </a:t>
              </a:r>
              <a:r>
                <a:rPr lang="en-US" sz="2400" b="1" i="1" smtClean="0">
                  <a:solidFill>
                    <a:srgbClr val="006699"/>
                  </a:solidFill>
                  <a:latin typeface="Verdana" pitchFamily="34" charset="0"/>
                </a:rPr>
                <a:t>q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means </a:t>
              </a:r>
              <a:r>
                <a:rPr lang="en-US" sz="2400" b="1" i="1" smtClean="0">
                  <a:solidFill>
                    <a:srgbClr val="FF0000"/>
                  </a:solidFill>
                  <a:latin typeface="Verdana" pitchFamily="34" charset="0"/>
                </a:rPr>
                <a:t>p 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   </a:t>
              </a:r>
              <a:r>
                <a:rPr lang="en-US" sz="2400" b="1" i="1" smtClean="0">
                  <a:solidFill>
                    <a:srgbClr val="006699"/>
                  </a:solidFill>
                  <a:latin typeface="Verdana" pitchFamily="34" charset="0"/>
                </a:rPr>
                <a:t>q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and </a:t>
              </a:r>
              <a:r>
                <a:rPr lang="en-US" sz="2400" b="1" i="1" smtClean="0">
                  <a:solidFill>
                    <a:srgbClr val="006699"/>
                  </a:solidFill>
                  <a:latin typeface="Verdana" pitchFamily="34" charset="0"/>
                </a:rPr>
                <a:t>q</a:t>
              </a:r>
              <a:r>
                <a:rPr lang="en-US" sz="2400" smtClean="0">
                  <a:solidFill>
                    <a:srgbClr val="000000"/>
                  </a:solidFill>
                  <a:latin typeface="Verdana" pitchFamily="34" charset="0"/>
                </a:rPr>
                <a:t>       </a:t>
              </a:r>
              <a:r>
                <a:rPr lang="en-US" sz="2400" b="1" i="1" smtClean="0">
                  <a:solidFill>
                    <a:srgbClr val="FF0000"/>
                  </a:solidFill>
                  <a:latin typeface="Verdana" pitchFamily="34" charset="0"/>
                </a:rPr>
                <a:t>p</a:t>
              </a:r>
            </a:p>
          </p:txBody>
        </p:sp>
        <p:sp>
          <p:nvSpPr>
            <p:cNvPr id="13351" name="Line 39"/>
            <p:cNvSpPr>
              <a:spLocks noChangeShapeType="1"/>
            </p:cNvSpPr>
            <p:nvPr/>
          </p:nvSpPr>
          <p:spPr bwMode="auto">
            <a:xfrm flipV="1">
              <a:off x="528" y="2904"/>
              <a:ext cx="336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3352" name="Line 40"/>
            <p:cNvSpPr>
              <a:spLocks noChangeShapeType="1"/>
            </p:cNvSpPr>
            <p:nvPr/>
          </p:nvSpPr>
          <p:spPr bwMode="auto">
            <a:xfrm flipV="1">
              <a:off x="2104" y="2904"/>
              <a:ext cx="336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3353" name="Line 41"/>
            <p:cNvSpPr>
              <a:spLocks noChangeShapeType="1"/>
            </p:cNvSpPr>
            <p:nvPr/>
          </p:nvSpPr>
          <p:spPr bwMode="auto">
            <a:xfrm flipV="1">
              <a:off x="3312" y="2896"/>
              <a:ext cx="336" cy="0"/>
            </a:xfrm>
            <a:prstGeom prst="line">
              <a:avLst/>
            </a:prstGeom>
            <a:noFill/>
            <a:ln w="57150">
              <a:solidFill>
                <a:srgbClr val="993366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533400" y="3048000"/>
            <a:ext cx="7862888" cy="1298575"/>
            <a:chOff x="231" y="1390"/>
            <a:chExt cx="4953" cy="818"/>
          </a:xfrm>
        </p:grpSpPr>
        <p:sp>
          <p:nvSpPr>
            <p:cNvPr id="13355" name="Text Box 43"/>
            <p:cNvSpPr txBox="1">
              <a:spLocks noChangeArrowheads="1"/>
            </p:cNvSpPr>
            <p:nvPr/>
          </p:nvSpPr>
          <p:spPr bwMode="auto">
            <a:xfrm>
              <a:off x="240" y="1678"/>
              <a:ext cx="4944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The biconditional “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p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 if and only if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q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” can also be written as “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p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 iff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q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” or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p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 </a:t>
              </a:r>
              <a:r>
                <a:rPr lang="en-US" altLang="en-US" sz="2400" smtClean="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  <a:sym typeface="Symbol" pitchFamily="18" charset="2"/>
                </a:rPr>
                <a:t></a:t>
              </a:r>
              <a:r>
                <a:rPr lang="en-US" altLang="en-US" sz="2400" smtClean="0">
                  <a:solidFill>
                    <a:srgbClr val="000000"/>
                  </a:solidFill>
                  <a:latin typeface="Arial Unicode MS" pitchFamily="34" charset="-128"/>
                  <a:ea typeface="Arial Unicode MS" pitchFamily="34" charset="-128"/>
                  <a:cs typeface="Arial Unicode MS" pitchFamily="34" charset="-128"/>
                </a:rPr>
                <a:t> </a:t>
              </a:r>
              <a:r>
                <a:rPr lang="en-US" altLang="en-US" sz="2400" i="1" smtClean="0">
                  <a:solidFill>
                    <a:srgbClr val="000000"/>
                  </a:solidFill>
                  <a:latin typeface="Verdana" pitchFamily="34" charset="0"/>
                </a:rPr>
                <a:t>q</a:t>
              </a:r>
              <a:r>
                <a:rPr lang="en-US" altLang="en-US" sz="2400" smtClean="0">
                  <a:solidFill>
                    <a:srgbClr val="000000"/>
                  </a:solidFill>
                  <a:latin typeface="Verdana" pitchFamily="34" charset="0"/>
                </a:rPr>
                <a:t>.</a:t>
              </a:r>
            </a:p>
          </p:txBody>
        </p:sp>
        <p:sp>
          <p:nvSpPr>
            <p:cNvPr id="13356" name="Text Box 44"/>
            <p:cNvSpPr txBox="1">
              <a:spLocks noChangeArrowheads="1"/>
            </p:cNvSpPr>
            <p:nvPr/>
          </p:nvSpPr>
          <p:spPr bwMode="auto">
            <a:xfrm>
              <a:off x="231" y="1390"/>
              <a:ext cx="1518" cy="28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smtClean="0">
                  <a:solidFill>
                    <a:srgbClr val="FFFFFF"/>
                  </a:solidFill>
                  <a:latin typeface="Verdana" pitchFamily="34" charset="0"/>
                </a:rPr>
                <a:t>Writing Math</a:t>
              </a:r>
              <a:endParaRPr lang="en-US" altLang="en-US" sz="2400" b="1" smtClean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the conditional statement and converse within the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1A: Identifying the Conditionals within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04800" y="26828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An angle is obtuse if and only if its measure is greater than 90° and less than 180°. </a:t>
            </a: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152400" y="38862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Conditional: </a:t>
            </a:r>
            <a:r>
              <a:rPr lang="en-US" b="1" dirty="0">
                <a:solidFill>
                  <a:srgbClr val="0000FF"/>
                </a:solidFill>
              </a:rPr>
              <a:t>If an 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 </a:t>
            </a:r>
            <a:r>
              <a:rPr lang="en-US" b="1" dirty="0">
                <a:solidFill>
                  <a:srgbClr val="0000FF"/>
                </a:solidFill>
              </a:rPr>
              <a:t>is obtuse,</a:t>
            </a:r>
            <a:r>
              <a:rPr lang="en-US" b="1" dirty="0"/>
              <a:t> </a:t>
            </a:r>
            <a:r>
              <a:rPr lang="en-US" dirty="0"/>
              <a:t>then </a:t>
            </a:r>
            <a:r>
              <a:rPr lang="en-US" b="1" dirty="0">
                <a:solidFill>
                  <a:srgbClr val="FF0000"/>
                </a:solidFill>
              </a:rPr>
              <a:t>its measure is greater than 90° and less than 180°.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81000" y="5181600"/>
            <a:ext cx="8110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</a:pPr>
            <a:r>
              <a:rPr lang="en-US" dirty="0"/>
              <a:t>Converse: </a:t>
            </a:r>
            <a:r>
              <a:rPr lang="en-US" b="1" dirty="0">
                <a:solidFill>
                  <a:srgbClr val="FF0000"/>
                </a:solidFill>
              </a:rPr>
              <a:t>If an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angle's </a:t>
            </a:r>
            <a:r>
              <a:rPr lang="en-US" b="1" dirty="0">
                <a:solidFill>
                  <a:srgbClr val="FF0000"/>
                </a:solidFill>
              </a:rPr>
              <a:t>measure is greater than 90° and less than 180°,</a:t>
            </a:r>
            <a:r>
              <a:rPr lang="en-US" b="1" dirty="0"/>
              <a:t> </a:t>
            </a:r>
            <a:r>
              <a:rPr lang="en-US" dirty="0"/>
              <a:t>then </a:t>
            </a:r>
            <a:r>
              <a:rPr lang="en-US" b="1" dirty="0">
                <a:solidFill>
                  <a:srgbClr val="0000FF"/>
                </a:solidFill>
              </a:rPr>
              <a:t>it is obtuse.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the conditional statement and converse within the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1B: Identifying the Conditionals within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 solution is neutral </a:t>
            </a:r>
            <a:r>
              <a:rPr lang="en-US" sz="2800" b="1" dirty="0"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</a:t>
            </a:r>
            <a:r>
              <a:rPr lang="en-US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>
                <a:ea typeface="Arial Unicode MS" pitchFamily="34" charset="-128"/>
                <a:cs typeface="Arial Unicode MS" pitchFamily="34" charset="-128"/>
              </a:rPr>
              <a:t>its pH is 7.</a:t>
            </a:r>
            <a:r>
              <a:rPr lang="en-US" b="1" dirty="0"/>
              <a:t> 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04800" y="43084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</a:t>
            </a:r>
            <a:r>
              <a:rPr lang="en-US" b="1">
                <a:solidFill>
                  <a:srgbClr val="0000FF"/>
                </a:solidFill>
              </a:rPr>
              <a:t>If a solution is neutral,</a:t>
            </a:r>
            <a:r>
              <a:rPr lang="en-US"/>
              <a:t> then </a:t>
            </a:r>
            <a:r>
              <a:rPr lang="en-US" b="1">
                <a:solidFill>
                  <a:srgbClr val="FF0000"/>
                </a:solidFill>
              </a:rPr>
              <a:t>its pH is 7.</a:t>
            </a: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307975" y="5130800"/>
            <a:ext cx="8607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Converse: </a:t>
            </a:r>
            <a:r>
              <a:rPr lang="en-US" b="1">
                <a:solidFill>
                  <a:srgbClr val="FF0000"/>
                </a:solidFill>
              </a:rPr>
              <a:t>If a solution’s pH is 7, </a:t>
            </a:r>
            <a:r>
              <a:rPr lang="en-US"/>
              <a:t>then </a:t>
            </a:r>
            <a:r>
              <a:rPr lang="en-US" b="1">
                <a:solidFill>
                  <a:srgbClr val="0000FF"/>
                </a:solidFill>
              </a:rPr>
              <a:t>it is neutral.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7467600" cy="5788152"/>
          </a:xfrm>
        </p:spPr>
        <p:txBody>
          <a:bodyPr>
            <a:normAutofit/>
          </a:bodyPr>
          <a:lstStyle/>
          <a:p>
            <a:r>
              <a:rPr lang="en-US" sz="2800" dirty="0"/>
              <a:t>If I download a song to my computer, then…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Have you ever promised to do something “on one condition?”</a:t>
            </a:r>
            <a:endParaRPr lang="en-US" sz="2800" dirty="0"/>
          </a:p>
          <a:p>
            <a:r>
              <a:rPr lang="en-US" sz="2800" dirty="0"/>
              <a:t>I will give you a ride to school on one condition; you have to give me $5 for gas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Rewrite as an if-then statement…</a:t>
            </a:r>
          </a:p>
          <a:p>
            <a:endParaRPr lang="en-US" sz="2800" dirty="0" smtClean="0"/>
          </a:p>
          <a:p>
            <a:r>
              <a:rPr lang="en-US" sz="2800" dirty="0" smtClean="0"/>
              <a:t>Write your own conditional statement…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304800" y="25146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An angle is acute iff its measure is greater than 0° and less than 90°.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304800" y="1616075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the conditional statement and converse within the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Conditional: If </a:t>
            </a:r>
            <a:r>
              <a:rPr lang="en-US" b="1" dirty="0">
                <a:solidFill>
                  <a:srgbClr val="0000FF"/>
                </a:solidFill>
              </a:rPr>
              <a:t>an 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angle </a:t>
            </a:r>
            <a:r>
              <a:rPr lang="en-US" b="1" dirty="0">
                <a:solidFill>
                  <a:srgbClr val="0000FF"/>
                </a:solidFill>
              </a:rPr>
              <a:t>is acute</a:t>
            </a:r>
            <a:r>
              <a:rPr lang="en-US" dirty="0"/>
              <a:t>, then </a:t>
            </a:r>
            <a:r>
              <a:rPr lang="en-US" b="1" dirty="0">
                <a:solidFill>
                  <a:srgbClr val="FF0000"/>
                </a:solidFill>
              </a:rPr>
              <a:t>its measure is greater than 0° and less than 90°</a:t>
            </a:r>
            <a:r>
              <a:rPr lang="en-US" dirty="0"/>
              <a:t>.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81000" y="4435475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/>
              <a:t>Converse: If </a:t>
            </a:r>
            <a:r>
              <a:rPr lang="en-US" b="1" dirty="0">
                <a:solidFill>
                  <a:srgbClr val="FF0000"/>
                </a:solidFill>
              </a:rPr>
              <a:t>an </a:t>
            </a:r>
            <a:r>
              <a:rPr lang="en-US" b="1" dirty="0">
                <a:solidFill>
                  <a:srgbClr val="FF0000"/>
                </a:solidFill>
                <a:sym typeface="Symbol" pitchFamily="18" charset="2"/>
              </a:rPr>
              <a:t>angle</a:t>
            </a:r>
            <a:r>
              <a:rPr lang="en-US" b="1" dirty="0">
                <a:solidFill>
                  <a:srgbClr val="FF0000"/>
                </a:solidFill>
              </a:rPr>
              <a:t>’s measure is greater than 0° and less than 90°</a:t>
            </a:r>
            <a:r>
              <a:rPr lang="en-US" dirty="0"/>
              <a:t>, then </a:t>
            </a:r>
            <a:r>
              <a:rPr lang="en-US" b="1" dirty="0">
                <a:solidFill>
                  <a:srgbClr val="0000FF"/>
                </a:solidFill>
              </a:rPr>
              <a:t>the </a:t>
            </a:r>
            <a:r>
              <a:rPr lang="en-US" b="1" dirty="0">
                <a:solidFill>
                  <a:srgbClr val="0000FF"/>
                </a:solidFill>
                <a:sym typeface="Symbol" pitchFamily="18" charset="2"/>
              </a:rPr>
              <a:t>angle</a:t>
            </a:r>
            <a:r>
              <a:rPr lang="en-US" b="1" dirty="0">
                <a:solidFill>
                  <a:srgbClr val="0000FF"/>
                </a:solidFill>
              </a:rPr>
              <a:t> is acute.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1b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22256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Cho is a member if and only if he has paid the $5 dues.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the conditional statement and converse within the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28600" y="3733800"/>
            <a:ext cx="7848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dirty="0"/>
              <a:t>Conditional: If Cho is a member, then he has paid the $5 dues. </a:t>
            </a:r>
            <a:endParaRPr lang="en-US" sz="1800" dirty="0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28600" y="4448175"/>
            <a:ext cx="86868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85000"/>
              </a:lnSpc>
            </a:pPr>
            <a:r>
              <a:rPr lang="en-US" dirty="0"/>
              <a:t>Converse: If Cho has paid the $5 dues, then he is a member.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  <p:bldP spid="3585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For each conditional, write the converse and a biconditional statement.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2: Identifying the Conditionals within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 dirty="0"/>
              <a:t>A.  If 5</a:t>
            </a:r>
            <a:r>
              <a:rPr lang="en-US" b="1" i="1" dirty="0"/>
              <a:t>x</a:t>
            </a:r>
            <a:r>
              <a:rPr lang="en-US" b="1" dirty="0"/>
              <a:t> – 8 = 37, then </a:t>
            </a:r>
            <a:r>
              <a:rPr lang="en-US" b="1" i="1" dirty="0"/>
              <a:t>x</a:t>
            </a:r>
            <a:r>
              <a:rPr lang="en-US" b="1" dirty="0"/>
              <a:t> = 9.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838200" y="3124200"/>
            <a:ext cx="746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ts val="300"/>
              </a:spcAft>
            </a:pPr>
            <a:r>
              <a:rPr lang="en-US"/>
              <a:t>Converse: If </a:t>
            </a:r>
            <a:r>
              <a:rPr lang="en-US" i="1"/>
              <a:t>x</a:t>
            </a:r>
            <a:r>
              <a:rPr lang="en-US"/>
              <a:t> = 9, then 5</a:t>
            </a:r>
            <a:r>
              <a:rPr lang="en-US" i="1"/>
              <a:t>x</a:t>
            </a:r>
            <a:r>
              <a:rPr lang="en-US"/>
              <a:t> – 8 = 37.</a:t>
            </a:r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304800" y="4033838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indent="-463550">
              <a:spcBef>
                <a:spcPct val="50000"/>
              </a:spcBef>
            </a:pPr>
            <a:r>
              <a:rPr lang="en-US" b="1" dirty="0"/>
              <a:t>B. If two angles have the same measure, then they are congruent.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762000" y="4800600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ts val="300"/>
              </a:spcAft>
            </a:pPr>
            <a:r>
              <a:rPr lang="en-US"/>
              <a:t>Converse: If two angles are congruent, then they have the same measure. 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838200" y="3581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Biconditional: 5</a:t>
            </a:r>
            <a:r>
              <a:rPr lang="en-US" i="1"/>
              <a:t>x</a:t>
            </a:r>
            <a:r>
              <a:rPr lang="en-US"/>
              <a:t> – 8 = 37 if and only if </a:t>
            </a:r>
            <a:r>
              <a:rPr lang="en-US" i="1"/>
              <a:t>x</a:t>
            </a:r>
            <a:r>
              <a:rPr lang="en-US"/>
              <a:t> = 9.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762000" y="5654675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ts val="300"/>
              </a:spcAft>
            </a:pPr>
            <a:r>
              <a:rPr lang="en-US"/>
              <a:t>Biconditional: Two angles have the same measure if and only if they are congruent.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9" grpId="0"/>
      <p:bldP spid="36882" grpId="0"/>
      <p:bldP spid="36883" grpId="0"/>
      <p:bldP spid="3688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04800" y="2682875"/>
            <a:ext cx="7620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631825" algn="l"/>
              </a:tabLst>
            </a:pPr>
            <a:r>
              <a:rPr lang="en-US" b="1"/>
              <a:t>If the date is July 4th, then it is Independence Day.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For the conditional, write the converse and a biconditional statement.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304800" y="35814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Converse: If it is Independence Day, then the date is July 4th.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304800" y="44958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Biconditional: It is July 4th if and only if it is Independence Day.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/>
      <p:bldP spid="3789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2b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For the conditional, write the converse and a biconditional statement.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304800" y="2743200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If points lie on the same line, then they are collinear.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304800" y="3673475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Converse: If points are collinear, then they lie on the same line. </a:t>
            </a:r>
            <a:endParaRPr lang="en-US" sz="1800"/>
          </a:p>
        </p:txBody>
      </p:sp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304800" y="46482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Biconditional: Points lie on the same line if and only if they are collinear.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3" grpId="0"/>
      <p:bldP spid="6042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80010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For a biconditional statement to be true, both the conditional statement and its converse must be true. If either the conditional or the converse is false, then the biconditional statement is false.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Analyzing the Truth Value of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610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 rectangle has side lengths of 12 cm and 25 cm if and only if its area is 300 cm</a:t>
            </a:r>
            <a:r>
              <a:rPr lang="en-US" b="1" baseline="30000"/>
              <a:t>2</a:t>
            </a:r>
            <a:r>
              <a:rPr lang="en-US" b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3A: Analyzing the Truth Value of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228600" y="1981200"/>
            <a:ext cx="586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a rectangle has side lengths of 12 cm and 25 cm, then its area is 300 cm</a:t>
            </a:r>
            <a:r>
              <a:rPr lang="en-US" baseline="30000"/>
              <a:t>2</a:t>
            </a:r>
            <a:r>
              <a:rPr lang="en-US"/>
              <a:t>.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28600" y="3352800"/>
            <a:ext cx="5638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a rectangle’s area is 300 cm</a:t>
            </a:r>
            <a:r>
              <a:rPr lang="en-US" baseline="30000"/>
              <a:t>2</a:t>
            </a:r>
            <a:r>
              <a:rPr lang="en-US"/>
              <a:t>, then it has side lengths of 12 cm and 25 cm.</a:t>
            </a:r>
          </a:p>
        </p:txBody>
      </p:sp>
      <p:sp>
        <p:nvSpPr>
          <p:cNvPr id="57351" name="Rectangle 7"/>
          <p:cNvSpPr>
            <a:spLocks noChangeArrowheads="1"/>
          </p:cNvSpPr>
          <p:nvPr/>
        </p:nvSpPr>
        <p:spPr bwMode="auto">
          <a:xfrm>
            <a:off x="6019800" y="1981200"/>
            <a:ext cx="2743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6018213" y="3368675"/>
            <a:ext cx="24399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i="1">
                <a:solidFill>
                  <a:srgbClr val="3366FF"/>
                </a:solidFill>
              </a:rPr>
              <a:t>The converse is false.</a:t>
            </a:r>
          </a:p>
        </p:txBody>
      </p:sp>
      <p:sp>
        <p:nvSpPr>
          <p:cNvPr id="57353" name="Rectangle 9"/>
          <p:cNvSpPr>
            <a:spLocks noChangeArrowheads="1"/>
          </p:cNvSpPr>
          <p:nvPr/>
        </p:nvSpPr>
        <p:spPr bwMode="auto">
          <a:xfrm>
            <a:off x="304800" y="4800600"/>
            <a:ext cx="7467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If a rectangle’s area is 300 cm</a:t>
            </a:r>
            <a:r>
              <a:rPr lang="en-US" baseline="30000"/>
              <a:t>2</a:t>
            </a:r>
            <a:r>
              <a:rPr lang="en-US"/>
              <a:t>, it could have side lengths of 10 cm and 30 cm. Because the converse is false, the biconditional is false.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7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9" grpId="0"/>
      <p:bldP spid="57350" grpId="0"/>
      <p:bldP spid="57351" grpId="0"/>
      <p:bldP spid="57352" grpId="0"/>
      <p:bldP spid="5735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3B: Analyzing the Truth Value of a Biconditional Statement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45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/>
              <a:t>A natural number </a:t>
            </a:r>
            <a:r>
              <a:rPr lang="en-US" b="1" i="1"/>
              <a:t>n</a:t>
            </a:r>
            <a:r>
              <a:rPr lang="en-US" b="1"/>
              <a:t> is odd </a:t>
            </a: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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i="1">
                <a:ea typeface="Arial Unicode MS" pitchFamily="34" charset="-128"/>
                <a:cs typeface="Arial Unicode MS" pitchFamily="34" charset="-128"/>
              </a:rPr>
              <a:t>n</a:t>
            </a:r>
            <a:r>
              <a:rPr lang="en-US" b="1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is odd.</a:t>
            </a:r>
            <a:endParaRPr lang="en-US" b="1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06388" y="32766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a natural number </a:t>
            </a:r>
            <a:r>
              <a:rPr lang="en-US" i="1"/>
              <a:t>n</a:t>
            </a:r>
            <a:r>
              <a:rPr lang="en-US"/>
              <a:t> is odd, then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is odd.</a:t>
            </a: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5461000" y="3276600"/>
            <a:ext cx="307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304800" y="4191000"/>
            <a:ext cx="4954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the square </a:t>
            </a:r>
            <a:r>
              <a:rPr lang="en-US" i="1"/>
              <a:t>n</a:t>
            </a:r>
            <a:r>
              <a:rPr lang="en-US" baseline="30000"/>
              <a:t>2</a:t>
            </a:r>
            <a:r>
              <a:rPr lang="en-US"/>
              <a:t> of a natural number is odd, then </a:t>
            </a:r>
            <a:r>
              <a:rPr lang="en-US" i="1"/>
              <a:t>n</a:t>
            </a:r>
            <a:r>
              <a:rPr lang="en-US"/>
              <a:t> is odd.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411788" y="4267200"/>
            <a:ext cx="341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converse is true.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306388" y="5502275"/>
            <a:ext cx="611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Since the conditional and its converse are true, the biconditional is true.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5" grpId="0"/>
      <p:bldP spid="56326" grpId="0"/>
      <p:bldP spid="56327" grpId="0"/>
      <p:bldP spid="56328" grpId="0"/>
      <p:bldP spid="56329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3a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304800" y="2454275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An angle is a right angle iff its measure is 90°.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306388" y="3048000"/>
            <a:ext cx="5410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an angle is a right angle, then its measure is 90°.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5699125" y="3048000"/>
            <a:ext cx="307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304800" y="3962400"/>
            <a:ext cx="49545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the measure of an angle is 90°, then it is a right angle.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auto">
          <a:xfrm>
            <a:off x="5649913" y="4038600"/>
            <a:ext cx="341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converse is true.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306388" y="5273675"/>
            <a:ext cx="611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Since the conditional and its converse are true, the biconditional is true.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5" grpId="0"/>
      <p:bldP spid="48136" grpId="0"/>
      <p:bldP spid="48137" grpId="0"/>
      <p:bldP spid="48138" grpId="0"/>
      <p:bldP spid="481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342900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erdana" pitchFamily="34" charset="0"/>
              </a:rPr>
              <a:t>By phrasing a conjecture as an if-then statement, you can quickly identify its hypothesis and conclusion.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8573121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762000" y="5486400"/>
            <a:ext cx="6705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Go back and label the examples above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3b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04800" y="2682875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y</a:t>
            </a:r>
            <a:r>
              <a:rPr lang="en-US" b="1"/>
              <a:t> = –5 </a:t>
            </a:r>
            <a:r>
              <a:rPr lang="en-US" sz="28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  <a:sym typeface="Symbol" pitchFamily="18" charset="2"/>
              </a:rPr>
              <a:t></a:t>
            </a:r>
            <a:r>
              <a:rPr lang="en-US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b="1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 = 25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Determine if the biconditional is true. If false, give a counterexample.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306388" y="3276600"/>
            <a:ext cx="45704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Conditional: If </a:t>
            </a:r>
            <a:r>
              <a:rPr lang="en-US" i="1"/>
              <a:t>y</a:t>
            </a:r>
            <a:r>
              <a:rPr lang="en-US"/>
              <a:t> = –5, then 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25.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5699125" y="3276600"/>
            <a:ext cx="30749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conditional is true.</a:t>
            </a: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>
            <a:off x="304800" y="4191000"/>
            <a:ext cx="49545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Converse: If </a:t>
            </a:r>
            <a:r>
              <a:rPr lang="en-US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 baseline="30000"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25, then </a:t>
            </a:r>
          </a:p>
          <a:p>
            <a:r>
              <a:rPr lang="en-US" i="1">
                <a:ea typeface="Arial Unicode MS" pitchFamily="34" charset="-128"/>
                <a:cs typeface="Arial Unicode MS" pitchFamily="34" charset="-128"/>
              </a:rPr>
              <a:t>y</a:t>
            </a:r>
            <a:r>
              <a:rPr lang="en-US">
                <a:ea typeface="Arial Unicode MS" pitchFamily="34" charset="-128"/>
                <a:cs typeface="Arial Unicode MS" pitchFamily="34" charset="-128"/>
              </a:rPr>
              <a:t> = –5.</a:t>
            </a:r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5649913" y="4267200"/>
            <a:ext cx="3506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3366FF"/>
                </a:solidFill>
              </a:rPr>
              <a:t>The converse is false.</a:t>
            </a:r>
          </a:p>
        </p:txBody>
      </p:sp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228600" y="5273675"/>
            <a:ext cx="6118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/>
              <a:t>The converse is false when </a:t>
            </a:r>
            <a:r>
              <a:rPr lang="en-US" i="1"/>
              <a:t>y</a:t>
            </a:r>
            <a:r>
              <a:rPr lang="en-US"/>
              <a:t> = 5. Thus, the biconditional is false.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/>
      <p:bldP spid="62471" grpId="0"/>
      <p:bldP spid="62472" grpId="0"/>
      <p:bldP spid="62473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457200" y="1876425"/>
            <a:ext cx="8763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geometry, biconditional statements are used to write </a:t>
            </a:r>
            <a:r>
              <a:rPr lang="en-US" i="1"/>
              <a:t>definitions</a:t>
            </a:r>
            <a:r>
              <a:rPr lang="en-US"/>
              <a:t>.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457200" y="3384550"/>
            <a:ext cx="8763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 u="sng"/>
              <a:t>definition</a:t>
            </a:r>
            <a:r>
              <a:rPr lang="en-US"/>
              <a:t> is a statement that describes a mathematical object and can be written as a true biconditional.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/>
      <p:bldP spid="4608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533400" y="12954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 the glossary, a </a:t>
            </a:r>
            <a:r>
              <a:rPr lang="en-US" b="1"/>
              <a:t>polygon</a:t>
            </a:r>
            <a:r>
              <a:rPr lang="en-US"/>
              <a:t> is defined as a closed plane figure formed by three or more line segments.</a:t>
            </a:r>
          </a:p>
        </p:txBody>
      </p:sp>
      <p:pic>
        <p:nvPicPr>
          <p:cNvPr id="471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900" y="2971800"/>
            <a:ext cx="89154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533400" y="13716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 </a:t>
            </a:r>
            <a:r>
              <a:rPr lang="en-US" b="1"/>
              <a:t>triangle</a:t>
            </a:r>
            <a:r>
              <a:rPr lang="en-US"/>
              <a:t> is defined as a three-sided polygon, and a </a:t>
            </a:r>
            <a:r>
              <a:rPr lang="en-US" b="1"/>
              <a:t>quadrilateral</a:t>
            </a:r>
            <a:r>
              <a:rPr lang="en-US"/>
              <a:t> is a four-sided polygon.</a:t>
            </a:r>
          </a:p>
        </p:txBody>
      </p:sp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819400"/>
            <a:ext cx="634365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Good Definition?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square is a parallelogram.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square is a parallelogram with four right angles.</a:t>
            </a:r>
          </a:p>
          <a:p>
            <a:endParaRPr lang="en-US" dirty="0" smtClean="0"/>
          </a:p>
          <a:p>
            <a:r>
              <a:rPr lang="en-US" dirty="0" smtClean="0"/>
              <a:t>Definitions must be reversible in order to be correct.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1000" y="2438400"/>
            <a:ext cx="7854950" cy="1668463"/>
            <a:chOff x="236" y="2256"/>
            <a:chExt cx="4948" cy="1051"/>
          </a:xfrm>
        </p:grpSpPr>
        <p:sp>
          <p:nvSpPr>
            <p:cNvPr id="44035" name="Text Box 3"/>
            <p:cNvSpPr txBox="1">
              <a:spLocks noChangeArrowheads="1"/>
            </p:cNvSpPr>
            <p:nvPr/>
          </p:nvSpPr>
          <p:spPr bwMode="auto">
            <a:xfrm>
              <a:off x="240" y="2547"/>
              <a:ext cx="4944" cy="76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/>
                <a:t>Think of definitions as being reversible. Postulates, however are not necessarily true when reversed.</a:t>
              </a:r>
              <a:endParaRPr lang="en-US" sz="800"/>
            </a:p>
          </p:txBody>
        </p:sp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236" y="2256"/>
              <a:ext cx="1728" cy="288"/>
            </a:xfrm>
            <a:prstGeom prst="rect">
              <a:avLst/>
            </a:prstGeom>
            <a:solidFill>
              <a:srgbClr val="800080"/>
            </a:solidFill>
            <a:ln w="1905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bg1"/>
                  </a:solidFill>
                </a:rPr>
                <a:t>Helpful Hint</a:t>
              </a:r>
              <a:endParaRPr lang="en-US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each definition as a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Example 4: Writing Definitions as Biconditional Statements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04800" y="2682875"/>
            <a:ext cx="84582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b="1"/>
              <a:t>A. A pentagon is a five-sided polygon.</a:t>
            </a:r>
          </a:p>
          <a:p>
            <a:pPr marL="342900" indent="-342900">
              <a:spcBef>
                <a:spcPct val="50000"/>
              </a:spcBef>
              <a:buFontTx/>
              <a:buChar char="•"/>
            </a:pPr>
            <a:endParaRPr lang="en-US" b="1"/>
          </a:p>
          <a:p>
            <a:pPr marL="342900" indent="-342900">
              <a:spcBef>
                <a:spcPct val="50000"/>
              </a:spcBef>
            </a:pPr>
            <a:endParaRPr lang="en-US" b="1"/>
          </a:p>
          <a:p>
            <a:pPr marL="342900" indent="-342900">
              <a:spcBef>
                <a:spcPct val="50000"/>
              </a:spcBef>
            </a:pPr>
            <a:r>
              <a:rPr lang="en-US" b="1"/>
              <a:t>B. A right angle measures 90°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>.</a:t>
            </a:r>
            <a:endParaRPr lang="en-US" b="1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304800" y="3292475"/>
            <a:ext cx="8305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 figure is a pentagon if and only if it is a 5-sided polygon.</a:t>
            </a:r>
            <a:endParaRPr lang="en-US" sz="1800"/>
          </a:p>
        </p:txBody>
      </p:sp>
      <p:sp>
        <p:nvSpPr>
          <p:cNvPr id="49162" name="Rectangle 10"/>
          <p:cNvSpPr>
            <a:spLocks noChangeArrowheads="1"/>
          </p:cNvSpPr>
          <p:nvPr/>
        </p:nvSpPr>
        <p:spPr bwMode="auto">
          <a:xfrm>
            <a:off x="381000" y="5029200"/>
            <a:ext cx="7459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" charset="0"/>
              </a:rPr>
              <a:t>An angle is a right angle if and only if it measures 90</a:t>
            </a:r>
            <a:r>
              <a:rPr lang="en-US">
                <a:latin typeface="Arial" charset="0"/>
                <a:cs typeface="Arial" charset="0"/>
              </a:rPr>
              <a:t>°</a:t>
            </a:r>
            <a:r>
              <a:rPr lang="en-US">
                <a:latin typeface="Arial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7" grpId="0"/>
      <p:bldP spid="49162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 Example 4 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304800" y="2682875"/>
            <a:ext cx="83058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4a. A quadrilateral is a four-sided polygon.</a:t>
            </a:r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  <a:p>
            <a:pPr>
              <a:spcBef>
                <a:spcPct val="50000"/>
              </a:spcBef>
            </a:pPr>
            <a:r>
              <a:rPr lang="en-US" b="1"/>
              <a:t>4b. The measure of a straight angle is 180°.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37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Write each definition as a biconditional.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990600" y="3200400"/>
            <a:ext cx="7391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 figure is a quadrilateral if and only if it is a 4-sided polygon.</a:t>
            </a:r>
            <a:endParaRPr lang="en-US" sz="180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990600" y="4800600"/>
            <a:ext cx="7543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/>
              <a:t>An </a:t>
            </a:r>
            <a:r>
              <a:rPr lang="en-US">
                <a:sym typeface="Symbol" pitchFamily="18" charset="2"/>
              </a:rPr>
              <a:t> </a:t>
            </a:r>
            <a:r>
              <a:rPr lang="en-US"/>
              <a:t>is a straight </a:t>
            </a:r>
            <a:r>
              <a:rPr lang="en-US">
                <a:sym typeface="Symbol" pitchFamily="18" charset="2"/>
              </a:rPr>
              <a:t> </a:t>
            </a:r>
            <a:r>
              <a:rPr lang="en-US"/>
              <a:t>if and only if its measure is 180°.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1" grpId="0"/>
      <p:bldP spid="50182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Arial Black" pitchFamily="34" charset="0"/>
              </a:rPr>
              <a:t>Lesson Quiz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2076658"/>
            <a:ext cx="792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b="1" dirty="0"/>
              <a:t>1.</a:t>
            </a:r>
            <a:r>
              <a:rPr lang="en-US" dirty="0"/>
              <a:t> For the conditional “If an angle is right, then </a:t>
            </a:r>
            <a:r>
              <a:rPr lang="en-US" dirty="0" smtClean="0"/>
              <a:t>its </a:t>
            </a:r>
            <a:r>
              <a:rPr lang="en-US" dirty="0"/>
              <a:t>measure is 90°,” write the converse and a </a:t>
            </a:r>
            <a:r>
              <a:rPr lang="en-US" dirty="0" err="1" smtClean="0"/>
              <a:t>biconditional</a:t>
            </a:r>
            <a:r>
              <a:rPr lang="en-US" dirty="0" smtClean="0"/>
              <a:t> </a:t>
            </a:r>
            <a:r>
              <a:rPr lang="en-US" dirty="0"/>
              <a:t>statement. 	</a:t>
            </a: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dirty="0"/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b="1" dirty="0"/>
              <a:t>2.</a:t>
            </a:r>
            <a:r>
              <a:rPr lang="en-US" dirty="0"/>
              <a:t> Determine if the </a:t>
            </a:r>
            <a:r>
              <a:rPr lang="en-US" dirty="0" err="1"/>
              <a:t>biconditional</a:t>
            </a:r>
            <a:r>
              <a:rPr lang="en-US" dirty="0"/>
              <a:t> “Two angles are 	complementary if and only if they are both 	acute” is true. If false, give a counterexample.</a:t>
            </a: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609600" y="4398963"/>
            <a:ext cx="594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False; possible answer: 30° and 40°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76263" y="2530475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en-US">
                <a:solidFill>
                  <a:srgbClr val="FF0000"/>
                </a:solidFill>
              </a:rPr>
              <a:t>Converse: If an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 measures 90°, then the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 is right. </a:t>
            </a:r>
          </a:p>
          <a:p>
            <a:pPr eaLnBrk="0" hangingPunct="0"/>
            <a:r>
              <a:rPr lang="en-US">
                <a:solidFill>
                  <a:srgbClr val="FF0000"/>
                </a:solidFill>
              </a:rPr>
              <a:t>Biconditional: An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 is right iff its measure is 90°.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152400" y="5070901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r>
              <a:rPr lang="en-US" b="1" dirty="0"/>
              <a:t>3.</a:t>
            </a:r>
            <a:r>
              <a:rPr lang="en-US" dirty="0"/>
              <a:t> Write the definition “An acute triangle is a </a:t>
            </a:r>
            <a:r>
              <a:rPr lang="en-US" dirty="0" smtClean="0"/>
              <a:t>triangle </a:t>
            </a:r>
            <a:r>
              <a:rPr lang="en-US" dirty="0"/>
              <a:t>with three acute angles” as a </a:t>
            </a:r>
            <a:r>
              <a:rPr lang="en-US" dirty="0" err="1" smtClean="0"/>
              <a:t>biconditional</a:t>
            </a:r>
            <a:r>
              <a:rPr lang="en-US" dirty="0"/>
              <a:t>.</a:t>
            </a:r>
            <a:endParaRPr lang="en-US" sz="800" dirty="0">
              <a:latin typeface="Arial" charset="0"/>
            </a:endParaRPr>
          </a:p>
          <a:p>
            <a:pPr eaLnBrk="0" hangingPunct="0">
              <a:spcBef>
                <a:spcPct val="50000"/>
              </a:spcBef>
              <a:tabLst>
                <a:tab pos="457200" algn="l"/>
              </a:tabLst>
            </a:pPr>
            <a:endParaRPr lang="en-US" sz="800" dirty="0">
              <a:latin typeface="Arial" charset="0"/>
            </a:endParaRPr>
          </a:p>
        </p:txBody>
      </p:sp>
      <p:sp>
        <p:nvSpPr>
          <p:cNvPr id="17431" name="Text Box 23"/>
          <p:cNvSpPr txBox="1">
            <a:spLocks noChangeArrowheads="1"/>
          </p:cNvSpPr>
          <p:nvPr/>
        </p:nvSpPr>
        <p:spPr bwMode="auto">
          <a:xfrm>
            <a:off x="609600" y="5943600"/>
            <a:ext cx="693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 triangle is acute iff it has 3 acute </a:t>
            </a:r>
            <a:r>
              <a:rPr lang="en-US">
                <a:solidFill>
                  <a:srgbClr val="FF0000"/>
                </a:solidFill>
                <a:sym typeface="Symbol" pitchFamily="18" charset="2"/>
              </a:rPr>
              <a:t></a:t>
            </a:r>
            <a:r>
              <a:rPr lang="en-US">
                <a:solidFill>
                  <a:srgbClr val="FF0000"/>
                </a:solidFill>
              </a:rPr>
              <a:t>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/>
      <p:bldP spid="174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04800" y="11430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Identify the hypothesis and conclusion of each conditional.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 dirty="0">
                <a:solidFill>
                  <a:srgbClr val="006699"/>
                </a:solidFill>
                <a:latin typeface="Arial Black" pitchFamily="34" charset="0"/>
              </a:rPr>
              <a:t>Example 1: Identifying the Parts of a Conditional Statement</a:t>
            </a:r>
            <a:endParaRPr lang="en-US" altLang="en-US" sz="260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21336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1963" indent="-461963">
              <a:spcBef>
                <a:spcPct val="50000"/>
              </a:spcBef>
              <a:tabLst>
                <a:tab pos="461963" algn="l"/>
              </a:tabLst>
            </a:pPr>
            <a:r>
              <a:rPr lang="en-US" sz="2400" b="1">
                <a:latin typeface="Verdana" pitchFamily="34" charset="0"/>
              </a:rPr>
              <a:t>A.	If today is Thanksgiving Day, then today is Thursday.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4054475"/>
            <a:ext cx="8382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indent="-463550"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B. A number is a rational number if it is an integer.</a:t>
            </a:r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5800" y="3048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Hypothesis: Today is Thanksgiving Day.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85800" y="3581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Conclusion: Today is Thursday.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762000" y="4953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Hypothesis: A number is an integer.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62000" y="54864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Conclusion: The number is a rational number.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  <p:bldP spid="10248" grpId="0"/>
      <p:bldP spid="102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sz="2400">
                <a:solidFill>
                  <a:srgbClr val="006699"/>
                </a:solidFill>
                <a:latin typeface="Arial Black" pitchFamily="34" charset="0"/>
              </a:rPr>
              <a:t> Example 1</a:t>
            </a:r>
            <a:endParaRPr lang="en-US" altLang="en-US" sz="260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04800" y="2759075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Verdana" pitchFamily="34" charset="0"/>
              </a:rPr>
              <a:t>"A number is divisible by 3 if it is divisible by 6."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2375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400" b="1">
                <a:latin typeface="Verdana" pitchFamily="34" charset="0"/>
              </a:rPr>
              <a:t>Identify the hypothesis and conclusion of the statement.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1000" y="34290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Hypothesis: A number is divisible by 6.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81000" y="3962400"/>
            <a:ext cx="723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Verdana" pitchFamily="34" charset="0"/>
              </a:rPr>
              <a:t>Conclusion: A number is divisible by 3.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0"/>
            <a:ext cx="8458200" cy="1981200"/>
            <a:chOff x="231" y="720"/>
            <a:chExt cx="4953" cy="818"/>
          </a:xfrm>
        </p:grpSpPr>
        <p:sp>
          <p:nvSpPr>
            <p:cNvPr id="13315" name="Text Box 3"/>
            <p:cNvSpPr txBox="1">
              <a:spLocks noChangeArrowheads="1"/>
            </p:cNvSpPr>
            <p:nvPr/>
          </p:nvSpPr>
          <p:spPr bwMode="auto">
            <a:xfrm>
              <a:off x="240" y="1008"/>
              <a:ext cx="4944" cy="530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400" dirty="0">
                  <a:latin typeface="Verdana" pitchFamily="34" charset="0"/>
                </a:rPr>
                <a:t>“If </a:t>
              </a:r>
              <a:r>
                <a:rPr lang="en-US" altLang="en-US" sz="2400" i="1" dirty="0">
                  <a:latin typeface="Verdana" pitchFamily="34" charset="0"/>
                </a:rPr>
                <a:t>p</a:t>
              </a:r>
              <a:r>
                <a:rPr lang="en-US" altLang="en-US" sz="2400" dirty="0">
                  <a:latin typeface="Verdana" pitchFamily="34" charset="0"/>
                </a:rPr>
                <a:t>, then </a:t>
              </a:r>
              <a:r>
                <a:rPr lang="en-US" altLang="en-US" sz="2400" i="1" dirty="0">
                  <a:latin typeface="Verdana" pitchFamily="34" charset="0"/>
                </a:rPr>
                <a:t>q</a:t>
              </a:r>
              <a:r>
                <a:rPr lang="en-US" altLang="en-US" sz="2400" dirty="0">
                  <a:latin typeface="Verdana" pitchFamily="34" charset="0"/>
                </a:rPr>
                <a:t>” can also be written as “if </a:t>
              </a:r>
              <a:r>
                <a:rPr lang="en-US" altLang="en-US" sz="2400" i="1" dirty="0">
                  <a:latin typeface="Verdana" pitchFamily="34" charset="0"/>
                </a:rPr>
                <a:t>p</a:t>
              </a:r>
              <a:r>
                <a:rPr lang="en-US" altLang="en-US" sz="2400" dirty="0">
                  <a:latin typeface="Verdana" pitchFamily="34" charset="0"/>
                </a:rPr>
                <a:t>, </a:t>
              </a:r>
              <a:r>
                <a:rPr lang="en-US" altLang="en-US" sz="2400" i="1" dirty="0">
                  <a:latin typeface="Verdana" pitchFamily="34" charset="0"/>
                </a:rPr>
                <a:t>q</a:t>
              </a:r>
              <a:r>
                <a:rPr lang="en-US" altLang="en-US" sz="2400" dirty="0">
                  <a:latin typeface="Verdana" pitchFamily="34" charset="0"/>
                </a:rPr>
                <a:t>,”    “</a:t>
              </a:r>
              <a:r>
                <a:rPr lang="en-US" altLang="en-US" sz="2400" i="1" dirty="0">
                  <a:latin typeface="Verdana" pitchFamily="34" charset="0"/>
                </a:rPr>
                <a:t>q</a:t>
              </a:r>
              <a:r>
                <a:rPr lang="en-US" altLang="en-US" sz="2400" dirty="0">
                  <a:latin typeface="Verdana" pitchFamily="34" charset="0"/>
                </a:rPr>
                <a:t>, if </a:t>
              </a:r>
              <a:r>
                <a:rPr lang="en-US" altLang="en-US" sz="2400" i="1" dirty="0">
                  <a:latin typeface="Verdana" pitchFamily="34" charset="0"/>
                </a:rPr>
                <a:t>p</a:t>
              </a:r>
              <a:r>
                <a:rPr lang="en-US" altLang="en-US" sz="2400" dirty="0">
                  <a:latin typeface="Verdana" pitchFamily="34" charset="0"/>
                </a:rPr>
                <a:t>,” “</a:t>
              </a:r>
              <a:r>
                <a:rPr lang="en-US" altLang="en-US" sz="2400" i="1" dirty="0">
                  <a:latin typeface="Verdana" pitchFamily="34" charset="0"/>
                </a:rPr>
                <a:t>p</a:t>
              </a:r>
              <a:r>
                <a:rPr lang="en-US" altLang="en-US" sz="2400" dirty="0">
                  <a:latin typeface="Verdana" pitchFamily="34" charset="0"/>
                </a:rPr>
                <a:t> implies </a:t>
              </a:r>
              <a:r>
                <a:rPr lang="en-US" altLang="en-US" sz="2400" i="1" dirty="0">
                  <a:latin typeface="Verdana" pitchFamily="34" charset="0"/>
                </a:rPr>
                <a:t>q</a:t>
              </a:r>
              <a:r>
                <a:rPr lang="en-US" altLang="en-US" sz="2400" dirty="0">
                  <a:latin typeface="Verdana" pitchFamily="34" charset="0"/>
                </a:rPr>
                <a:t>,” and “</a:t>
              </a:r>
              <a:r>
                <a:rPr lang="en-US" altLang="en-US" sz="2400" i="1" dirty="0">
                  <a:latin typeface="Verdana" pitchFamily="34" charset="0"/>
                </a:rPr>
                <a:t>p</a:t>
              </a:r>
              <a:r>
                <a:rPr lang="en-US" altLang="en-US" sz="2400" dirty="0">
                  <a:latin typeface="Verdana" pitchFamily="34" charset="0"/>
                </a:rPr>
                <a:t> only if </a:t>
              </a:r>
              <a:r>
                <a:rPr lang="en-US" altLang="en-US" sz="2400" i="1" dirty="0">
                  <a:latin typeface="Verdana" pitchFamily="34" charset="0"/>
                </a:rPr>
                <a:t>q</a:t>
              </a:r>
              <a:r>
                <a:rPr lang="en-US" altLang="en-US" sz="2400" dirty="0">
                  <a:latin typeface="Verdana" pitchFamily="34" charset="0"/>
                </a:rPr>
                <a:t>.”</a:t>
              </a:r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231" y="720"/>
              <a:ext cx="1518" cy="288"/>
            </a:xfrm>
            <a:prstGeom prst="rect">
              <a:avLst/>
            </a:prstGeom>
            <a:solidFill>
              <a:srgbClr val="80008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400" b="1" dirty="0">
                  <a:solidFill>
                    <a:schemeClr val="bg1"/>
                  </a:solidFill>
                  <a:latin typeface="Verdana" pitchFamily="34" charset="0"/>
                </a:rPr>
                <a:t>Writing Math</a:t>
              </a:r>
              <a:endParaRPr lang="en-US" altLang="en-US" sz="2400" b="1" dirty="0"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600200"/>
            <a:ext cx="8229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Verdana" pitchFamily="34" charset="0"/>
              </a:rPr>
              <a:t>Many sentences without the words </a:t>
            </a:r>
            <a:r>
              <a:rPr lang="en-US" sz="2400" i="1" dirty="0">
                <a:latin typeface="Verdana" pitchFamily="34" charset="0"/>
              </a:rPr>
              <a:t>if</a:t>
            </a:r>
            <a:r>
              <a:rPr lang="en-US" sz="2400" dirty="0">
                <a:latin typeface="Verdana" pitchFamily="34" charset="0"/>
              </a:rPr>
              <a:t> and </a:t>
            </a:r>
            <a:r>
              <a:rPr lang="en-US" sz="2400" i="1" dirty="0">
                <a:latin typeface="Verdana" pitchFamily="34" charset="0"/>
              </a:rPr>
              <a:t>then</a:t>
            </a:r>
            <a:r>
              <a:rPr lang="en-US" sz="2400" dirty="0">
                <a:latin typeface="Verdana" pitchFamily="34" charset="0"/>
              </a:rPr>
              <a:t> can be written as conditionals. To do so, identify the sentence’s hypothesis and conclusion by figuring out which part of the statement depends on the 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3031</Words>
  <Application>Microsoft Office PowerPoint</Application>
  <PresentationFormat>On-screen Show (4:3)</PresentationFormat>
  <Paragraphs>365</Paragraphs>
  <Slides>58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Oriel</vt:lpstr>
      <vt:lpstr>Slide 1</vt:lpstr>
      <vt:lpstr>C2 Conditional Statements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 Truth and Validity  in Logical Arguments</vt:lpstr>
      <vt:lpstr>Truth Tables</vt:lpstr>
      <vt:lpstr> A Closer Look at If-Then Statements</vt:lpstr>
      <vt:lpstr>Example (Truth Table)</vt:lpstr>
      <vt:lpstr>Slide 31</vt:lpstr>
      <vt:lpstr>Slide 32</vt:lpstr>
      <vt:lpstr>C2b Biconditional Statements</vt:lpstr>
      <vt:lpstr>Slide 34</vt:lpstr>
      <vt:lpstr>Examples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A Good Definition?</vt:lpstr>
      <vt:lpstr>Slide 55</vt:lpstr>
      <vt:lpstr>Slide 56</vt:lpstr>
      <vt:lpstr>Slide 57</vt:lpstr>
      <vt:lpstr>Slide 58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C2 Conditional Statements</dc:title>
  <dc:creator>Megan</dc:creator>
  <cp:lastModifiedBy>acalise2</cp:lastModifiedBy>
  <cp:revision>29</cp:revision>
  <dcterms:created xsi:type="dcterms:W3CDTF">2010-10-09T23:07:06Z</dcterms:created>
  <dcterms:modified xsi:type="dcterms:W3CDTF">2011-10-17T11:35:54Z</dcterms:modified>
</cp:coreProperties>
</file>