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  <p:sldMasterId id="2147483677" r:id="rId3"/>
    <p:sldMasterId id="2147483691" r:id="rId4"/>
  </p:sldMasterIdLst>
  <p:notesMasterIdLst>
    <p:notesMasterId r:id="rId27"/>
  </p:notesMasterIdLst>
  <p:handoutMasterIdLst>
    <p:handoutMasterId r:id="rId28"/>
  </p:handoutMasterIdLst>
  <p:sldIdLst>
    <p:sldId id="312" r:id="rId5"/>
    <p:sldId id="313" r:id="rId6"/>
    <p:sldId id="314" r:id="rId7"/>
    <p:sldId id="315" r:id="rId8"/>
    <p:sldId id="316" r:id="rId9"/>
    <p:sldId id="317" r:id="rId10"/>
    <p:sldId id="291" r:id="rId11"/>
    <p:sldId id="294" r:id="rId12"/>
    <p:sldId id="295" r:id="rId13"/>
    <p:sldId id="296" r:id="rId14"/>
    <p:sldId id="298" r:id="rId15"/>
    <p:sldId id="321" r:id="rId16"/>
    <p:sldId id="322" r:id="rId17"/>
    <p:sldId id="323" r:id="rId18"/>
    <p:sldId id="299" r:id="rId19"/>
    <p:sldId id="300" r:id="rId20"/>
    <p:sldId id="320" r:id="rId21"/>
    <p:sldId id="306" r:id="rId22"/>
    <p:sldId id="310" r:id="rId23"/>
    <p:sldId id="311" r:id="rId24"/>
    <p:sldId id="318" r:id="rId25"/>
    <p:sldId id="319" r:id="rId26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E28F"/>
    <a:srgbClr val="F9E497"/>
    <a:srgbClr val="FCF094"/>
    <a:srgbClr val="FCED80"/>
    <a:srgbClr val="FDE27F"/>
    <a:srgbClr val="FF6600"/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297" autoAdjust="0"/>
  </p:normalViewPr>
  <p:slideViewPr>
    <p:cSldViewPr snapToGrid="0"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0556D-E451-4D7A-AD36-61E6F9741EAD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637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5E17C-24DB-4021-8B34-A80732CD79C3}" type="slidenum">
              <a:rPr lang="en-CA" altLang="en-US"/>
              <a:pPr/>
              <a:t>15</a:t>
            </a:fld>
            <a:endParaRPr lang="en-CA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08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3C274-3308-41B5-BB50-678F163DBD66}" type="slidenum">
              <a:rPr lang="en-CA" altLang="en-US"/>
              <a:pPr/>
              <a:t>16</a:t>
            </a:fld>
            <a:endParaRPr lang="en-CA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31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90DF-F1EA-49BF-A599-D69DB573C9A4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1" charset="0"/>
              <a:ea typeface="+mn-ea"/>
              <a:cs typeface="+mn-cs"/>
            </a:endParaRPr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9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DA626-AD54-4B0A-9D24-FD8418927D2D}" type="slidenum">
              <a:rPr lang="en-CA" altLang="en-US"/>
              <a:pPr/>
              <a:t>18</a:t>
            </a:fld>
            <a:endParaRPr lang="en-CA" altLang="en-US"/>
          </a:p>
        </p:txBody>
      </p:sp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007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B58A5-A928-46B1-80B5-DAFF9B71C9AE}" type="slidenum">
              <a:rPr lang="en-CA" altLang="en-US"/>
              <a:pPr/>
              <a:t>19</a:t>
            </a:fld>
            <a:endParaRPr lang="en-CA" altLang="en-US"/>
          </a:p>
        </p:txBody>
      </p:sp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2756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E2678-DD20-43EA-9E84-5679671668EC}" type="slidenum">
              <a:rPr lang="en-CA" altLang="en-US"/>
              <a:pPr/>
              <a:t>20</a:t>
            </a:fld>
            <a:endParaRPr lang="en-CA" alt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54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A8E112-A045-4093-9BAF-FBAB41259666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2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237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219BF3-5A43-4BC4-AFA9-79B97E19CDD6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3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740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E9E182-BB4C-42EE-80A6-CFBDDD26B9FA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4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859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F4118-4451-4384-866F-404FC04D45B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5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341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57FC1-793E-4001-8E1F-6CE06933202D}" type="slidenum">
              <a:rPr lang="en-CA" altLang="en-US"/>
              <a:pPr/>
              <a:t>7</a:t>
            </a:fld>
            <a:endParaRPr lang="en-CA" alt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31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0AEC9-C278-43EC-8D5A-FF99DE5A0D2A}" type="slidenum">
              <a:rPr lang="en-CA" altLang="en-US"/>
              <a:pPr/>
              <a:t>8</a:t>
            </a:fld>
            <a:endParaRPr lang="en-CA" alt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7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E2F1B-1309-48B9-9550-99275EEF58EE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123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40FAB-467E-4F81-8A83-E4A35757B284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03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</a:t>
            </a:r>
            <a:br>
              <a:rPr lang="en-US" altLang="en-US" noProof="0" smtClean="0"/>
            </a:br>
            <a:r>
              <a:rPr lang="en-US" altLang="en-US" noProof="0" smtClean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742E24-E55F-41DE-A717-E73A18FFEB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312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B693A2-D55A-4C35-BEA0-3A600EFC6AF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3616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F59B5D-20BC-4001-90D4-C0A99736705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0364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B16D9A-6BAF-4E71-99D0-4C7D9A5E916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14192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E7B463-7490-4ED0-9D11-7A9AC19BBF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5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47F8A0-3E4B-4B5B-A9CF-87D3928014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09336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9C75-DB04-487E-86E0-C419D75CD00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425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EA8A15-FE3A-45EC-8A1E-A8F82DF523B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283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464" algn="l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75B3DA-0022-4118-A5B8-70D0F903262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27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48334-A7DD-4372-AFCE-74DD57BC2E4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647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73ACEC-4140-4311-87DF-34D6C15B2B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3218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426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39576C-EB32-4110-8D1E-E396A054670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5386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742E24-E55F-41DE-A717-E73A18FFEB4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42622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B693A2-D55A-4C35-BEA0-3A600EFC6AF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5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F59B5D-20BC-4001-90D4-C0A99736705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1166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B16D9A-6BAF-4E71-99D0-4C7D9A5E916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25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E7B463-7490-4ED0-9D11-7A9AC19BBF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0072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47F8A0-3E4B-4B5B-A9CF-87D39280146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4833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079C75-DB04-487E-86E0-C419D75CD00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0108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EA8A15-FE3A-45EC-8A1E-A8F82DF523B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7697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464" algn="l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75B3DA-0022-4118-A5B8-70D0F903262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4644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48334-A7DD-4372-AFCE-74DD57BC2E4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2515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73ACEC-4140-4311-87DF-34D6C15B2B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9153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2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39576C-EB32-4110-8D1E-E396A054670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04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17371D-88C7-4492-BFD5-C723034C33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35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E7DEC9">
                  <a:shade val="50000"/>
                  <a:satMod val="20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17371D-88C7-4492-BFD5-C723034C339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B5A7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B5A788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33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tags" Target="../tags/tag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39.xml"/><Relationship Id="rId1" Type="http://schemas.openxmlformats.org/officeDocument/2006/relationships/tags" Target="../tags/tag3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1943100" y="152400"/>
            <a:ext cx="54864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Chapter 16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590800"/>
            <a:ext cx="5410200" cy="1905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Random Variables </a:t>
            </a:r>
          </a:p>
        </p:txBody>
      </p:sp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29370" y="6097587"/>
            <a:ext cx="1905000" cy="457200"/>
          </a:xfrm>
        </p:spPr>
        <p:txBody>
          <a:bodyPr/>
          <a:lstStyle/>
          <a:p>
            <a:r>
              <a:rPr lang="en-US" altLang="en-US"/>
              <a:t>Slide 1- </a:t>
            </a:r>
            <a:fld id="{A37E558D-D326-41E7-877D-9C29AC58D2E2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2" y="1"/>
            <a:ext cx="8305800" cy="772510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Geometric Model (cont.)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030" y="855553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Geometric probability model for Bernoulli trials: </a:t>
            </a:r>
            <a:r>
              <a:rPr lang="en-US" altLang="en-US" sz="2600" dirty="0" err="1"/>
              <a:t>Geom</a:t>
            </a:r>
            <a:r>
              <a:rPr lang="en-US" altLang="en-US" sz="2600" dirty="0"/>
              <a:t>(</a:t>
            </a:r>
            <a:r>
              <a:rPr lang="en-US" altLang="en-US" sz="2600" i="1" dirty="0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= 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q</a:t>
            </a:r>
            <a:r>
              <a:rPr lang="en-US" altLang="en-US" sz="2600" dirty="0"/>
              <a:t> = 1 – </a:t>
            </a:r>
            <a:r>
              <a:rPr lang="en-US" altLang="en-US" sz="2600" i="1" dirty="0"/>
              <a:t>p</a:t>
            </a:r>
            <a:r>
              <a:rPr lang="en-US" altLang="en-US" sz="2600" dirty="0"/>
              <a:t> = 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= number of trials until the first success occurs</a:t>
            </a:r>
          </a:p>
          <a:p>
            <a:pPr algn="ctr">
              <a:buFont typeface="Wingdings" pitchFamily="1" charset="2"/>
              <a:buNone/>
            </a:pPr>
            <a:r>
              <a:rPr lang="en-US" altLang="en-US" sz="3800" i="1" dirty="0">
                <a:solidFill>
                  <a:srgbClr val="FF0000"/>
                </a:solidFill>
              </a:rPr>
              <a:t>P(X = x) = </a:t>
            </a:r>
            <a:r>
              <a:rPr lang="en-US" altLang="en-US" sz="3800" i="1" dirty="0" smtClean="0">
                <a:solidFill>
                  <a:srgbClr val="FF0000"/>
                </a:solidFill>
              </a:rPr>
              <a:t>(1 – p)</a:t>
            </a:r>
            <a:r>
              <a:rPr lang="en-US" altLang="en-US" sz="3800" i="1" baseline="40000" dirty="0" smtClean="0">
                <a:solidFill>
                  <a:srgbClr val="FF0000"/>
                </a:solidFill>
              </a:rPr>
              <a:t>x-1</a:t>
            </a:r>
            <a:r>
              <a:rPr lang="en-US" altLang="en-US" sz="3800" i="1" dirty="0" smtClean="0">
                <a:solidFill>
                  <a:srgbClr val="FF0000"/>
                </a:solidFill>
              </a:rPr>
              <a:t>p</a:t>
            </a:r>
            <a:endParaRPr lang="en-US" altLang="en-US" sz="3800" i="1" dirty="0">
              <a:solidFill>
                <a:srgbClr val="FF0000"/>
              </a:solidFill>
            </a:endParaRPr>
          </a:p>
        </p:txBody>
      </p:sp>
      <p:graphicFrame>
        <p:nvGraphicFramePr>
          <p:cNvPr id="494596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51265283"/>
              </p:ext>
            </p:extLst>
          </p:nvPr>
        </p:nvGraphicFramePr>
        <p:xfrm>
          <a:off x="466077" y="4041775"/>
          <a:ext cx="2910587" cy="129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610" name="Equation" r:id="rId4" imgW="2578100" imgH="1143000" progId="Equation.DSMT4">
                  <p:embed/>
                </p:oleObj>
              </mc:Choice>
              <mc:Fallback>
                <p:oleObj name="Equation" r:id="rId4" imgW="2578100" imgH="1143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77" y="4041775"/>
                        <a:ext cx="2910587" cy="1293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4598" name="Object 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51426492"/>
              </p:ext>
            </p:extLst>
          </p:nvPr>
        </p:nvGraphicFramePr>
        <p:xfrm>
          <a:off x="5520067" y="3958733"/>
          <a:ext cx="2261803" cy="146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611" name="Equation" r:id="rId6" imgW="723600" imgH="469800" progId="Equation.DSMT4">
                  <p:embed/>
                </p:oleObj>
              </mc:Choice>
              <mc:Fallback>
                <p:oleObj name="Equation" r:id="rId6" imgW="72360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067" y="3958733"/>
                        <a:ext cx="2261803" cy="1468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13B452EC-80F6-475B-BEF3-681A80FD8487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42" y="0"/>
            <a:ext cx="8305800" cy="804041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Independence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5345"/>
            <a:ext cx="9144000" cy="4572000"/>
          </a:xfrm>
          <a:ln/>
        </p:spPr>
        <p:txBody>
          <a:bodyPr/>
          <a:lstStyle/>
          <a:p>
            <a:r>
              <a:rPr lang="en-US" altLang="en-US" sz="2400" dirty="0"/>
              <a:t>One of the important requirements for Bernoulli trials is that the trials be independent. </a:t>
            </a:r>
          </a:p>
          <a:p>
            <a:r>
              <a:rPr lang="en-US" altLang="en-US" sz="2400" dirty="0"/>
              <a:t>When we don’t have an infinite population, the trials are not independent. But, there is a rule that allows us to pretend we have independent trials:</a:t>
            </a:r>
          </a:p>
          <a:p>
            <a:pPr lvl="1">
              <a:buClr>
                <a:srgbClr val="FF6600"/>
              </a:buClr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10% condition</a:t>
            </a:r>
            <a:r>
              <a:rPr lang="en-US" altLang="en-US" sz="2400" b="1" dirty="0">
                <a:solidFill>
                  <a:srgbClr val="FF0000"/>
                </a:solidFill>
              </a:rPr>
              <a:t>: </a:t>
            </a:r>
            <a:r>
              <a:rPr lang="en-US" altLang="en-US" sz="2400" b="1" dirty="0"/>
              <a:t>Bernoulli trials must be independent. If that assumption is violated, it is still okay to proceed as long as the sample is smaller than 10% of the population.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465" y="76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869302"/>
            <a:ext cx="8077200" cy="23622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800" dirty="0" smtClean="0"/>
              <a:t>The American Red Cross says that about 11% of the U.S. population has Type B blood. A blood drive is being held in your area.</a:t>
            </a:r>
          </a:p>
          <a:p>
            <a:pPr marL="0" indent="0" eaLnBrk="1" hangingPunct="1">
              <a:buSzPct val="90000"/>
              <a:buNone/>
            </a:pPr>
            <a:r>
              <a:rPr lang="en-US" altLang="en-US" sz="2800" dirty="0" smtClean="0"/>
              <a:t>Ex:     What is the probability that the fourth blood   	donor is the first donor with Type B blood?</a:t>
            </a:r>
          </a:p>
          <a:p>
            <a:pPr marL="609600" indent="-609600" eaLnBrk="1" hangingPunct="1"/>
            <a:endParaRPr lang="en-US" altLang="en-US" sz="2800" dirty="0" smtClean="0"/>
          </a:p>
        </p:txBody>
      </p:sp>
      <p:graphicFrame>
        <p:nvGraphicFramePr>
          <p:cNvPr id="5611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19200" y="3535363"/>
          <a:ext cx="77724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94" name="Equation" r:id="rId4" imgW="3162240" imgH="228600" progId="Equation.DSMT4">
                  <p:embed/>
                </p:oleObj>
              </mc:Choice>
              <mc:Fallback>
                <p:oleObj name="Equation" r:id="rId4" imgW="3162240" imgH="228600" progId="Equation.DSMT4">
                  <p:embed/>
                  <p:pic>
                    <p:nvPicPr>
                      <p:cNvPr id="5611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35363"/>
                        <a:ext cx="77724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3" y="4176307"/>
            <a:ext cx="7606349" cy="271746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69303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5563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782216"/>
            <a:ext cx="8077200" cy="259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dirty="0" smtClean="0"/>
              <a:t>The American Red Cross says that about 11% of the U.S. population has Type B blood. A blood drive is being held in your area.</a:t>
            </a:r>
          </a:p>
          <a:p>
            <a:pPr marL="0" indent="0" eaLnBrk="1" hangingPunct="1">
              <a:lnSpc>
                <a:spcPct val="90000"/>
              </a:lnSpc>
              <a:buSzPct val="90000"/>
              <a:buNone/>
            </a:pPr>
            <a:r>
              <a:rPr lang="en-US" altLang="en-US" sz="2800" dirty="0" smtClean="0"/>
              <a:t>Ex #2: What is the probability that the first Type B blood donor is among the first four people in line?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graphicFrame>
        <p:nvGraphicFramePr>
          <p:cNvPr id="5621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066800" y="2971800"/>
          <a:ext cx="8077200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18" name="Equation" r:id="rId4" imgW="3111500" imgH="914400" progId="Equation.DSMT4">
                  <p:embed/>
                </p:oleObj>
              </mc:Choice>
              <mc:Fallback>
                <p:oleObj name="Equation" r:id="rId4" imgW="3111500" imgH="914400" progId="Equation.DSMT4">
                  <p:embed/>
                  <p:pic>
                    <p:nvPicPr>
                      <p:cNvPr id="562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8077200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8972"/>
            <a:ext cx="5287513" cy="1889028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406762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6"/>
          <p:cNvSpPr>
            <a:spLocks noGrp="1"/>
          </p:cNvSpPr>
          <p:nvPr>
            <p:ph type="title"/>
          </p:nvPr>
        </p:nvSpPr>
        <p:spPr>
          <a:xfrm>
            <a:off x="1143000" y="208967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486678"/>
            <a:ext cx="8229600" cy="4419600"/>
          </a:xfrm>
        </p:spPr>
        <p:txBody>
          <a:bodyPr/>
          <a:lstStyle/>
          <a:p>
            <a:r>
              <a:rPr lang="en-US" altLang="en-US" dirty="0" smtClean="0"/>
              <a:t>Through 2/24/2011 NC State’s free-throw percentage was 69.6%. In the game with </a:t>
            </a:r>
            <a:r>
              <a:rPr lang="en-US" altLang="en-US" dirty="0" err="1" smtClean="0"/>
              <a:t>GaTech</a:t>
            </a:r>
            <a:r>
              <a:rPr lang="en-US" altLang="en-US" dirty="0" smtClean="0"/>
              <a:t> what was the probability that the first missed free-throw by NC State occurs on the 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attempt?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“Success” = missed free throw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Success p = 1 - .696 = .304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p(5) = .696</a:t>
            </a:r>
            <a:r>
              <a:rPr lang="en-US" altLang="en-US" baseline="30000" dirty="0" smtClean="0"/>
              <a:t>4</a:t>
            </a:r>
            <a:r>
              <a:rPr lang="en-US" altLang="en-US" dirty="0" smtClean="0"/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 .304 = .0713</a:t>
            </a:r>
            <a:endParaRPr lang="en-US" altLang="en-US" dirty="0" smtClean="0"/>
          </a:p>
        </p:txBody>
      </p:sp>
      <p:pic>
        <p:nvPicPr>
          <p:cNvPr id="51205" name="Picture 2" descr="Pink tissue pa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180975"/>
            <a:ext cx="9715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3" descr="Pink tissue 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2743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515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A431841-B7A6-4A28-A6AF-A41264D8F475}" type="slidenum">
              <a:rPr lang="en-US" altLang="en-US"/>
              <a:pPr/>
              <a:t>15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48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858" y="1143000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Binomial model</a:t>
            </a:r>
            <a:r>
              <a:rPr lang="en-US" altLang="en-US" dirty="0"/>
              <a:t> tells us the probability for a random variable that counts the number of successes in a fixed number of Bernoulli trials.</a:t>
            </a:r>
          </a:p>
          <a:p>
            <a:r>
              <a:rPr lang="en-US" altLang="en-US" dirty="0"/>
              <a:t>Two parameters define the Binomial model: </a:t>
            </a:r>
            <a:r>
              <a:rPr lang="en-US" altLang="en-US" i="1" dirty="0"/>
              <a:t>n</a:t>
            </a:r>
            <a:r>
              <a:rPr lang="en-US" altLang="en-US" dirty="0"/>
              <a:t>, the number of trials; and, </a:t>
            </a:r>
            <a:r>
              <a:rPr lang="en-US" altLang="en-US" i="1" dirty="0"/>
              <a:t>p</a:t>
            </a:r>
            <a:r>
              <a:rPr lang="en-US" altLang="en-US" dirty="0"/>
              <a:t>, the probability of success. We denote this </a:t>
            </a:r>
            <a:r>
              <a:rPr lang="en-US" altLang="en-US" dirty="0" err="1"/>
              <a:t>Binom</a:t>
            </a:r>
            <a:r>
              <a:rPr lang="en-US" altLang="en-US" dirty="0"/>
              <a:t>(</a:t>
            </a:r>
            <a:r>
              <a:rPr lang="en-US" altLang="en-US" i="1" dirty="0"/>
              <a:t>n, p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6A851C34-9667-48D0-BB47-E753967E6411}" type="slidenum">
              <a:rPr lang="en-US" altLang="en-US"/>
              <a:pPr/>
              <a:t>16</a:t>
            </a:fld>
            <a:endParaRPr lang="en-CA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0"/>
            <a:ext cx="8305800" cy="882869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016876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trials, there are </a:t>
            </a:r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dirty="0"/>
              <a:t>	ways to have </a:t>
            </a:r>
            <a:r>
              <a:rPr lang="en-US" altLang="en-US" i="1" dirty="0"/>
              <a:t>k</a:t>
            </a:r>
            <a:r>
              <a:rPr lang="en-US" altLang="en-US" dirty="0"/>
              <a:t> successes. </a:t>
            </a:r>
          </a:p>
          <a:p>
            <a:pPr lvl="1"/>
            <a:r>
              <a:rPr lang="en-US" altLang="en-US" dirty="0"/>
              <a:t>Read 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 altLang="en-US" i="1" dirty="0" err="1">
                <a:solidFill>
                  <a:srgbClr val="FF0000"/>
                </a:solidFill>
                <a:latin typeface="Times New Roman" pitchFamily="1" charset="0"/>
              </a:rPr>
              <a:t>C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altLang="en-US" dirty="0"/>
              <a:t> as “</a:t>
            </a:r>
            <a:r>
              <a:rPr lang="en-US" altLang="en-US" i="1" dirty="0"/>
              <a:t>n</a:t>
            </a:r>
            <a:r>
              <a:rPr lang="en-US" altLang="en-US" dirty="0"/>
              <a:t> choose </a:t>
            </a:r>
            <a:r>
              <a:rPr lang="en-US" altLang="en-US" i="1" dirty="0"/>
              <a:t>k</a:t>
            </a:r>
            <a:r>
              <a:rPr lang="en-US" altLang="en-US" dirty="0"/>
              <a:t>,” and is called a combination.</a:t>
            </a:r>
          </a:p>
          <a:p>
            <a:endParaRPr lang="en-US" altLang="en-US" dirty="0"/>
          </a:p>
          <a:p>
            <a:r>
              <a:rPr lang="en-US" altLang="en-US" dirty="0"/>
              <a:t>Note: </a:t>
            </a:r>
            <a:r>
              <a:rPr lang="en-US" altLang="en-US" i="1" dirty="0"/>
              <a:t>n</a:t>
            </a:r>
            <a:r>
              <a:rPr lang="en-US" altLang="en-US" dirty="0"/>
              <a:t>! = </a:t>
            </a:r>
            <a:r>
              <a:rPr lang="en-US" altLang="en-US" i="1" dirty="0"/>
              <a:t>n </a:t>
            </a:r>
            <a:r>
              <a:rPr lang="en-US" altLang="en-US" dirty="0"/>
              <a:t>x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n – 1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x</a:t>
            </a:r>
            <a:r>
              <a:rPr lang="en-US" altLang="en-US" i="1" dirty="0"/>
              <a:t> … </a:t>
            </a:r>
            <a:r>
              <a:rPr lang="en-US" altLang="en-US" dirty="0"/>
              <a:t>x</a:t>
            </a:r>
            <a:r>
              <a:rPr lang="en-US" altLang="en-US" i="1" dirty="0"/>
              <a:t> 2 </a:t>
            </a:r>
            <a:r>
              <a:rPr lang="en-US" altLang="en-US" dirty="0"/>
              <a:t>x</a:t>
            </a:r>
            <a:r>
              <a:rPr lang="en-US" altLang="en-US" i="1" dirty="0"/>
              <a:t> 1</a:t>
            </a:r>
            <a:r>
              <a:rPr lang="en-US" altLang="en-US" dirty="0"/>
              <a:t>, and </a:t>
            </a:r>
            <a:r>
              <a:rPr lang="en-US" altLang="en-US" i="1" dirty="0"/>
              <a:t>n</a:t>
            </a:r>
            <a:r>
              <a:rPr lang="en-US" altLang="en-US" dirty="0"/>
              <a:t>! is read as “</a:t>
            </a:r>
            <a:r>
              <a:rPr lang="en-US" altLang="en-US" i="1" dirty="0"/>
              <a:t>n</a:t>
            </a:r>
            <a:r>
              <a:rPr lang="en-US" altLang="en-US" dirty="0"/>
              <a:t> factorial.”</a:t>
            </a:r>
          </a:p>
        </p:txBody>
      </p:sp>
      <p:graphicFrame>
        <p:nvGraphicFramePr>
          <p:cNvPr id="49869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059808"/>
              </p:ext>
            </p:extLst>
          </p:nvPr>
        </p:nvGraphicFramePr>
        <p:xfrm>
          <a:off x="4776952" y="835572"/>
          <a:ext cx="3042256" cy="12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00" name="Equation" r:id="rId4" imgW="1041120" imgH="444240" progId="Equation.DSMT4">
                  <p:embed/>
                </p:oleObj>
              </mc:Choice>
              <mc:Fallback>
                <p:oleObj name="Equation" r:id="rId4" imgW="1041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52" y="835572"/>
                        <a:ext cx="3042256" cy="1297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6309" y="5943600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EF7F3E02-5695-44E0-AF03-86282EE2681A}" type="slidenum"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CA" altLang="en-US" sz="1400" b="1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21" y="-153986"/>
            <a:ext cx="8305800" cy="901316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734" y="803275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Binomial probability model for Bernoulli trials: </a:t>
            </a:r>
            <a:r>
              <a:rPr lang="en-US" altLang="en-US" sz="2600" dirty="0" err="1"/>
              <a:t>Binom</a:t>
            </a:r>
            <a:r>
              <a:rPr lang="en-US" altLang="en-US" sz="2600" dirty="0"/>
              <a:t>(</a:t>
            </a:r>
            <a:r>
              <a:rPr lang="en-US" altLang="en-US" sz="2600" dirty="0" err="1"/>
              <a:t>n,</a:t>
            </a:r>
            <a:r>
              <a:rPr lang="en-US" altLang="en-US" sz="2600" i="1" dirty="0" err="1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		  	= </a:t>
            </a:r>
            <a:r>
              <a:rPr lang="en-US" altLang="en-US" sz="2600" dirty="0"/>
              <a:t>number of trials</a:t>
            </a:r>
            <a:endParaRPr lang="en-US" altLang="en-US" sz="2600" i="1" dirty="0"/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		  	= </a:t>
            </a:r>
            <a:r>
              <a:rPr lang="en-US" altLang="en-US" sz="2600" dirty="0"/>
              <a:t>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dirty="0" smtClean="0"/>
              <a:t>(1 </a:t>
            </a:r>
            <a:r>
              <a:rPr lang="en-US" altLang="en-US" sz="2600" dirty="0"/>
              <a:t>– </a:t>
            </a:r>
            <a:r>
              <a:rPr lang="en-US" altLang="en-US" sz="2600" i="1" dirty="0" smtClean="0"/>
              <a:t>p)</a:t>
            </a:r>
            <a:r>
              <a:rPr lang="en-US" altLang="en-US" sz="2600" dirty="0"/>
              <a:t>	</a:t>
            </a:r>
            <a:r>
              <a:rPr lang="en-US" altLang="en-US" sz="2600" dirty="0" smtClean="0"/>
              <a:t>= </a:t>
            </a:r>
            <a:r>
              <a:rPr lang="en-US" altLang="en-US" sz="2600" dirty="0"/>
              <a:t>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	</a:t>
            </a:r>
            <a:r>
              <a:rPr lang="en-US" altLang="en-US" sz="2600" dirty="0" smtClean="0"/>
              <a:t>		= </a:t>
            </a:r>
            <a:r>
              <a:rPr lang="en-US" altLang="en-US" sz="2600" dirty="0"/>
              <a:t>number of successes in </a:t>
            </a:r>
            <a:r>
              <a:rPr lang="en-US" altLang="en-US" sz="2600" i="1" dirty="0"/>
              <a:t>n</a:t>
            </a:r>
            <a:r>
              <a:rPr lang="en-US" altLang="en-US" sz="2600" dirty="0"/>
              <a:t> trials</a:t>
            </a:r>
          </a:p>
        </p:txBody>
      </p:sp>
      <p:graphicFrame>
        <p:nvGraphicFramePr>
          <p:cNvPr id="499716" name="Object 4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1502490" y="5186472"/>
          <a:ext cx="2244060" cy="8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42" name="Equation" r:id="rId4" imgW="457200" imgH="164880" progId="Equation.DSMT4">
                  <p:embed/>
                </p:oleObj>
              </mc:Choice>
              <mc:Fallback>
                <p:oleObj name="Equation" r:id="rId4" imgW="457200" imgH="164880" progId="Equation.DSMT4">
                  <p:embed/>
                  <p:pic>
                    <p:nvPicPr>
                      <p:cNvPr id="499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90" y="5186472"/>
                        <a:ext cx="2244060" cy="8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Object 6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4599310" y="5094288"/>
          <a:ext cx="323136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43" name="Equation" r:id="rId6" imgW="965160" imgH="253800" progId="Equation.DSMT4">
                  <p:embed/>
                </p:oleObj>
              </mc:Choice>
              <mc:Fallback>
                <p:oleObj name="Equation" r:id="rId6" imgW="965160" imgH="253800" progId="Equation.DSMT4">
                  <p:embed/>
                  <p:pic>
                    <p:nvPicPr>
                      <p:cNvPr id="499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310" y="5094288"/>
                        <a:ext cx="323136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8"/>
          <p:cNvGraphicFramePr>
            <a:graphicFrameLocks noChangeAspect="1"/>
          </p:cNvGraphicFramePr>
          <p:nvPr>
            <p:extLst/>
          </p:nvPr>
        </p:nvGraphicFramePr>
        <p:xfrm>
          <a:off x="473075" y="3700463"/>
          <a:ext cx="773906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44" name="Equation" r:id="rId8" imgW="3022560" imgH="431640" progId="Equation.DSMT4">
                  <p:embed/>
                </p:oleObj>
              </mc:Choice>
              <mc:Fallback>
                <p:oleObj name="Equation" r:id="rId8" imgW="3022560" imgH="4316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700463"/>
                        <a:ext cx="7739063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514793" y="4253706"/>
            <a:ext cx="393700" cy="165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6054537" y="4183856"/>
            <a:ext cx="4953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89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8E911F8C-09BF-48F1-8DB6-6A7FF6FC203F}" type="slidenum">
              <a:rPr lang="en-US" altLang="en-US"/>
              <a:pPr/>
              <a:t>18</a:t>
            </a:fld>
            <a:endParaRPr lang="en-CA" alt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-169752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</a:rPr>
              <a:t>What Can Go Wrong?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20" y="1001110"/>
            <a:ext cx="8294687" cy="4572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Be sure you have Bernoulli trials.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You need two outcomes per trial, a constant probability of success, and independence.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Remember that the 10% Condition provides a reasonable substitute for independence.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Don’t confuse Geometric and Binomial models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152E5374-69A8-41C9-A3CE-6D860ADBDD22}" type="slidenum">
              <a:rPr lang="en-US" altLang="en-US"/>
              <a:pPr/>
              <a:t>19</a:t>
            </a:fld>
            <a:endParaRPr lang="en-CA" alt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573" y="0"/>
            <a:ext cx="8305800" cy="992187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</a:rPr>
              <a:t>What have we learned?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111469"/>
            <a:ext cx="8294687" cy="4572000"/>
          </a:xfrm>
        </p:spPr>
        <p:txBody>
          <a:bodyPr/>
          <a:lstStyle/>
          <a:p>
            <a:r>
              <a:rPr lang="en-US" altLang="en-US" dirty="0"/>
              <a:t>Bernoulli trials show up in lots of places.</a:t>
            </a:r>
          </a:p>
          <a:p>
            <a:r>
              <a:rPr lang="en-US" altLang="en-US" dirty="0"/>
              <a:t>Depending on the random variable of interest, we might be dealing with a</a:t>
            </a:r>
          </a:p>
          <a:p>
            <a:pPr lvl="1"/>
            <a:r>
              <a:rPr lang="en-US" altLang="en-US" dirty="0"/>
              <a:t>Geometric model</a:t>
            </a:r>
          </a:p>
          <a:p>
            <a:pPr lvl="1"/>
            <a:r>
              <a:rPr lang="en-US" altLang="en-US" dirty="0"/>
              <a:t>Binomial </a:t>
            </a:r>
            <a:r>
              <a:rPr lang="en-US" altLang="en-US" dirty="0" smtClean="0"/>
              <a:t>model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98445EC4-FABC-4C68-8214-86BBD9244948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2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-146730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0" y="1106715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0000"/>
                </a:solidFill>
              </a:rPr>
              <a:t>random variable</a:t>
            </a:r>
            <a:r>
              <a:rPr lang="en-US" altLang="en-US" smtClean="0"/>
              <a:t> assumes a value based on the outcome of a random event. </a:t>
            </a:r>
          </a:p>
          <a:p>
            <a:pPr lvl="1" eaLnBrk="1" hangingPunct="1"/>
            <a:r>
              <a:rPr lang="en-US" altLang="en-US" smtClean="0"/>
              <a:t>We use a capital letter, like </a:t>
            </a:r>
            <a:r>
              <a:rPr lang="en-US" altLang="en-US" i="1" smtClean="0">
                <a:latin typeface="Times New Roman" pitchFamily="1" charset="0"/>
              </a:rPr>
              <a:t>X</a:t>
            </a:r>
            <a:r>
              <a:rPr lang="en-US" altLang="en-US" smtClean="0"/>
              <a:t>, to denote a random variable. </a:t>
            </a:r>
          </a:p>
          <a:p>
            <a:pPr lvl="1" eaLnBrk="1" hangingPunct="1"/>
            <a:r>
              <a:rPr lang="en-US" altLang="en-US" smtClean="0"/>
              <a:t>A particular value of a random variable will be denoted with a lower case letter, in this case </a:t>
            </a:r>
            <a:r>
              <a:rPr lang="en-US" altLang="en-US" i="1" smtClean="0">
                <a:latin typeface="Times New Roman" pitchFamily="1" charset="0"/>
              </a:rPr>
              <a:t>x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216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E2B966DF-B822-4E4D-8FC0-FF9B1B071101}" type="slidenum">
              <a:rPr lang="en-US" altLang="en-US"/>
              <a:pPr/>
              <a:t>20</a:t>
            </a:fld>
            <a:endParaRPr lang="en-CA" altLang="en-US"/>
          </a:p>
        </p:txBody>
      </p:sp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10" y="0"/>
            <a:ext cx="8305800" cy="992187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</a:rPr>
              <a:t>What have we learned? (cont.)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48407"/>
            <a:ext cx="9144000" cy="4572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2600" u="sng" dirty="0"/>
              <a:t>Geometric model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When we’re interested in the number of Bernoulli trials until the next success.</a:t>
            </a:r>
          </a:p>
          <a:p>
            <a:pPr lvl="1">
              <a:lnSpc>
                <a:spcPct val="90000"/>
              </a:lnSpc>
            </a:pPr>
            <a:r>
              <a:rPr lang="en-US" altLang="en-US" sz="2600" u="sng" dirty="0"/>
              <a:t>Binomial model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When we’re interested in the number of successes in a certain number of Bernoulli trials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DE10FABF-BD22-4AB9-9AA8-B54C5AF14973}" type="slidenum">
              <a:rPr lang="en-US" altLang="en-US" smtClean="0"/>
              <a:pPr/>
              <a:t>21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5041" cy="4489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68" y="4233672"/>
            <a:ext cx="304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866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DE10FABF-BD22-4AB9-9AA8-B54C5AF14973}" type="slidenum">
              <a:rPr lang="en-US" altLang="en-US" smtClean="0"/>
              <a:pPr/>
              <a:t>22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9716" cy="2880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962" y="2875598"/>
            <a:ext cx="4235958" cy="352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493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A77301C0-803C-4561-997E-AA2ED3716960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3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03187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941" y="1048658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There are two types of random variables:</a:t>
            </a:r>
          </a:p>
          <a:p>
            <a:pPr lvl="1" eaLnBrk="1" hangingPunct="1">
              <a:buClr>
                <a:srgbClr val="FF660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Discrete</a:t>
            </a:r>
            <a:r>
              <a:rPr lang="en-US" altLang="en-US" dirty="0" smtClean="0"/>
              <a:t> random variables can take one of a finite number of distinct outcomes.</a:t>
            </a:r>
          </a:p>
          <a:p>
            <a:pPr lvl="2" eaLnBrk="1" hangingPunct="1">
              <a:buClr>
                <a:srgbClr val="FF0000"/>
              </a:buClr>
            </a:pPr>
            <a:r>
              <a:rPr lang="en-US" altLang="en-US" dirty="0" smtClean="0"/>
              <a:t>Example: Number of credit hours</a:t>
            </a:r>
          </a:p>
          <a:p>
            <a:pPr lvl="1" eaLnBrk="1" hangingPunct="1">
              <a:buClr>
                <a:srgbClr val="FF660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Continuous</a:t>
            </a:r>
            <a:r>
              <a:rPr lang="en-US" altLang="en-US" dirty="0" smtClean="0"/>
              <a:t> random variables can take any numeric value within a range of values.</a:t>
            </a:r>
          </a:p>
          <a:p>
            <a:pPr lvl="2" eaLnBrk="1" hangingPunct="1">
              <a:buClr>
                <a:srgbClr val="FF0000"/>
              </a:buClr>
            </a:pPr>
            <a:r>
              <a:rPr lang="en-US" altLang="en-US" dirty="0" smtClean="0"/>
              <a:t>Example: Cost of books this term</a:t>
            </a:r>
          </a:p>
        </p:txBody>
      </p:sp>
    </p:spTree>
    <p:extLst>
      <p:ext uri="{BB962C8B-B14F-4D97-AF65-F5344CB8AC3E}">
        <p14:creationId xmlns:p14="http://schemas.microsoft.com/office/powerpoint/2010/main" val="2194981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381EB46F-B2EA-49A4-8EF4-5B4611F2DCB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4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9" y="-190273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1" y="932543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0000"/>
                </a:solidFill>
              </a:rPr>
              <a:t>probability model</a:t>
            </a:r>
            <a:r>
              <a:rPr lang="en-US" altLang="en-US" smtClean="0"/>
              <a:t> for a random variable consists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collection of all possible values of a random variable,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probabilities that the values occur.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Of particular interest is the value we expect a random variable to take on, notated </a:t>
            </a:r>
            <a:r>
              <a:rPr lang="el-GR" altLang="en-US" i="1" smtClean="0">
                <a:latin typeface="Times New Roman" pitchFamily="1" charset="0"/>
                <a:cs typeface="Arial" charset="0"/>
              </a:rPr>
              <a:t>μ</a:t>
            </a:r>
            <a:r>
              <a:rPr lang="en-US" altLang="en-US" smtClean="0">
                <a:cs typeface="Arial" charset="0"/>
              </a:rPr>
              <a:t> (for population mean) or </a:t>
            </a:r>
            <a:r>
              <a:rPr lang="en-US" altLang="en-US" i="1" smtClean="0">
                <a:latin typeface="Times New Roman" pitchFamily="1" charset="0"/>
                <a:cs typeface="Arial" charset="0"/>
              </a:rPr>
              <a:t>E</a:t>
            </a:r>
            <a:r>
              <a:rPr lang="en-US" altLang="en-US" smtClean="0">
                <a:latin typeface="Times New Roman" pitchFamily="1" charset="0"/>
                <a:cs typeface="Arial" charset="0"/>
              </a:rPr>
              <a:t>(</a:t>
            </a:r>
            <a:r>
              <a:rPr lang="en-US" altLang="en-US" i="1" smtClean="0">
                <a:latin typeface="Times New Roman" pitchFamily="1" charset="0"/>
                <a:cs typeface="Arial" charset="0"/>
              </a:rPr>
              <a:t>X</a:t>
            </a:r>
            <a:r>
              <a:rPr lang="en-US" altLang="en-US" smtClean="0">
                <a:latin typeface="Times New Roman" pitchFamily="1" charset="0"/>
                <a:cs typeface="Arial" charset="0"/>
              </a:rPr>
              <a:t>)</a:t>
            </a:r>
            <a:r>
              <a:rPr lang="en-US" altLang="en-US" i="1" smtClean="0">
                <a:cs typeface="Arial" charset="0"/>
              </a:rPr>
              <a:t> </a:t>
            </a:r>
            <a:r>
              <a:rPr lang="en-US" altLang="en-US" smtClean="0">
                <a:cs typeface="Arial" charset="0"/>
              </a:rPr>
              <a:t>for expected value.</a:t>
            </a:r>
            <a:endParaRPr lang="el-GR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65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8CE36644-C092-4A51-8660-F797AFE5392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5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46729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61571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expected value</a:t>
            </a:r>
            <a:r>
              <a:rPr lang="en-US" altLang="en-US" dirty="0" smtClean="0"/>
              <a:t> of a (discrete) random variable can be found by summing the products of each possible value and the probability that it occurs:                                 </a:t>
            </a:r>
          </a:p>
          <a:p>
            <a:pPr eaLnBrk="1" hangingPunct="1">
              <a:buFont typeface="Wingdings" pitchFamily="1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Note: Be sure that every possible outcome is included in the sum and verify that you have a valid probability model to start with.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7309048"/>
              </p:ext>
            </p:extLst>
          </p:nvPr>
        </p:nvGraphicFramePr>
        <p:xfrm>
          <a:off x="2360613" y="2515053"/>
          <a:ext cx="5665551" cy="96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74" name="Equation" r:id="rId4" imgW="1485720" imgH="253800" progId="Equation.DSMT4">
                  <p:embed/>
                </p:oleObj>
              </mc:Choice>
              <mc:Fallback>
                <p:oleObj name="Equation" r:id="rId4" imgW="1485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2515053"/>
                        <a:ext cx="5665551" cy="968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0221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36" y="-204788"/>
            <a:ext cx="8305800" cy="992187"/>
          </a:xfrm>
        </p:spPr>
        <p:txBody>
          <a:bodyPr/>
          <a:lstStyle/>
          <a:p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6</a:t>
            </a:fld>
            <a:endParaRPr lang="en-CA"/>
          </a:p>
        </p:txBody>
      </p:sp>
      <p:pic>
        <p:nvPicPr>
          <p:cNvPr id="58370" name="Picture 2" descr="Pink tissue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6" y="896031"/>
            <a:ext cx="8849178" cy="568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5566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489474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2019300" y="152400"/>
            <a:ext cx="5486400" cy="2286000"/>
          </a:xfrm>
        </p:spPr>
        <p:txBody>
          <a:bodyPr/>
          <a:lstStyle/>
          <a:p>
            <a:r>
              <a:rPr lang="en-US" altLang="en-US"/>
              <a:t>Chapter 17</a:t>
            </a:r>
          </a:p>
        </p:txBody>
      </p:sp>
      <p:sp>
        <p:nvSpPr>
          <p:cNvPr id="489475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2429204" y="2180897"/>
            <a:ext cx="5410200" cy="19050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Probability Models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29435595-FF8B-47FC-B91B-DC32A99D8A3F}" type="slidenum">
              <a:rPr lang="en-US" altLang="en-US"/>
              <a:pPr/>
              <a:t>8</a:t>
            </a:fld>
            <a:endParaRPr lang="en-CA" alt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10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 Trials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20" y="1158766"/>
            <a:ext cx="8294687" cy="4572000"/>
          </a:xfrm>
          <a:ln/>
        </p:spPr>
        <p:txBody>
          <a:bodyPr/>
          <a:lstStyle/>
          <a:p>
            <a:r>
              <a:rPr lang="en-US" altLang="en-US" sz="2400" dirty="0"/>
              <a:t>The basis for the probability models we will examine in this chapter is the </a:t>
            </a:r>
            <a:r>
              <a:rPr lang="en-US" altLang="en-US" sz="2400" dirty="0">
                <a:solidFill>
                  <a:srgbClr val="FF0000"/>
                </a:solidFill>
              </a:rPr>
              <a:t>Bernoulli trial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We have Bernoulli trials if:</a:t>
            </a:r>
          </a:p>
          <a:p>
            <a:pPr lvl="1"/>
            <a:r>
              <a:rPr lang="en-US" altLang="en-US" sz="2400" dirty="0"/>
              <a:t>there are two possible outcomes (success and failure).</a:t>
            </a:r>
          </a:p>
          <a:p>
            <a:pPr lvl="1"/>
            <a:r>
              <a:rPr lang="en-US" altLang="en-US" sz="2400" dirty="0"/>
              <a:t>the probability of success,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, is constant.</a:t>
            </a:r>
          </a:p>
          <a:p>
            <a:pPr lvl="1"/>
            <a:r>
              <a:rPr lang="en-US" altLang="en-US" sz="2400" dirty="0"/>
              <a:t>the trials are independent.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29370" y="5927835"/>
            <a:ext cx="1971381" cy="457200"/>
          </a:xfrm>
        </p:spPr>
        <p:txBody>
          <a:bodyPr/>
          <a:lstStyle/>
          <a:p>
            <a:r>
              <a:rPr lang="en-US" altLang="en-US"/>
              <a:t>Slide 1- </a:t>
            </a:r>
            <a:fld id="{C23111D1-B6F9-41EF-880E-BB5237104F0A}" type="slidenum">
              <a:rPr lang="en-US" altLang="en-US"/>
              <a:pPr/>
              <a:t>9</a:t>
            </a:fld>
            <a:endParaRPr lang="en-CA" alt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2" y="-169752"/>
            <a:ext cx="8595221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Geometric Model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796" y="1127235"/>
            <a:ext cx="8583721" cy="4572000"/>
          </a:xfrm>
          <a:ln/>
        </p:spPr>
        <p:txBody>
          <a:bodyPr/>
          <a:lstStyle/>
          <a:p>
            <a:r>
              <a:rPr lang="en-US" altLang="en-US" sz="2400"/>
              <a:t>A single Bernoulli trial is usually not all that interesting.</a:t>
            </a:r>
          </a:p>
          <a:p>
            <a:r>
              <a:rPr lang="en-US" altLang="en-US" sz="2400"/>
              <a:t>A </a:t>
            </a:r>
            <a:r>
              <a:rPr lang="en-US" altLang="en-US" sz="2400">
                <a:solidFill>
                  <a:srgbClr val="FF0000"/>
                </a:solidFill>
              </a:rPr>
              <a:t>Geometric probability model</a:t>
            </a:r>
            <a:r>
              <a:rPr lang="en-US" altLang="en-US" sz="2400"/>
              <a:t> tells us the probability for a random variable that counts the number of Bernoulli trials until the first success.</a:t>
            </a:r>
          </a:p>
          <a:p>
            <a:r>
              <a:rPr lang="en-US" altLang="en-US" sz="2400"/>
              <a:t>Geometric models are completely specified by one parameter, </a:t>
            </a:r>
            <a:r>
              <a:rPr lang="en-US" altLang="en-US" sz="2400" i="1"/>
              <a:t>p</a:t>
            </a:r>
            <a:r>
              <a:rPr lang="en-US" altLang="en-US" sz="2400"/>
              <a:t>, the probability of success, and are denoted Geom(</a:t>
            </a:r>
            <a:r>
              <a:rPr lang="en-US" altLang="en-US" sz="2400" i="1"/>
              <a:t>p</a:t>
            </a:r>
            <a:r>
              <a:rPr lang="en-US" altLang="en-US" sz="2400"/>
              <a:t>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932</Words>
  <Application>Microsoft Office PowerPoint</Application>
  <PresentationFormat>Letter Paper (8.5x11 in)</PresentationFormat>
  <Paragraphs>122</Paragraphs>
  <Slides>22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Gill Sans MT</vt:lpstr>
      <vt:lpstr>Symbol</vt:lpstr>
      <vt:lpstr>Tahoma</vt:lpstr>
      <vt:lpstr>Times New Roman</vt:lpstr>
      <vt:lpstr>Verdana</vt:lpstr>
      <vt:lpstr>Wingdings</vt:lpstr>
      <vt:lpstr>Wingdings 2</vt:lpstr>
      <vt:lpstr>1_Blends</vt:lpstr>
      <vt:lpstr>2_Blends</vt:lpstr>
      <vt:lpstr>Solstice</vt:lpstr>
      <vt:lpstr>1_Solstice</vt:lpstr>
      <vt:lpstr>Equation</vt:lpstr>
      <vt:lpstr>Chapter 16</vt:lpstr>
      <vt:lpstr>Expected Value: Center</vt:lpstr>
      <vt:lpstr>Expected Value: Center (cont.)</vt:lpstr>
      <vt:lpstr>Expected Value: Center (cont.)</vt:lpstr>
      <vt:lpstr>Expected Value: Center (cont.)</vt:lpstr>
      <vt:lpstr>Example</vt:lpstr>
      <vt:lpstr>Chapter 17</vt:lpstr>
      <vt:lpstr>Bernoulli Trials</vt:lpstr>
      <vt:lpstr>The Geometric Model</vt:lpstr>
      <vt:lpstr>The Geometric Model (cont.)</vt:lpstr>
      <vt:lpstr>Independence</vt:lpstr>
      <vt:lpstr>Example</vt:lpstr>
      <vt:lpstr>Example</vt:lpstr>
      <vt:lpstr>Example</vt:lpstr>
      <vt:lpstr>The Binomial Model</vt:lpstr>
      <vt:lpstr>The Binomial Model (cont.)</vt:lpstr>
      <vt:lpstr>The Binomial Model (cont.)</vt:lpstr>
      <vt:lpstr>What Can Go Wrong?</vt:lpstr>
      <vt:lpstr>What have we learned?</vt:lpstr>
      <vt:lpstr>What have we learned? (cont.)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E-MASH-Student</cp:lastModifiedBy>
  <cp:revision>49</cp:revision>
  <cp:lastPrinted>2001-11-04T00:51:13Z</cp:lastPrinted>
  <dcterms:created xsi:type="dcterms:W3CDTF">2005-02-25T19:46:41Z</dcterms:created>
  <dcterms:modified xsi:type="dcterms:W3CDTF">2018-02-28T22:16:46Z</dcterms:modified>
</cp:coreProperties>
</file>