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94" r:id="rId3"/>
    <p:sldId id="257" r:id="rId4"/>
    <p:sldId id="262" r:id="rId5"/>
    <p:sldId id="269" r:id="rId6"/>
    <p:sldId id="273" r:id="rId7"/>
    <p:sldId id="272" r:id="rId8"/>
    <p:sldId id="295" r:id="rId9"/>
    <p:sldId id="293" r:id="rId10"/>
    <p:sldId id="274" r:id="rId11"/>
    <p:sldId id="275" r:id="rId12"/>
    <p:sldId id="277" r:id="rId13"/>
    <p:sldId id="268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3333CC"/>
    <a:srgbClr val="3399FF"/>
    <a:srgbClr val="FF0000"/>
    <a:srgbClr val="00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65" d="100"/>
          <a:sy n="65" d="100"/>
        </p:scale>
        <p:origin x="1192" y="64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6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CB93D34-0961-4DA0-84AC-E3259E715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2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DC6345-A766-4CD6-B31A-EEA810794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61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C29D6-1EBD-4D35-8615-1D4EC333D582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68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9AA4F-8D7D-4182-A161-7EE1909826B1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64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4AC0A-CBCE-4F77-86B3-13BB58D6064B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10137-97B0-440D-B269-5DDF4C0E660D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1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07A42-23E8-43E1-B568-00C6795F9C79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22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97E1D-8C6B-4DD7-90AE-409A07FEEAAA}" type="slidenum">
              <a:rPr lang="en-US"/>
              <a:pPr/>
              <a:t>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9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1DFA8-6D4C-43A9-A6A2-76B3558807B2}" type="slidenum">
              <a:rPr lang="en-US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73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8AE6B-8807-4CAF-B8B1-50D7D06795B7}" type="slidenum">
              <a:rPr lang="en-US"/>
              <a:pPr/>
              <a:t>11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96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7DB62-26B8-47C0-91FA-88B05D05241C}" type="slidenum">
              <a:rPr lang="en-US"/>
              <a:pPr/>
              <a:t>12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9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1798B-FF66-4CA9-88B2-3AEB595C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9FE3A-FA7E-46AF-9467-16501BE16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C4D5-4396-4C07-B49F-01401520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4159C-FAD0-4810-A5C0-7A5CB581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23439-2A99-47E6-8972-56F391F897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00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6139F-EB47-40F7-8DDA-620BCE05EE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1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967F9-468F-4383-97E4-A6A773F4C7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30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4C686-B57D-4F64-9489-6FDA76A2A8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2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56EDE-FD37-4E5F-AF48-BFA40397A5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05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595FA-8D9E-4086-B017-E4A56E832C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8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EA7EE-B388-439E-A9DB-11B37A8635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D330-16F0-4A32-A173-19C494D14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53A24-2E9F-4520-B8F2-70AF6285C9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12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92C7E-98D0-426C-93DC-8FDC50A75C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26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A68F0-799A-47D8-BF06-75416152B4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03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412B6-388F-4066-9E77-906B99D053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3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0EB3A-15EB-4312-B133-861E70AB5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DC32-0A93-43E8-9AF2-C053C19B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08BA-F350-4B95-87A5-B5BFAC709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C373-6550-442F-BCD5-0E04D4E1F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5294-9C41-4D8F-AE90-82F0D8733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40B94-591C-4646-86C6-15BEB3C51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ABE2-41A8-41E3-A54D-41DA849A2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2307D6-9C8B-4A12-A37E-F383857A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97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05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060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9-2</a:t>
            </a:r>
            <a:endParaRPr lang="en-US" sz="80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-23813"/>
            <a:ext cx="8077200" cy="82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Developing Formulas for </a:t>
            </a:r>
          </a:p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Circles and Regular Polygons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6F82AC-DDB4-4E62-BEF0-BB607B3A77BA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1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kKp3pwVF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yhCON9kT5o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152400" y="1371600"/>
            <a:ext cx="4114800" cy="2209800"/>
          </a:xfrm>
          <a:prstGeom prst="parallelogram">
            <a:avLst>
              <a:gd name="adj" fmla="val 46552"/>
            </a:avLst>
          </a:prstGeom>
          <a:noFill/>
          <a:ln w="539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>
            <a:off x="1219200" y="1371600"/>
            <a:ext cx="0" cy="220980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914400" y="3810000"/>
            <a:ext cx="4953000" cy="2286000"/>
          </a:xfrm>
          <a:prstGeom prst="triangle">
            <a:avLst>
              <a:gd name="adj" fmla="val 50000"/>
            </a:avLst>
          </a:prstGeom>
          <a:noFill/>
          <a:ln w="539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5105400" y="2133600"/>
            <a:ext cx="3276600" cy="22860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DRILL</a:t>
            </a:r>
            <a:r>
              <a:rPr lang="en-US" sz="32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 Find the Area and Perimeter of Each Figure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1295400" y="21336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8m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5181600" y="3048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10m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2133600" y="8382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14m</a:t>
            </a:r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2971800" y="61722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16m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6324600" y="4495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15m</a:t>
            </a:r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3352800" y="4876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6m</a:t>
            </a:r>
          </a:p>
        </p:txBody>
      </p:sp>
      <p:cxnSp>
        <p:nvCxnSpPr>
          <p:cNvPr id="16" name="Straight Connector 15"/>
          <p:cNvCxnSpPr>
            <a:stCxn id="16388" idx="0"/>
            <a:endCxn id="16388" idx="3"/>
          </p:cNvCxnSpPr>
          <p:nvPr/>
        </p:nvCxnSpPr>
        <p:spPr>
          <a:xfrm>
            <a:off x="3390900" y="3810000"/>
            <a:ext cx="0" cy="228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09800" y="5943600"/>
            <a:ext cx="0" cy="304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5943600"/>
            <a:ext cx="0" cy="304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52800" y="5867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33528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05400" y="41910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6403" name="TextBox 22"/>
          <p:cNvSpPr txBox="1">
            <a:spLocks noChangeArrowheads="1"/>
          </p:cNvSpPr>
          <p:nvPr/>
        </p:nvSpPr>
        <p:spPr bwMode="auto">
          <a:xfrm>
            <a:off x="3733800" y="22098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11m</a:t>
            </a:r>
          </a:p>
        </p:txBody>
      </p:sp>
    </p:spTree>
    <p:extLst>
      <p:ext uri="{BB962C8B-B14F-4D97-AF65-F5344CB8AC3E}">
        <p14:creationId xmlns:p14="http://schemas.microsoft.com/office/powerpoint/2010/main" val="2329902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922" y="1098947"/>
            <a:ext cx="90054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Verdana" pitchFamily="34" charset="0"/>
              </a:rPr>
              <a:t>A pizza-making kit contains three circular baking stones with diameters 24 cm, 36 cm, and 48 cm. Find the area of each stone. Round to the nearest tenth.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7294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2: Cooking Application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29631" y="2668607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24 cm diameter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125231" y="2668607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36 cm diameter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173231" y="2668607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48 cm diameter 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305831" y="4013219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(12)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3353831" y="4013219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(18)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401831" y="4089419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(24)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624919" y="4649807"/>
            <a:ext cx="211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452.4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3707844" y="4649807"/>
            <a:ext cx="231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1017.9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6706631" y="4649807"/>
            <a:ext cx="231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1809.6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pic>
        <p:nvPicPr>
          <p:cNvPr id="30772" name="Picture 5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231" y="3213119"/>
            <a:ext cx="1609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3" name="Picture 5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2906" y="3213119"/>
            <a:ext cx="1609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4" name="Picture 5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2331" y="3251219"/>
            <a:ext cx="16383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48" grpId="0"/>
      <p:bldP spid="30749" grpId="0"/>
      <p:bldP spid="30750" grpId="0"/>
      <p:bldP spid="30769" grpId="0"/>
      <p:bldP spid="30770" grpId="0"/>
      <p:bldP spid="307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5499" y="74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1783" y="1198775"/>
            <a:ext cx="91267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A drum kit contains three drums with diameters of 10 in., 12 in., and 14 in. F</a:t>
            </a:r>
            <a:r>
              <a:rPr lang="en-US" altLang="en-US" sz="2400" b="1" dirty="0">
                <a:latin typeface="Verdana" pitchFamily="34" charset="0"/>
              </a:rPr>
              <a:t>ind the circumference of each drum. 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28600" y="2447024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10 in. diameter      12 in. diameter      14 in. diameter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" y="305662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581400" y="305662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553200" y="305662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57200" y="366622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(10)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581400" y="366622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(12)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553200" y="366622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(14)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57200" y="427582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31.4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581400" y="427582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37.7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553200" y="427582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44.0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/>
      <p:bldP spid="32777" grpId="0"/>
      <p:bldP spid="32778" grpId="0"/>
      <p:bldP spid="32779" grpId="0"/>
      <p:bldP spid="32780" grpId="0"/>
      <p:bldP spid="32781" grpId="0"/>
      <p:bldP spid="32782" grpId="0"/>
      <p:bldP spid="32783" grpId="0"/>
      <p:bldP spid="327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926" y="70480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Practice Questions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4926" y="1092568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Find each measurement.</a:t>
            </a:r>
          </a:p>
        </p:txBody>
      </p:sp>
      <p:sp>
        <p:nvSpPr>
          <p:cNvPr id="30724" name="Rectangle 19"/>
          <p:cNvSpPr>
            <a:spLocks noChangeArrowheads="1"/>
          </p:cNvSpPr>
          <p:nvPr/>
        </p:nvSpPr>
        <p:spPr bwMode="auto">
          <a:xfrm>
            <a:off x="228600" y="155573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1. </a:t>
            </a:r>
            <a:r>
              <a:rPr lang="en-US" sz="2400" dirty="0">
                <a:latin typeface="Verdana" pitchFamily="34" charset="0"/>
              </a:rPr>
              <a:t>the area of </a:t>
            </a:r>
            <a:r>
              <a:rPr lang="en-US" sz="2400" b="1" dirty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i="1" dirty="0">
                <a:latin typeface="Verdana" pitchFamily="34" charset="0"/>
                <a:sym typeface="Wingdings" pitchFamily="2" charset="2"/>
              </a:rPr>
              <a:t>D.</a:t>
            </a:r>
            <a:endParaRPr lang="en-US" sz="2400" b="1" i="1" dirty="0">
              <a:latin typeface="Verdana" pitchFamily="34" charset="0"/>
              <a:sym typeface="Symbol" pitchFamily="18" charset="2"/>
            </a:endParaRPr>
          </a:p>
        </p:txBody>
      </p:sp>
      <p:pic>
        <p:nvPicPr>
          <p:cNvPr id="30725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18274"/>
            <a:ext cx="1785938" cy="185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2514600" y="2077198"/>
            <a:ext cx="187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= 49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ft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4897618" y="1105469"/>
            <a:ext cx="42463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2. </a:t>
            </a:r>
            <a:r>
              <a:rPr lang="en-US" sz="2400" dirty="0">
                <a:latin typeface="Verdana" pitchFamily="34" charset="0"/>
              </a:rPr>
              <a:t>the circumference of </a:t>
            </a:r>
            <a:r>
              <a:rPr lang="en-US" sz="2400" b="1" dirty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i="1" dirty="0">
                <a:latin typeface="Verdana" pitchFamily="34" charset="0"/>
              </a:rPr>
              <a:t>T </a:t>
            </a:r>
            <a:r>
              <a:rPr lang="en-US" sz="2400" dirty="0">
                <a:latin typeface="Verdana" pitchFamily="34" charset="0"/>
              </a:rPr>
              <a:t>in which </a:t>
            </a:r>
            <a:r>
              <a:rPr lang="en-US" sz="2400" i="1" dirty="0">
                <a:latin typeface="Verdana" pitchFamily="34" charset="0"/>
              </a:rPr>
              <a:t>A </a:t>
            </a:r>
            <a:r>
              <a:rPr lang="en-US" sz="2400" b="1" dirty="0">
                <a:latin typeface="Verdana" pitchFamily="34" charset="0"/>
              </a:rPr>
              <a:t>= </a:t>
            </a:r>
            <a:r>
              <a:rPr lang="en-US" sz="2400" dirty="0">
                <a:latin typeface="Verdana" pitchFamily="34" charset="0"/>
              </a:rPr>
              <a:t>16</a:t>
            </a:r>
            <a:r>
              <a:rPr lang="en-US" sz="2400" b="1" i="1" dirty="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mm</a:t>
            </a:r>
            <a:r>
              <a:rPr lang="en-US" sz="2400" baseline="30000" dirty="0">
                <a:latin typeface="Verdana" pitchFamily="34" charset="0"/>
              </a:rPr>
              <a:t>2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105722" y="1996441"/>
            <a:ext cx="192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C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= 8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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mm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3846801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>
                <a:latin typeface="Verdana" pitchFamily="34" charset="0"/>
              </a:rPr>
              <a:t>3. </a:t>
            </a:r>
            <a:r>
              <a:rPr lang="en-US" sz="2400" dirty="0">
                <a:latin typeface="Verdana" pitchFamily="34" charset="0"/>
              </a:rPr>
              <a:t>Speakers come in diameters of 4 in., 9 in., and 16 in. Find the area of each speaker to the nearest tenth.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914400" y="4831431"/>
            <a:ext cx="775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 dirty="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≈ 12.6 in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 ; 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≈ 63.6 in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 ; 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 dirty="0">
                <a:solidFill>
                  <a:srgbClr val="FF0000"/>
                </a:solidFill>
                <a:latin typeface="Verdana" pitchFamily="34" charset="0"/>
              </a:rPr>
              <a:t>3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≈ 201.1 in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  <p:bldP spid="17431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9-2</a:t>
            </a:r>
            <a:endParaRPr lang="en-US" sz="8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-1905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Developing Formulas for </a:t>
            </a:r>
          </a:p>
          <a:p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Circles and Regular Polygons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3622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Warm Up</a:t>
            </a:r>
          </a:p>
        </p:txBody>
      </p:sp>
      <p:sp>
        <p:nvSpPr>
          <p:cNvPr id="4124" name="Text Box 2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Presentation</a:t>
            </a:r>
          </a:p>
        </p:txBody>
      </p:sp>
      <p:sp>
        <p:nvSpPr>
          <p:cNvPr id="4125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Quiz</a:t>
            </a:r>
          </a:p>
        </p:txBody>
      </p:sp>
      <p:pic>
        <p:nvPicPr>
          <p:cNvPr id="3081" name="Picture 30" descr="splash_first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372800"/>
            <a:ext cx="8382000" cy="2743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dirty="0">
                <a:latin typeface="Verdana" pitchFamily="34" charset="0"/>
              </a:rPr>
              <a:t>Develop and apply the formulas for the area and circumference of a circle.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200" dirty="0">
                <a:latin typeface="Verdana" pitchFamily="34" charset="0"/>
              </a:rPr>
              <a:t>Develop and apply the formula for the area of a regular polygon.</a:t>
            </a:r>
          </a:p>
        </p:txBody>
      </p:sp>
      <p:sp>
        <p:nvSpPr>
          <p:cNvPr id="512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 dirty="0">
              <a:solidFill>
                <a:srgbClr val="FF6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16000"/>
            <a:ext cx="2514600" cy="251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223481"/>
            <a:ext cx="2223398" cy="224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3048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latin typeface="Verdana" pitchFamily="34" charset="0"/>
              </a:rPr>
              <a:t>circle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latin typeface="Verdana" pitchFamily="34" charset="0"/>
              </a:rPr>
              <a:t>center of a circle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latin typeface="Verdana" pitchFamily="34" charset="0"/>
              </a:rPr>
              <a:t>diameter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latin typeface="Verdana" pitchFamily="34" charset="0"/>
              </a:rPr>
              <a:t>radius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latin typeface="Verdana" pitchFamily="34" charset="0"/>
              </a:rPr>
              <a:t>circumference</a:t>
            </a:r>
          </a:p>
        </p:txBody>
      </p:sp>
      <p:sp>
        <p:nvSpPr>
          <p:cNvPr id="6147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56880" y="1981200"/>
            <a:ext cx="5791200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Also 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d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= 2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2400" dirty="0">
              <a:latin typeface="Verdana" pitchFamily="34" charset="0"/>
            </a:endParaRPr>
          </a:p>
          <a:p>
            <a:endParaRPr lang="en-US" sz="2400" dirty="0">
              <a:latin typeface="Verdana" pitchFamily="34" charset="0"/>
            </a:endParaRPr>
          </a:p>
          <a:p>
            <a:r>
              <a:rPr lang="en-US" sz="2400" u="sng" dirty="0">
                <a:latin typeface="Verdana" pitchFamily="34" charset="0"/>
              </a:rPr>
              <a:t>Circumference Formula</a:t>
            </a:r>
          </a:p>
          <a:p>
            <a:endParaRPr lang="en-US" sz="2400" i="1" dirty="0">
              <a:latin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</a:rPr>
              <a:t>C </a:t>
            </a:r>
            <a:r>
              <a:rPr lang="en-US" sz="2400" dirty="0">
                <a:latin typeface="Verdana" pitchFamily="34" charset="0"/>
              </a:rPr>
              <a:t>= D</a:t>
            </a:r>
            <a:r>
              <a:rPr lang="en-US" sz="2400" i="1" dirty="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dirty="0">
                <a:latin typeface="Verdana" pitchFamily="34" charset="0"/>
              </a:rPr>
              <a:t>. Also </a:t>
            </a:r>
            <a:r>
              <a:rPr lang="en-US" sz="2400" i="1" dirty="0">
                <a:latin typeface="Verdana" pitchFamily="34" charset="0"/>
              </a:rPr>
              <a:t>d </a:t>
            </a:r>
            <a:r>
              <a:rPr lang="en-US" sz="2400" dirty="0">
                <a:latin typeface="Verdana" pitchFamily="34" charset="0"/>
              </a:rPr>
              <a:t>= 2</a:t>
            </a:r>
            <a:r>
              <a:rPr lang="en-US" sz="2400" i="1" dirty="0">
                <a:latin typeface="Verdana" pitchFamily="34" charset="0"/>
              </a:rPr>
              <a:t>r</a:t>
            </a:r>
            <a:r>
              <a:rPr lang="en-US" sz="2400" dirty="0">
                <a:latin typeface="Verdana" pitchFamily="34" charset="0"/>
              </a:rPr>
              <a:t>.</a:t>
            </a:r>
          </a:p>
          <a:p>
            <a:endParaRPr lang="en-US" sz="2400" dirty="0">
              <a:latin typeface="Verdana" pitchFamily="34" charset="0"/>
              <a:hlinkClick r:id="rId3"/>
            </a:endParaRPr>
          </a:p>
          <a:p>
            <a:endParaRPr lang="en-US" sz="2400" dirty="0">
              <a:latin typeface="Verdana" pitchFamily="34" charset="0"/>
              <a:hlinkClick r:id="rId3"/>
            </a:endParaRPr>
          </a:p>
          <a:p>
            <a:endParaRPr lang="en-US" sz="2400" dirty="0">
              <a:latin typeface="Verdana" pitchFamily="34" charset="0"/>
              <a:hlinkClick r:id="rId3"/>
            </a:endParaRPr>
          </a:p>
          <a:p>
            <a:r>
              <a:rPr lang="en-US" sz="2400" dirty="0">
                <a:latin typeface="Verdana" pitchFamily="34" charset="0"/>
                <a:hlinkClick r:id="rId3"/>
              </a:rPr>
              <a:t>Derivation of Area Formula</a:t>
            </a:r>
            <a:r>
              <a:rPr lang="en-US" sz="2400" dirty="0">
                <a:latin typeface="Verdana" pitchFamily="34" charset="0"/>
              </a:rPr>
              <a:t>!</a:t>
            </a:r>
          </a:p>
        </p:txBody>
      </p:sp>
      <p:sp>
        <p:nvSpPr>
          <p:cNvPr id="7170" name="Rectangle 21"/>
          <p:cNvSpPr>
            <a:spLocks noChangeArrowheads="1"/>
          </p:cNvSpPr>
          <p:nvPr/>
        </p:nvSpPr>
        <p:spPr bwMode="auto">
          <a:xfrm>
            <a:off x="228600" y="9144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A circle is named by the symbol </a:t>
            </a:r>
            <a:r>
              <a:rPr lang="en-US" sz="2400" dirty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dirty="0">
                <a:latin typeface="Verdana" pitchFamily="34" charset="0"/>
              </a:rPr>
              <a:t> and its center. </a:t>
            </a:r>
            <a:r>
              <a:rPr lang="en-US" sz="2400" b="1" dirty="0">
                <a:solidFill>
                  <a:srgbClr val="009900"/>
                </a:solidFill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 dirty="0">
                <a:solidFill>
                  <a:srgbClr val="009900"/>
                </a:solidFill>
                <a:latin typeface="Verdana" pitchFamily="34" charset="0"/>
              </a:rPr>
              <a:t>A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has radius </a:t>
            </a:r>
            <a:r>
              <a:rPr lang="en-US" sz="2400" b="1" i="1" dirty="0">
                <a:solidFill>
                  <a:srgbClr val="FF0000"/>
                </a:solidFill>
                <a:latin typeface="Verdana" pitchFamily="34" charset="0"/>
              </a:rPr>
              <a:t>r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= </a:t>
            </a:r>
            <a:r>
              <a:rPr lang="en-US" sz="2400" b="1" i="1" dirty="0">
                <a:solidFill>
                  <a:srgbClr val="FF0000"/>
                </a:solidFill>
                <a:latin typeface="Verdana" pitchFamily="34" charset="0"/>
              </a:rPr>
              <a:t>AB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and diameter </a:t>
            </a:r>
            <a:r>
              <a:rPr lang="en-US" sz="2400" b="1" i="1" dirty="0">
                <a:solidFill>
                  <a:srgbClr val="006699"/>
                </a:solidFill>
                <a:latin typeface="Verdana" pitchFamily="34" charset="0"/>
              </a:rPr>
              <a:t>d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= </a:t>
            </a:r>
            <a:r>
              <a:rPr lang="en-US" sz="2400" b="1" i="1" dirty="0">
                <a:solidFill>
                  <a:srgbClr val="006699"/>
                </a:solidFill>
                <a:latin typeface="Verdana" pitchFamily="34" charset="0"/>
              </a:rPr>
              <a:t>CD</a:t>
            </a:r>
            <a:r>
              <a:rPr lang="en-US" sz="2400" dirty="0">
                <a:latin typeface="Verdana" pitchFamily="34" charset="0"/>
              </a:rPr>
              <a:t>.</a:t>
            </a:r>
          </a:p>
        </p:txBody>
      </p:sp>
      <p:pic>
        <p:nvPicPr>
          <p:cNvPr id="7171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286000"/>
            <a:ext cx="332997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257800" y="471806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8"/>
          <p:cNvSpPr>
            <a:spLocks noChangeArrowheads="1"/>
          </p:cNvSpPr>
          <p:nvPr/>
        </p:nvSpPr>
        <p:spPr bwMode="auto">
          <a:xfrm>
            <a:off x="533400" y="790854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You can use the circumference of a circle to find its area. Divide the circle and rearrange the pieces to make a shape that resembles a parallelogram.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876800" y="2186479"/>
            <a:ext cx="411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The base of the parallelogram is about half the circumference, or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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r, and the height is close to the radius r. So A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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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·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=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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</a:t>
            </a:r>
            <a:r>
              <a:rPr lang="en-US" sz="2000" i="1" baseline="30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2766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57879"/>
            <a:ext cx="4419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862879"/>
            <a:ext cx="48006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029200" y="4091479"/>
            <a:ext cx="381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The more pieces you divide the circle into, the more accurate the estimate will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/>
      <p:bldP spid="27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r>
              <a:rPr lang="en-US" sz="3600" dirty="0"/>
              <a:t>Derivation of Area Formula</a:t>
            </a:r>
          </a:p>
        </p:txBody>
      </p:sp>
      <p:pic>
        <p:nvPicPr>
          <p:cNvPr id="4" name="qyhCON9kT5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0998" y="1295400"/>
            <a:ext cx="915499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5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0831" y="1266334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</a:rPr>
              <a:t>Find </a:t>
            </a:r>
            <a:r>
              <a:rPr lang="en-US" sz="2400" b="1" dirty="0">
                <a:latin typeface="Verdana" pitchFamily="34" charset="0"/>
              </a:rPr>
              <a:t>the area of </a:t>
            </a:r>
            <a:r>
              <a:rPr lang="en-US" sz="2400" b="1" dirty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 dirty="0">
                <a:latin typeface="Verdana" pitchFamily="34" charset="0"/>
              </a:rPr>
              <a:t>K </a:t>
            </a:r>
            <a:r>
              <a:rPr lang="en-US" sz="2400" b="1" dirty="0">
                <a:latin typeface="Verdana" pitchFamily="34" charset="0"/>
              </a:rPr>
              <a:t>in terms of </a:t>
            </a:r>
            <a:r>
              <a:rPr lang="en-US" sz="2400" b="1" i="1" dirty="0">
                <a:latin typeface="Verdana" pitchFamily="34" charset="0"/>
                <a:sym typeface="Symbol" pitchFamily="18" charset="2"/>
              </a:rPr>
              <a:t>.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Finding Measurements of Circles</a:t>
            </a:r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23068"/>
            <a:ext cx="196612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90800" y="2154843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572000" y="2151668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circle.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572000" y="2688243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  <a:latin typeface="Verdana" pitchFamily="34" charset="0"/>
              </a:rPr>
              <a:t>Divide the diameter by 2 to find the radius, 3.</a:t>
            </a:r>
            <a:endParaRPr lang="en-US" sz="2400" baseline="30000" dirty="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572000" y="3599468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  <a:latin typeface="Verdana" pitchFamily="34" charset="0"/>
              </a:rPr>
              <a:t>Simplify.</a:t>
            </a:r>
            <a:endParaRPr lang="en-US" sz="2400" baseline="30000" dirty="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90800" y="2840643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Verdana" pitchFamily="34" charset="0"/>
              </a:rPr>
              <a:t>A</a:t>
            </a:r>
            <a:r>
              <a:rPr lang="en-US" sz="2400" dirty="0">
                <a:latin typeface="Verdana" pitchFamily="34" charset="0"/>
              </a:rPr>
              <a:t> = </a:t>
            </a:r>
            <a:r>
              <a:rPr lang="en-US" sz="2400" dirty="0">
                <a:latin typeface="Verdana" pitchFamily="34" charset="0"/>
                <a:sym typeface="Symbol" pitchFamily="18" charset="2"/>
              </a:rPr>
              <a:t>(3)</a:t>
            </a:r>
            <a:r>
              <a:rPr lang="en-US" sz="2400" baseline="30000" dirty="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90800" y="359946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latin typeface="Verdana" pitchFamily="34" charset="0"/>
              </a:rPr>
              <a:t>A</a:t>
            </a:r>
            <a:r>
              <a:rPr lang="en-US" sz="2400" dirty="0">
                <a:latin typeface="Verdana" pitchFamily="34" charset="0"/>
              </a:rPr>
              <a:t> = 9</a:t>
            </a:r>
            <a:r>
              <a:rPr lang="en-US" sz="2400" dirty="0">
                <a:latin typeface="Verdana" pitchFamily="34" charset="0"/>
                <a:sym typeface="Symbol" pitchFamily="18" charset="2"/>
              </a:rPr>
              <a:t> in</a:t>
            </a:r>
            <a:r>
              <a:rPr lang="en-US" sz="2400" baseline="30000" dirty="0">
                <a:latin typeface="Verdana" pitchFamily="34" charset="0"/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6" grpId="0"/>
      <p:bldP spid="29707" grpId="0"/>
      <p:bldP spid="29708" grpId="0"/>
      <p:bldP spid="29709" grpId="0"/>
      <p:bldP spid="297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506</Words>
  <Application>Microsoft Office PowerPoint</Application>
  <PresentationFormat>On-screen Show (4:3)</PresentationFormat>
  <Paragraphs>88</Paragraphs>
  <Slides>12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MT Bl</vt:lpstr>
      <vt:lpstr>Times New Roman</vt:lpstr>
      <vt:lpstr>Verdana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Derivation of Area Formula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Calise, Anthony J.</cp:lastModifiedBy>
  <cp:revision>69</cp:revision>
  <dcterms:created xsi:type="dcterms:W3CDTF">2002-10-14T18:20:28Z</dcterms:created>
  <dcterms:modified xsi:type="dcterms:W3CDTF">2022-02-23T17:34:20Z</dcterms:modified>
</cp:coreProperties>
</file>