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0" r:id="rId2"/>
    <p:sldId id="317" r:id="rId3"/>
    <p:sldId id="314" r:id="rId4"/>
    <p:sldId id="262" r:id="rId5"/>
    <p:sldId id="275" r:id="rId6"/>
    <p:sldId id="309" r:id="rId7"/>
    <p:sldId id="287" r:id="rId8"/>
    <p:sldId id="276" r:id="rId9"/>
    <p:sldId id="277" r:id="rId10"/>
    <p:sldId id="279" r:id="rId11"/>
    <p:sldId id="267" r:id="rId12"/>
    <p:sldId id="303" r:id="rId13"/>
    <p:sldId id="310" r:id="rId14"/>
    <p:sldId id="311" r:id="rId15"/>
    <p:sldId id="312" r:id="rId16"/>
    <p:sldId id="283" r:id="rId17"/>
    <p:sldId id="288" r:id="rId18"/>
    <p:sldId id="313" r:id="rId19"/>
    <p:sldId id="315" r:id="rId20"/>
    <p:sldId id="291" r:id="rId21"/>
    <p:sldId id="300" r:id="rId22"/>
    <p:sldId id="292" r:id="rId23"/>
    <p:sldId id="316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3366FF"/>
    <a:srgbClr val="0000FF"/>
    <a:srgbClr val="FF0066"/>
    <a:srgbClr val="FF0000"/>
    <a:srgbClr val="006699"/>
    <a:srgbClr val="FFFF00"/>
    <a:srgbClr val="297B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96870" autoAdjust="0"/>
  </p:normalViewPr>
  <p:slideViewPr>
    <p:cSldViewPr>
      <p:cViewPr varScale="1">
        <p:scale>
          <a:sx n="103" d="100"/>
          <a:sy n="103" d="100"/>
        </p:scale>
        <p:origin x="-114" y="-90"/>
      </p:cViewPr>
      <p:guideLst>
        <p:guide orient="horz" pos="5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32E36D-F0E9-4040-A496-1C0449B787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B57E7-5409-47CE-94B8-DD0EC73F04A4}" type="slidenum">
              <a:rPr lang="en-US"/>
              <a:pPr/>
              <a:t>1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6ADD83-99BD-4AA1-AE41-51C7CCD389A5}" type="slidenum">
              <a:rPr lang="en-US"/>
              <a:pPr/>
              <a:t>12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E0482E-ED4C-4106-BEB9-931CE2C2F30C}" type="slidenum">
              <a:rPr lang="en-US"/>
              <a:pPr/>
              <a:t>16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2FF2C8-8CD9-4F12-BCA3-06589E43EAB4}" type="slidenum">
              <a:rPr lang="en-US"/>
              <a:pPr/>
              <a:t>17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B6FF1-2CB6-44DE-A799-EB7718B7BF0C}" type="slidenum">
              <a:rPr lang="en-US"/>
              <a:pPr/>
              <a:t>20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CA287-2E98-4542-AE01-28C7E83E4E07}" type="slidenum">
              <a:rPr lang="en-US"/>
              <a:pPr/>
              <a:t>22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B57E7-5409-47CE-94B8-DD0EC73F04A4}" type="slidenum">
              <a:rPr lang="en-US"/>
              <a:pPr/>
              <a:t>2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1F4137-A408-48CD-8A29-60298EE9343E}" type="slidenum">
              <a:rPr lang="en-US"/>
              <a:pPr/>
              <a:t>4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804EB-9D7C-4055-B310-DDC51E8FFC4F}" type="slidenum">
              <a:rPr lang="en-US"/>
              <a:pPr/>
              <a:t>5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4D6F3D-DFB9-4C22-A023-060D98C08B53}" type="slidenum">
              <a:rPr lang="en-US"/>
              <a:pPr/>
              <a:t>7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E2C56-2CA3-446C-A7D5-0C71AA7957EF}" type="slidenum">
              <a:rPr lang="en-US"/>
              <a:pPr/>
              <a:t>8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B4B45C-4772-44EC-8381-7C55CE251D54}" type="slidenum">
              <a:rPr lang="en-US"/>
              <a:pPr/>
              <a:t>9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306E1-C971-4DF4-92BA-A0ACE5241524}" type="slidenum">
              <a:rPr lang="en-US"/>
              <a:pPr/>
              <a:t>10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5AE066-B1C2-47CD-8B0B-91545EA29E10}" type="slidenum">
              <a:rPr lang="en-US"/>
              <a:pPr/>
              <a:t>11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492FC-2E7C-48AD-B6DD-094DD06A82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3DC94-7BC6-4FD6-A794-C2B3A60859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F70DF-20EC-4F3E-9619-DB0CFEDAC1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23D86-D1C3-4F55-B967-9A143EE15C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AD0C3-522A-4B4F-BA6C-6E4614A273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0C249-4B8C-4CDB-8BC0-90BFE1FBEC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D931F-D208-4789-9CEB-4E686D3B4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34600-5DB9-4C0C-A101-2EFCAF0F77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C7E84-4047-4C9B-92A9-037D40A014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48B60-A4B6-4D17-8260-A3B48C85DF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92F9D-6757-413A-A6E7-73A56FF48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C2C287-6C2C-49A4-A673-DED2263E560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0" y="65532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</a:rPr>
              <a:t>Holt McDougal Geometry</a:t>
            </a:r>
          </a:p>
        </p:txBody>
      </p:sp>
      <p:grpSp>
        <p:nvGrpSpPr>
          <p:cNvPr id="1037" name="Group 13"/>
          <p:cNvGrpSpPr>
            <a:grpSpLocks/>
          </p:cNvGrpSpPr>
          <p:nvPr userDrawn="1"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031" name="Picture 7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6" name="Picture 12" descr="chater_screen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74" y="4131"/>
              <a:ext cx="3186" cy="192"/>
            </a:xfrm>
            <a:prstGeom prst="rect">
              <a:avLst/>
            </a:prstGeom>
            <a:noFill/>
          </p:spPr>
        </p:pic>
      </p:grp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1-6</a:t>
            </a:r>
            <a:endParaRPr lang="en-US" sz="800"/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-22225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Midpoint and Distance </a:t>
            </a:r>
          </a:p>
          <a:p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in the Coordinate Plane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8600" y="990600"/>
            <a:ext cx="8229600" cy="4800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en-US" altLang="en-US" sz="2800" b="1">
                <a:solidFill>
                  <a:srgbClr val="3333CC"/>
                </a:solidFill>
                <a:latin typeface="Verdana" pitchFamily="34" charset="0"/>
              </a:rPr>
              <a:t>Warm Up</a:t>
            </a:r>
            <a:endParaRPr lang="en-US" altLang="en-US" sz="2800">
              <a:latin typeface="Verdana" pitchFamily="34" charset="0"/>
            </a:endParaRPr>
          </a:p>
          <a:p>
            <a:pPr marL="342900" indent="-342900"/>
            <a:endParaRPr lang="en-US" altLang="en-US" sz="800" b="1">
              <a:latin typeface="Verdana" pitchFamily="34" charset="0"/>
            </a:endParaRPr>
          </a:p>
          <a:p>
            <a:pPr marL="342900" indent="-342900"/>
            <a:endParaRPr lang="en-US" altLang="en-US" sz="800">
              <a:latin typeface="Verdana" pitchFamily="34" charset="0"/>
            </a:endParaRPr>
          </a:p>
          <a:p>
            <a:pPr marL="342900" indent="-342900">
              <a:lnSpc>
                <a:spcPct val="140000"/>
              </a:lnSpc>
            </a:pPr>
            <a:r>
              <a:rPr lang="en-US" altLang="en-US" sz="2400" b="1">
                <a:latin typeface="Verdana" pitchFamily="34" charset="0"/>
                <a:sym typeface="Symbol" pitchFamily="18" charset="2"/>
              </a:rPr>
              <a:t>1.</a:t>
            </a:r>
            <a:r>
              <a:rPr lang="en-US" altLang="en-US" sz="2400">
                <a:latin typeface="Verdana" pitchFamily="34" charset="0"/>
                <a:sym typeface="Symbol" pitchFamily="18" charset="2"/>
              </a:rPr>
              <a:t> Graph </a:t>
            </a:r>
            <a:r>
              <a:rPr lang="en-US" altLang="en-US" sz="2400" i="1">
                <a:latin typeface="Verdana" pitchFamily="34" charset="0"/>
                <a:sym typeface="Symbol" pitchFamily="18" charset="2"/>
              </a:rPr>
              <a:t>A </a:t>
            </a:r>
            <a:r>
              <a:rPr lang="en-US" altLang="en-US" sz="2400">
                <a:latin typeface="Verdana" pitchFamily="34" charset="0"/>
                <a:sym typeface="Symbol" pitchFamily="18" charset="2"/>
              </a:rPr>
              <a:t>(–2, 3) and </a:t>
            </a:r>
            <a:r>
              <a:rPr lang="en-US" altLang="en-US" sz="2400" i="1">
                <a:latin typeface="Verdana" pitchFamily="34" charset="0"/>
                <a:sym typeface="Symbol" pitchFamily="18" charset="2"/>
              </a:rPr>
              <a:t>B </a:t>
            </a:r>
            <a:r>
              <a:rPr lang="en-US" altLang="en-US" sz="2400">
                <a:latin typeface="Verdana" pitchFamily="34" charset="0"/>
                <a:sym typeface="Symbol" pitchFamily="18" charset="2"/>
              </a:rPr>
              <a:t>(1, 0).</a:t>
            </a:r>
          </a:p>
          <a:p>
            <a:pPr marL="342900" indent="-342900">
              <a:lnSpc>
                <a:spcPct val="140000"/>
              </a:lnSpc>
              <a:buFontTx/>
              <a:buChar char="•"/>
            </a:pPr>
            <a:endParaRPr lang="en-US" altLang="en-US" sz="2400">
              <a:latin typeface="Verdana" pitchFamily="34" charset="0"/>
              <a:sym typeface="Symbol" pitchFamily="18" charset="2"/>
            </a:endParaRPr>
          </a:p>
          <a:p>
            <a:pPr marL="342900" indent="-342900">
              <a:lnSpc>
                <a:spcPct val="140000"/>
              </a:lnSpc>
              <a:buFontTx/>
              <a:buChar char="•"/>
            </a:pPr>
            <a:endParaRPr lang="en-US" altLang="en-US" sz="2400">
              <a:latin typeface="Verdana" pitchFamily="34" charset="0"/>
              <a:sym typeface="Symbol" pitchFamily="18" charset="2"/>
            </a:endParaRPr>
          </a:p>
          <a:p>
            <a:pPr marL="342900" indent="-342900"/>
            <a:r>
              <a:rPr lang="en-US" altLang="en-US" sz="2800">
                <a:solidFill>
                  <a:srgbClr val="FF0000"/>
                </a:solidFill>
                <a:latin typeface="Verdana" pitchFamily="34" charset="0"/>
              </a:rPr>
              <a:t>		</a:t>
            </a:r>
          </a:p>
        </p:txBody>
      </p:sp>
      <p:pic>
        <p:nvPicPr>
          <p:cNvPr id="7196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371600"/>
            <a:ext cx="3048000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228600" y="2438400"/>
            <a:ext cx="1927225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140000"/>
              </a:lnSpc>
            </a:pPr>
            <a:r>
              <a:rPr lang="en-US" altLang="en-US" sz="2400" b="1">
                <a:latin typeface="Verdana" pitchFamily="34" charset="0"/>
                <a:sym typeface="Symbol" pitchFamily="18" charset="2"/>
              </a:rPr>
              <a:t>2.</a:t>
            </a:r>
            <a:r>
              <a:rPr lang="en-US" altLang="en-US" sz="2400">
                <a:latin typeface="Verdana" pitchFamily="34" charset="0"/>
                <a:sym typeface="Symbol" pitchFamily="18" charset="2"/>
              </a:rPr>
              <a:t> Find </a:t>
            </a:r>
            <a:r>
              <a:rPr lang="en-US" altLang="en-US" sz="2400" i="1">
                <a:latin typeface="Verdana" pitchFamily="34" charset="0"/>
                <a:sym typeface="Symbol" pitchFamily="18" charset="2"/>
              </a:rPr>
              <a:t>CD</a:t>
            </a:r>
            <a:r>
              <a:rPr lang="en-US" altLang="en-US" sz="2400">
                <a:latin typeface="Verdana" pitchFamily="34" charset="0"/>
                <a:sym typeface="Symbol" pitchFamily="18" charset="2"/>
              </a:rPr>
              <a:t>.</a:t>
            </a:r>
          </a:p>
        </p:txBody>
      </p:sp>
      <p:pic>
        <p:nvPicPr>
          <p:cNvPr id="7198" name="Picture 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048000"/>
            <a:ext cx="32004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2209800" y="2590800"/>
            <a:ext cx="37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228600" y="3962400"/>
            <a:ext cx="711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Verdana" pitchFamily="34" charset="0"/>
              </a:rPr>
              <a:t>3.</a:t>
            </a:r>
            <a:r>
              <a:rPr lang="en-US" altLang="en-US" sz="2400">
                <a:latin typeface="Verdana" pitchFamily="34" charset="0"/>
              </a:rPr>
              <a:t> Find the coordinate of the midpoint of </a:t>
            </a:r>
            <a:r>
              <a:rPr lang="en-US" altLang="en-US" sz="2400" i="1">
                <a:latin typeface="Verdana" pitchFamily="34" charset="0"/>
              </a:rPr>
              <a:t>CD</a:t>
            </a:r>
            <a:r>
              <a:rPr lang="en-US" altLang="en-US" sz="2400">
                <a:latin typeface="Verdana" pitchFamily="34" charset="0"/>
              </a:rPr>
              <a:t>.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6705600" y="39624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7543800" y="3967163"/>
            <a:ext cx="57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–2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228600" y="47244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  <a:sym typeface="Symbol" pitchFamily="18" charset="2"/>
              </a:rPr>
              <a:t>4.</a:t>
            </a:r>
            <a:r>
              <a:rPr lang="en-US" altLang="en-US" sz="2400">
                <a:latin typeface="Verdana" pitchFamily="34" charset="0"/>
                <a:sym typeface="Symbol" pitchFamily="18" charset="2"/>
              </a:rPr>
              <a:t> Simplify.</a:t>
            </a:r>
            <a:endParaRPr lang="en-US" sz="2400">
              <a:latin typeface="Verdana" pitchFamily="34" charset="0"/>
              <a:sym typeface="Symbol" pitchFamily="18" charset="2"/>
            </a:endParaRPr>
          </a:p>
        </p:txBody>
      </p:sp>
      <p:pic>
        <p:nvPicPr>
          <p:cNvPr id="7205" name="Picture 37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4572000"/>
            <a:ext cx="1609725" cy="628650"/>
          </a:xfrm>
          <a:prstGeom prst="rect">
            <a:avLst/>
          </a:prstGeom>
          <a:noFill/>
        </p:spPr>
      </p:pic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762000" y="5257800"/>
            <a:ext cx="37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57912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smtClean="0">
                <a:latin typeface="Verdana" pitchFamily="34" charset="0"/>
              </a:rPr>
              <a:t>SWBAT develop formulas in order to find the midpoint and distance between two points.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" grpId="0"/>
      <p:bldP spid="7203" grpId="0"/>
      <p:bldP spid="720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1: Finding the Coordinates of a Midpoint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57200" y="1828800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Verdana" pitchFamily="34" charset="0"/>
              </a:rPr>
              <a:t>Find the coordinates of the midpoint of </a:t>
            </a:r>
            <a:r>
              <a:rPr lang="en-US" sz="2400" b="1" i="1" dirty="0">
                <a:latin typeface="Verdana" pitchFamily="34" charset="0"/>
              </a:rPr>
              <a:t>PQ </a:t>
            </a:r>
            <a:r>
              <a:rPr lang="en-US" sz="2400" b="1" dirty="0">
                <a:latin typeface="Verdana" pitchFamily="34" charset="0"/>
              </a:rPr>
              <a:t>with endpoints </a:t>
            </a:r>
            <a:r>
              <a:rPr lang="en-US" sz="2400" b="1" i="1" dirty="0">
                <a:latin typeface="Verdana" pitchFamily="34" charset="0"/>
              </a:rPr>
              <a:t>P</a:t>
            </a:r>
            <a:r>
              <a:rPr lang="en-US" sz="2400" b="1" dirty="0" smtClean="0">
                <a:latin typeface="Verdana" pitchFamily="34" charset="0"/>
              </a:rPr>
              <a:t>(–1, -5) </a:t>
            </a:r>
            <a:r>
              <a:rPr lang="en-US" sz="2400" b="1" dirty="0">
                <a:latin typeface="Verdana" pitchFamily="34" charset="0"/>
              </a:rPr>
              <a:t>and </a:t>
            </a:r>
            <a:r>
              <a:rPr lang="en-US" sz="2400" b="1" i="1" dirty="0" smtClean="0">
                <a:latin typeface="Verdana" pitchFamily="34" charset="0"/>
              </a:rPr>
              <a:t>Q</a:t>
            </a:r>
            <a:r>
              <a:rPr lang="en-US" sz="2400" b="1" dirty="0" smtClean="0">
                <a:latin typeface="Verdana" pitchFamily="34" charset="0"/>
              </a:rPr>
              <a:t>(5, </a:t>
            </a:r>
            <a:r>
              <a:rPr lang="en-US" sz="2400" b="1" dirty="0">
                <a:latin typeface="Verdana" pitchFamily="34" charset="0"/>
              </a:rPr>
              <a:t>3</a:t>
            </a:r>
            <a:r>
              <a:rPr lang="en-US" sz="2400" b="1" dirty="0" smtClean="0">
                <a:latin typeface="Verdana" pitchFamily="34" charset="0"/>
              </a:rPr>
              <a:t>).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7326313" y="1905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4831" name="Picture 15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895600"/>
            <a:ext cx="2590800" cy="83820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819400"/>
            <a:ext cx="5946775" cy="370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2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16452" name="Group 68"/>
          <p:cNvGrpSpPr>
            <a:grpSpLocks/>
          </p:cNvGrpSpPr>
          <p:nvPr/>
        </p:nvGrpSpPr>
        <p:grpSpPr bwMode="auto">
          <a:xfrm>
            <a:off x="152400" y="1371600"/>
            <a:ext cx="7924800" cy="1187450"/>
            <a:chOff x="96" y="864"/>
            <a:chExt cx="4992" cy="748"/>
          </a:xfrm>
        </p:grpSpPr>
        <p:sp>
          <p:nvSpPr>
            <p:cNvPr id="16404" name="Rectangle 20"/>
            <p:cNvSpPr>
              <a:spLocks noChangeArrowheads="1"/>
            </p:cNvSpPr>
            <p:nvPr/>
          </p:nvSpPr>
          <p:spPr bwMode="auto">
            <a:xfrm>
              <a:off x="96" y="864"/>
              <a:ext cx="4992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i="1" dirty="0">
                  <a:latin typeface="Verdana" pitchFamily="34" charset="0"/>
                </a:rPr>
                <a:t>S </a:t>
              </a:r>
              <a:r>
                <a:rPr lang="en-US" sz="2400" b="1" dirty="0">
                  <a:latin typeface="Verdana" pitchFamily="34" charset="0"/>
                </a:rPr>
                <a:t>is the midpoint of </a:t>
              </a:r>
              <a:r>
                <a:rPr lang="en-US" sz="2400" b="1" i="1" dirty="0">
                  <a:latin typeface="Verdana" pitchFamily="34" charset="0"/>
                </a:rPr>
                <a:t>RT</a:t>
              </a:r>
              <a:r>
                <a:rPr lang="en-US" sz="2400" b="1" dirty="0">
                  <a:latin typeface="Verdana" pitchFamily="34" charset="0"/>
                </a:rPr>
                <a:t>. </a:t>
              </a:r>
              <a:r>
                <a:rPr lang="en-US" sz="2400" b="1" i="1" dirty="0">
                  <a:latin typeface="Verdana" pitchFamily="34" charset="0"/>
                </a:rPr>
                <a:t>R </a:t>
              </a:r>
              <a:r>
                <a:rPr lang="en-US" sz="2400" b="1" dirty="0">
                  <a:latin typeface="Verdana" pitchFamily="34" charset="0"/>
                </a:rPr>
                <a:t>has coordinates         (–6, –1), and </a:t>
              </a:r>
              <a:r>
                <a:rPr lang="en-US" sz="2400" b="1" i="1" dirty="0">
                  <a:latin typeface="Verdana" pitchFamily="34" charset="0"/>
                </a:rPr>
                <a:t>S </a:t>
              </a:r>
              <a:r>
                <a:rPr lang="en-US" sz="2400" b="1" dirty="0">
                  <a:latin typeface="Verdana" pitchFamily="34" charset="0"/>
                </a:rPr>
                <a:t>has coordinates (–1, 1). Find the coordinates of </a:t>
              </a:r>
              <a:r>
                <a:rPr lang="en-US" sz="2400" b="1" i="1" dirty="0">
                  <a:latin typeface="Verdana" pitchFamily="34" charset="0"/>
                </a:rPr>
                <a:t>T</a:t>
              </a:r>
              <a:r>
                <a:rPr lang="en-US" sz="2400" b="1" dirty="0">
                  <a:latin typeface="Verdana" pitchFamily="34" charset="0"/>
                </a:rPr>
                <a:t>.</a:t>
              </a:r>
            </a:p>
          </p:txBody>
        </p:sp>
        <p:sp>
          <p:nvSpPr>
            <p:cNvPr id="16405" name="Line 21"/>
            <p:cNvSpPr>
              <a:spLocks noChangeShapeType="1"/>
            </p:cNvSpPr>
            <p:nvPr/>
          </p:nvSpPr>
          <p:spPr bwMode="auto">
            <a:xfrm>
              <a:off x="2352" y="91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53" name="Rectangle 69"/>
          <p:cNvSpPr>
            <a:spLocks noChangeArrowheads="1"/>
          </p:cNvSpPr>
          <p:nvPr/>
        </p:nvSpPr>
        <p:spPr bwMode="auto">
          <a:xfrm>
            <a:off x="304800" y="28194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Verdana" pitchFamily="34" charset="0"/>
              </a:rPr>
              <a:t>Step 1 </a:t>
            </a:r>
            <a:r>
              <a:rPr lang="en-US" sz="2400">
                <a:latin typeface="Verdana" pitchFamily="34" charset="0"/>
              </a:rPr>
              <a:t>Let the coordinates of </a:t>
            </a:r>
            <a:r>
              <a:rPr lang="en-US" sz="2400" i="1">
                <a:latin typeface="Verdana" pitchFamily="34" charset="0"/>
              </a:rPr>
              <a:t>T </a:t>
            </a:r>
            <a:r>
              <a:rPr lang="en-US" sz="2400">
                <a:latin typeface="Verdana" pitchFamily="34" charset="0"/>
              </a:rPr>
              <a:t>equal (</a:t>
            </a:r>
            <a:r>
              <a:rPr lang="en-US" sz="2400" i="1">
                <a:latin typeface="Verdana" pitchFamily="34" charset="0"/>
              </a:rPr>
              <a:t>x</a:t>
            </a:r>
            <a:r>
              <a:rPr lang="en-US" sz="2400">
                <a:latin typeface="Verdana" pitchFamily="34" charset="0"/>
              </a:rPr>
              <a:t>, </a:t>
            </a:r>
            <a:r>
              <a:rPr lang="en-US" sz="2400" i="1">
                <a:latin typeface="Verdana" pitchFamily="34" charset="0"/>
              </a:rPr>
              <a:t>y)</a:t>
            </a:r>
            <a:r>
              <a:rPr lang="en-US" sz="2400">
                <a:latin typeface="Verdana" pitchFamily="34" charset="0"/>
              </a:rPr>
              <a:t>.</a:t>
            </a:r>
          </a:p>
        </p:txBody>
      </p:sp>
      <p:grpSp>
        <p:nvGrpSpPr>
          <p:cNvPr id="16459" name="Group 75"/>
          <p:cNvGrpSpPr>
            <a:grpSpLocks/>
          </p:cNvGrpSpPr>
          <p:nvPr/>
        </p:nvGrpSpPr>
        <p:grpSpPr bwMode="auto">
          <a:xfrm>
            <a:off x="304800" y="3429000"/>
            <a:ext cx="5564188" cy="1295400"/>
            <a:chOff x="192" y="2304"/>
            <a:chExt cx="3505" cy="816"/>
          </a:xfrm>
        </p:grpSpPr>
        <p:sp>
          <p:nvSpPr>
            <p:cNvPr id="16455" name="Rectangle 71"/>
            <p:cNvSpPr>
              <a:spLocks noChangeArrowheads="1"/>
            </p:cNvSpPr>
            <p:nvPr/>
          </p:nvSpPr>
          <p:spPr bwMode="auto">
            <a:xfrm>
              <a:off x="192" y="2304"/>
              <a:ext cx="35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Verdana" pitchFamily="34" charset="0"/>
                </a:rPr>
                <a:t>Step 2 </a:t>
              </a:r>
              <a:r>
                <a:rPr lang="en-US" sz="2400">
                  <a:latin typeface="Verdana" pitchFamily="34" charset="0"/>
                </a:rPr>
                <a:t>Use the Midpoint Formula: </a:t>
              </a:r>
            </a:p>
          </p:txBody>
        </p:sp>
        <p:pic>
          <p:nvPicPr>
            <p:cNvPr id="16458" name="Picture 74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8" y="2592"/>
              <a:ext cx="2382" cy="52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2 Continued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304800" y="1600200"/>
            <a:ext cx="477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Verdana" pitchFamily="34" charset="0"/>
              </a:rPr>
              <a:t>Step 3 </a:t>
            </a:r>
            <a:r>
              <a:rPr lang="en-US" sz="2400">
                <a:latin typeface="Verdana" pitchFamily="34" charset="0"/>
              </a:rPr>
              <a:t>Find the </a:t>
            </a:r>
            <a:r>
              <a:rPr lang="en-US" sz="2400" i="1">
                <a:latin typeface="Verdana" pitchFamily="34" charset="0"/>
              </a:rPr>
              <a:t>x</a:t>
            </a:r>
            <a:r>
              <a:rPr lang="en-US" sz="2400">
                <a:latin typeface="Verdana" pitchFamily="34" charset="0"/>
              </a:rPr>
              <a:t>-coordinate.</a:t>
            </a: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2819400" y="2438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</a:rPr>
              <a:t>Set the coordinates equal.</a:t>
            </a:r>
          </a:p>
        </p:txBody>
      </p:sp>
      <p:sp>
        <p:nvSpPr>
          <p:cNvPr id="99341" name="Text Box 13"/>
          <p:cNvSpPr txBox="1">
            <a:spLocks noChangeArrowheads="1"/>
          </p:cNvSpPr>
          <p:nvPr/>
        </p:nvSpPr>
        <p:spPr bwMode="auto">
          <a:xfrm>
            <a:off x="2819400" y="3276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</a:rPr>
              <a:t>Multiply both sides by 2.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457200" y="4038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–2 = –6 + </a:t>
            </a:r>
            <a:r>
              <a:rPr lang="en-US" sz="2400" i="1">
                <a:latin typeface="Verdana" pitchFamily="34" charset="0"/>
              </a:rPr>
              <a:t>x</a:t>
            </a:r>
          </a:p>
        </p:txBody>
      </p: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2819400" y="4038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</a:rPr>
              <a:t>Simplify.</a:t>
            </a:r>
          </a:p>
        </p:txBody>
      </p:sp>
      <p:grpSp>
        <p:nvGrpSpPr>
          <p:cNvPr id="99365" name="Group 37"/>
          <p:cNvGrpSpPr>
            <a:grpSpLocks/>
          </p:cNvGrpSpPr>
          <p:nvPr/>
        </p:nvGrpSpPr>
        <p:grpSpPr bwMode="auto">
          <a:xfrm>
            <a:off x="304800" y="4495800"/>
            <a:ext cx="2133600" cy="457200"/>
            <a:chOff x="96" y="2832"/>
            <a:chExt cx="1344" cy="288"/>
          </a:xfrm>
        </p:grpSpPr>
        <p:sp>
          <p:nvSpPr>
            <p:cNvPr id="99346" name="Text Box 18"/>
            <p:cNvSpPr txBox="1">
              <a:spLocks noChangeArrowheads="1"/>
            </p:cNvSpPr>
            <p:nvPr/>
          </p:nvSpPr>
          <p:spPr bwMode="auto">
            <a:xfrm>
              <a:off x="96" y="2832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pitchFamily="34" charset="0"/>
                </a:rPr>
                <a:t>+ 6</a:t>
              </a:r>
            </a:p>
          </p:txBody>
        </p:sp>
        <p:sp>
          <p:nvSpPr>
            <p:cNvPr id="99347" name="Text Box 19"/>
            <p:cNvSpPr txBox="1">
              <a:spLocks noChangeArrowheads="1"/>
            </p:cNvSpPr>
            <p:nvPr/>
          </p:nvSpPr>
          <p:spPr bwMode="auto">
            <a:xfrm>
              <a:off x="720" y="2832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pitchFamily="34" charset="0"/>
                </a:rPr>
                <a:t>+6</a:t>
              </a:r>
            </a:p>
          </p:txBody>
        </p:sp>
        <p:sp>
          <p:nvSpPr>
            <p:cNvPr id="99348" name="Line 20"/>
            <p:cNvSpPr>
              <a:spLocks noChangeShapeType="1"/>
            </p:cNvSpPr>
            <p:nvPr/>
          </p:nvSpPr>
          <p:spPr bwMode="auto">
            <a:xfrm>
              <a:off x="144" y="3099"/>
              <a:ext cx="38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49" name="Line 21"/>
            <p:cNvSpPr>
              <a:spLocks noChangeShapeType="1"/>
            </p:cNvSpPr>
            <p:nvPr/>
          </p:nvSpPr>
          <p:spPr bwMode="auto">
            <a:xfrm>
              <a:off x="672" y="3100"/>
              <a:ext cx="76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685800" y="50292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4 = </a:t>
            </a:r>
            <a:r>
              <a:rPr lang="en-US" sz="2400" i="1">
                <a:latin typeface="Verdana" pitchFamily="34" charset="0"/>
              </a:rPr>
              <a:t>x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2819400" y="4495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</a:rPr>
              <a:t>Add.</a:t>
            </a:r>
          </a:p>
        </p:txBody>
      </p:sp>
      <p:sp>
        <p:nvSpPr>
          <p:cNvPr id="99352" name="Text Box 24"/>
          <p:cNvSpPr txBox="1">
            <a:spLocks noChangeArrowheads="1"/>
          </p:cNvSpPr>
          <p:nvPr/>
        </p:nvSpPr>
        <p:spPr bwMode="auto">
          <a:xfrm>
            <a:off x="2819400" y="5083175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66FF"/>
                </a:solidFill>
              </a:rPr>
              <a:t>Simplify.</a:t>
            </a:r>
          </a:p>
        </p:txBody>
      </p:sp>
      <p:sp>
        <p:nvSpPr>
          <p:cNvPr id="99355" name="Text Box 27"/>
          <p:cNvSpPr txBox="1">
            <a:spLocks noChangeArrowheads="1"/>
          </p:cNvSpPr>
          <p:nvPr/>
        </p:nvSpPr>
        <p:spPr bwMode="auto">
          <a:xfrm>
            <a:off x="6934200" y="4038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2 = –1 + </a:t>
            </a:r>
            <a:r>
              <a:rPr lang="en-US" sz="2400" i="1">
                <a:latin typeface="Verdana" pitchFamily="34" charset="0"/>
              </a:rPr>
              <a:t>y</a:t>
            </a:r>
          </a:p>
        </p:txBody>
      </p:sp>
      <p:grpSp>
        <p:nvGrpSpPr>
          <p:cNvPr id="99368" name="Group 40"/>
          <p:cNvGrpSpPr>
            <a:grpSpLocks/>
          </p:cNvGrpSpPr>
          <p:nvPr/>
        </p:nvGrpSpPr>
        <p:grpSpPr bwMode="auto">
          <a:xfrm>
            <a:off x="6629400" y="4419600"/>
            <a:ext cx="2133600" cy="457200"/>
            <a:chOff x="4176" y="2784"/>
            <a:chExt cx="1344" cy="288"/>
          </a:xfrm>
        </p:grpSpPr>
        <p:sp>
          <p:nvSpPr>
            <p:cNvPr id="99357" name="Text Box 29"/>
            <p:cNvSpPr txBox="1">
              <a:spLocks noChangeArrowheads="1"/>
            </p:cNvSpPr>
            <p:nvPr/>
          </p:nvSpPr>
          <p:spPr bwMode="auto">
            <a:xfrm>
              <a:off x="4176" y="2784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pitchFamily="34" charset="0"/>
                </a:rPr>
                <a:t>+ 1</a:t>
              </a:r>
            </a:p>
          </p:txBody>
        </p:sp>
        <p:sp>
          <p:nvSpPr>
            <p:cNvPr id="99358" name="Text Box 30"/>
            <p:cNvSpPr txBox="1">
              <a:spLocks noChangeArrowheads="1"/>
            </p:cNvSpPr>
            <p:nvPr/>
          </p:nvSpPr>
          <p:spPr bwMode="auto">
            <a:xfrm>
              <a:off x="4697" y="278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pitchFamily="34" charset="0"/>
                </a:rPr>
                <a:t>+ 1</a:t>
              </a:r>
            </a:p>
          </p:txBody>
        </p:sp>
        <p:sp>
          <p:nvSpPr>
            <p:cNvPr id="99359" name="Line 31"/>
            <p:cNvSpPr>
              <a:spLocks noChangeShapeType="1"/>
            </p:cNvSpPr>
            <p:nvPr/>
          </p:nvSpPr>
          <p:spPr bwMode="auto">
            <a:xfrm>
              <a:off x="4224" y="3051"/>
              <a:ext cx="38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60" name="Line 32"/>
            <p:cNvSpPr>
              <a:spLocks noChangeShapeType="1"/>
            </p:cNvSpPr>
            <p:nvPr/>
          </p:nvSpPr>
          <p:spPr bwMode="auto">
            <a:xfrm>
              <a:off x="4752" y="3052"/>
              <a:ext cx="76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361" name="Text Box 33"/>
          <p:cNvSpPr txBox="1">
            <a:spLocks noChangeArrowheads="1"/>
          </p:cNvSpPr>
          <p:nvPr/>
        </p:nvSpPr>
        <p:spPr bwMode="auto">
          <a:xfrm>
            <a:off x="6705600" y="5105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3 = </a:t>
            </a:r>
            <a:r>
              <a:rPr lang="en-US" sz="2400" i="1">
                <a:latin typeface="Verdana" pitchFamily="34" charset="0"/>
              </a:rPr>
              <a:t>y</a:t>
            </a:r>
          </a:p>
        </p:txBody>
      </p:sp>
      <p:sp>
        <p:nvSpPr>
          <p:cNvPr id="99362" name="Text Box 34"/>
          <p:cNvSpPr txBox="1">
            <a:spLocks noChangeArrowheads="1"/>
          </p:cNvSpPr>
          <p:nvPr/>
        </p:nvSpPr>
        <p:spPr bwMode="auto">
          <a:xfrm>
            <a:off x="304800" y="59436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The coordinates of </a:t>
            </a:r>
            <a:r>
              <a:rPr lang="en-US" sz="2400" i="1">
                <a:latin typeface="Verdana" pitchFamily="34" charset="0"/>
              </a:rPr>
              <a:t>T</a:t>
            </a:r>
            <a:r>
              <a:rPr lang="en-US" sz="2400">
                <a:latin typeface="Verdana" pitchFamily="34" charset="0"/>
              </a:rPr>
              <a:t> are (4, 3).</a:t>
            </a:r>
            <a:endParaRPr lang="en-US" sz="2400" i="1">
              <a:latin typeface="Verdana" pitchFamily="34" charset="0"/>
            </a:endParaRPr>
          </a:p>
        </p:txBody>
      </p:sp>
      <p:pic>
        <p:nvPicPr>
          <p:cNvPr id="99363" name="Picture 35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362200"/>
            <a:ext cx="1714500" cy="733425"/>
          </a:xfrm>
          <a:prstGeom prst="rect">
            <a:avLst/>
          </a:prstGeom>
          <a:noFill/>
        </p:spPr>
      </p:pic>
      <p:pic>
        <p:nvPicPr>
          <p:cNvPr id="99364" name="Picture 36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124200"/>
            <a:ext cx="2686050" cy="838200"/>
          </a:xfrm>
          <a:prstGeom prst="rect">
            <a:avLst/>
          </a:prstGeom>
          <a:noFill/>
        </p:spPr>
      </p:pic>
      <p:pic>
        <p:nvPicPr>
          <p:cNvPr id="99366" name="Picture 38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2328863"/>
            <a:ext cx="1485900" cy="733425"/>
          </a:xfrm>
          <a:prstGeom prst="rect">
            <a:avLst/>
          </a:prstGeom>
          <a:noFill/>
        </p:spPr>
      </p:pic>
      <p:pic>
        <p:nvPicPr>
          <p:cNvPr id="99367" name="Picture 39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3124200"/>
            <a:ext cx="2457450" cy="838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9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9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9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9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9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99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9" grpId="0"/>
      <p:bldP spid="99341" grpId="0"/>
      <p:bldP spid="99343" grpId="0"/>
      <p:bldP spid="99344" grpId="0"/>
      <p:bldP spid="99350" grpId="0"/>
      <p:bldP spid="99351" grpId="0"/>
      <p:bldP spid="99352" grpId="0"/>
      <p:bldP spid="99355" grpId="0"/>
      <p:bldP spid="99361" grpId="0"/>
      <p:bldP spid="993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43000" y="2362200"/>
            <a:ext cx="6400800" cy="1752600"/>
          </a:xfrm>
        </p:spPr>
        <p:txBody>
          <a:bodyPr/>
          <a:lstStyle/>
          <a:p>
            <a:r>
              <a:rPr lang="en-US" dirty="0" smtClean="0"/>
              <a:t>Just the points!!</a:t>
            </a:r>
          </a:p>
          <a:p>
            <a:endParaRPr lang="en-US" dirty="0" smtClean="0"/>
          </a:p>
          <a:p>
            <a:r>
              <a:rPr lang="en-US" dirty="0" smtClean="0"/>
              <a:t>(6,-1) and (-4,5)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Find the distance of this line segment.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057400"/>
            <a:ext cx="794860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r>
              <a:rPr lang="en-US" dirty="0" smtClean="0"/>
              <a:t>With your graph paper.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triangle with a base of 4 and a height of 3.</a:t>
            </a:r>
          </a:p>
          <a:p>
            <a:r>
              <a:rPr lang="en-US" dirty="0" smtClean="0"/>
              <a:t>Square off each side. </a:t>
            </a:r>
          </a:p>
          <a:p>
            <a:r>
              <a:rPr lang="en-US" dirty="0" smtClean="0"/>
              <a:t>Label one box A, the other B.</a:t>
            </a:r>
          </a:p>
          <a:p>
            <a:r>
              <a:rPr lang="en-US" dirty="0" smtClean="0"/>
              <a:t>Cut off a corner of the graph paper.</a:t>
            </a:r>
          </a:p>
          <a:p>
            <a:r>
              <a:rPr lang="en-US" dirty="0" smtClean="0"/>
              <a:t>Match up that corner with the diagonal side.</a:t>
            </a:r>
          </a:p>
          <a:p>
            <a:r>
              <a:rPr lang="en-US" dirty="0" smtClean="0"/>
              <a:t>What is the area of that box?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429000"/>
            <a:ext cx="87630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685800" y="1447800"/>
            <a:ext cx="7086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Verdana" pitchFamily="34" charset="0"/>
              </a:rPr>
              <a:t>The Ruler Postulate can be used to find the distance between two points on a number line. The Distance Formula is used to calculate the distance between two points in a coordinate plane.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0200"/>
            <a:ext cx="92202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133600"/>
            <a:ext cx="7924800" cy="4937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772400" cy="1470025"/>
          </a:xfrm>
        </p:spPr>
        <p:txBody>
          <a:bodyPr/>
          <a:lstStyle/>
          <a:p>
            <a:r>
              <a:rPr lang="en-US" dirty="0" smtClean="0"/>
              <a:t>Find the distance of this line segment.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(-5, -3) and (1, -8)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8600" y="990600"/>
            <a:ext cx="8229600" cy="4800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en-US" altLang="en-US" sz="2800" b="1" dirty="0">
                <a:solidFill>
                  <a:srgbClr val="3333CC"/>
                </a:solidFill>
                <a:latin typeface="Verdana" pitchFamily="34" charset="0"/>
              </a:rPr>
              <a:t>Warm Up</a:t>
            </a:r>
            <a:endParaRPr lang="en-US" altLang="en-US" sz="2800" dirty="0">
              <a:latin typeface="Verdana" pitchFamily="34" charset="0"/>
            </a:endParaRPr>
          </a:p>
          <a:p>
            <a:pPr marL="342900" indent="-342900"/>
            <a:endParaRPr lang="en-US" altLang="en-US" sz="800" b="1" dirty="0">
              <a:latin typeface="Verdana" pitchFamily="34" charset="0"/>
            </a:endParaRPr>
          </a:p>
          <a:p>
            <a:pPr marL="342900" indent="-342900"/>
            <a:endParaRPr lang="en-US" altLang="en-US" sz="800" dirty="0">
              <a:latin typeface="Verdana" pitchFamily="34" charset="0"/>
            </a:endParaRPr>
          </a:p>
          <a:p>
            <a:pPr marL="342900" indent="-342900">
              <a:lnSpc>
                <a:spcPct val="140000"/>
              </a:lnSpc>
            </a:pPr>
            <a:r>
              <a:rPr lang="en-US" altLang="en-US" sz="2400" b="1" dirty="0" smtClean="0">
                <a:latin typeface="Verdana" pitchFamily="34" charset="0"/>
                <a:sym typeface="Symbol" pitchFamily="18" charset="2"/>
              </a:rPr>
              <a:t>1.</a:t>
            </a:r>
            <a:r>
              <a:rPr lang="en-US" altLang="en-US" sz="2400" dirty="0" smtClean="0">
                <a:latin typeface="Verdana" pitchFamily="34" charset="0"/>
                <a:sym typeface="Symbol" pitchFamily="18" charset="2"/>
              </a:rPr>
              <a:t> What are you looking forward to this weekend? </a:t>
            </a:r>
          </a:p>
          <a:p>
            <a:pPr marL="342900" indent="-342900">
              <a:lnSpc>
                <a:spcPct val="140000"/>
              </a:lnSpc>
              <a:buFontTx/>
              <a:buChar char="•"/>
            </a:pPr>
            <a:endParaRPr lang="en-US" altLang="en-US" sz="2400" dirty="0">
              <a:latin typeface="Verdana" pitchFamily="34" charset="0"/>
              <a:sym typeface="Symbol" pitchFamily="18" charset="2"/>
            </a:endParaRPr>
          </a:p>
          <a:p>
            <a:pPr marL="342900" indent="-342900">
              <a:lnSpc>
                <a:spcPct val="140000"/>
              </a:lnSpc>
              <a:buFontTx/>
              <a:buChar char="•"/>
            </a:pPr>
            <a:endParaRPr lang="en-US" altLang="en-US" sz="2400" dirty="0">
              <a:latin typeface="Verdana" pitchFamily="34" charset="0"/>
              <a:sym typeface="Symbol" pitchFamily="18" charset="2"/>
            </a:endParaRPr>
          </a:p>
          <a:p>
            <a:pPr marL="342900" indent="-342900"/>
            <a:r>
              <a:rPr lang="en-US" altLang="en-US" sz="2800" dirty="0">
                <a:solidFill>
                  <a:srgbClr val="FF0000"/>
                </a:solidFill>
                <a:latin typeface="Verdana" pitchFamily="34" charset="0"/>
              </a:rPr>
              <a:t>		</a:t>
            </a: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228600" y="2438400"/>
            <a:ext cx="8518679" cy="1060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140000"/>
              </a:lnSpc>
            </a:pPr>
            <a:r>
              <a:rPr lang="en-US" altLang="en-US" sz="2400" b="1" dirty="0">
                <a:latin typeface="Verdana" pitchFamily="34" charset="0"/>
                <a:sym typeface="Symbol" pitchFamily="18" charset="2"/>
              </a:rPr>
              <a:t>2.</a:t>
            </a:r>
            <a:r>
              <a:rPr lang="en-US" altLang="en-US" sz="2400" dirty="0">
                <a:latin typeface="Verdana" pitchFamily="34" charset="0"/>
                <a:sym typeface="Symbol" pitchFamily="18" charset="2"/>
              </a:rPr>
              <a:t> </a:t>
            </a:r>
            <a:r>
              <a:rPr lang="en-US" altLang="en-US" sz="2400" dirty="0" smtClean="0">
                <a:latin typeface="Verdana" pitchFamily="34" charset="0"/>
                <a:sym typeface="Symbol" pitchFamily="18" charset="2"/>
              </a:rPr>
              <a:t>Find the midpoint of a segment AB with endpoints </a:t>
            </a:r>
          </a:p>
          <a:p>
            <a:pPr marL="342900" indent="-342900">
              <a:lnSpc>
                <a:spcPct val="140000"/>
              </a:lnSpc>
            </a:pPr>
            <a:r>
              <a:rPr lang="en-US" altLang="en-US" sz="2400" dirty="0" smtClean="0">
                <a:latin typeface="Verdana" pitchFamily="34" charset="0"/>
                <a:sym typeface="Symbol" pitchFamily="18" charset="2"/>
              </a:rPr>
              <a:t>A (-2, 8) and B (4, 8).</a:t>
            </a:r>
            <a:endParaRPr lang="en-US" altLang="en-US" sz="2400" dirty="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228600" y="4419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Verdana" pitchFamily="34" charset="0"/>
                <a:sym typeface="Symbol" pitchFamily="18" charset="2"/>
              </a:rPr>
              <a:t>3</a:t>
            </a:r>
            <a:r>
              <a:rPr lang="en-US" altLang="en-US" sz="2400" b="1" dirty="0" smtClean="0">
                <a:latin typeface="Verdana" pitchFamily="34" charset="0"/>
                <a:sym typeface="Symbol" pitchFamily="18" charset="2"/>
              </a:rPr>
              <a:t>.</a:t>
            </a:r>
            <a:r>
              <a:rPr lang="en-US" altLang="en-US" sz="2400" dirty="0" smtClean="0">
                <a:latin typeface="Verdana" pitchFamily="34" charset="0"/>
                <a:sym typeface="Symbol" pitchFamily="18" charset="2"/>
              </a:rPr>
              <a:t> </a:t>
            </a:r>
            <a:r>
              <a:rPr lang="en-US" altLang="en-US" sz="2400" dirty="0">
                <a:latin typeface="Verdana" pitchFamily="34" charset="0"/>
                <a:sym typeface="Symbol" pitchFamily="18" charset="2"/>
              </a:rPr>
              <a:t>Simplify.</a:t>
            </a:r>
            <a:endParaRPr lang="en-US" sz="2400" dirty="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57912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smtClean="0">
                <a:latin typeface="Verdana" pitchFamily="34" charset="0"/>
              </a:rPr>
              <a:t>SWBAT develop formulas in order to find the midpoint and distance between two points.</a:t>
            </a:r>
          </a:p>
          <a:p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209799" y="4267200"/>
          <a:ext cx="1374913" cy="527050"/>
        </p:xfrm>
        <a:graphic>
          <a:graphicData uri="http://schemas.openxmlformats.org/presentationml/2006/ole">
            <p:oleObj spid="_x0000_s1026" name="Equation" r:id="rId4" imgW="76176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28600" y="1828800"/>
            <a:ext cx="4724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Verdana" pitchFamily="34" charset="0"/>
              </a:rPr>
              <a:t>A player throws the ball from first base to a point located between third base and home plate and 10 feet from third base. </a:t>
            </a:r>
          </a:p>
          <a:p>
            <a:r>
              <a:rPr lang="en-US" sz="2400" b="1" dirty="0">
                <a:latin typeface="Verdana" pitchFamily="34" charset="0"/>
              </a:rPr>
              <a:t>What is the distance of the throw, to the nearest tenth?</a:t>
            </a:r>
          </a:p>
        </p:txBody>
      </p:sp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828800"/>
            <a:ext cx="3986213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sz="2400" dirty="0" smtClean="0">
                <a:solidFill>
                  <a:srgbClr val="006699"/>
                </a:solidFill>
                <a:latin typeface="Arial Black" pitchFamily="34" charset="0"/>
              </a:rPr>
              <a:t>6: </a:t>
            </a: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Sports Application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304800" y="1285875"/>
            <a:ext cx="8839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Verdana" pitchFamily="34" charset="0"/>
              </a:rPr>
              <a:t>Set up the field on a coordinate plane so that home plate </a:t>
            </a:r>
            <a:r>
              <a:rPr lang="en-US" sz="2400" i="1">
                <a:latin typeface="Verdana" pitchFamily="34" charset="0"/>
              </a:rPr>
              <a:t>H </a:t>
            </a:r>
            <a:r>
              <a:rPr lang="en-US" sz="2400">
                <a:latin typeface="Verdana" pitchFamily="34" charset="0"/>
              </a:rPr>
              <a:t>is at the origin, first base </a:t>
            </a:r>
            <a:r>
              <a:rPr lang="en-US" sz="2400" i="1">
                <a:latin typeface="Verdana" pitchFamily="34" charset="0"/>
              </a:rPr>
              <a:t>F </a:t>
            </a:r>
            <a:r>
              <a:rPr lang="en-US" sz="2400">
                <a:latin typeface="Verdana" pitchFamily="34" charset="0"/>
              </a:rPr>
              <a:t>has coordinates </a:t>
            </a:r>
          </a:p>
          <a:p>
            <a:r>
              <a:rPr lang="en-US" sz="2400">
                <a:latin typeface="Verdana" pitchFamily="34" charset="0"/>
              </a:rPr>
              <a:t>(90, 0), second base </a:t>
            </a:r>
            <a:r>
              <a:rPr lang="en-US" sz="2400" i="1">
                <a:latin typeface="Verdana" pitchFamily="34" charset="0"/>
              </a:rPr>
              <a:t>S </a:t>
            </a:r>
            <a:r>
              <a:rPr lang="en-US" sz="2400">
                <a:latin typeface="Verdana" pitchFamily="34" charset="0"/>
              </a:rPr>
              <a:t>has coordinates (90, 90), and third base </a:t>
            </a:r>
            <a:r>
              <a:rPr lang="en-US" sz="2400" i="1">
                <a:latin typeface="Verdana" pitchFamily="34" charset="0"/>
              </a:rPr>
              <a:t>T </a:t>
            </a:r>
            <a:r>
              <a:rPr lang="en-US" sz="2400">
                <a:latin typeface="Verdana" pitchFamily="34" charset="0"/>
              </a:rPr>
              <a:t>has coordinates (0, 90).</a:t>
            </a:r>
          </a:p>
          <a:p>
            <a:endParaRPr lang="en-US" sz="2400">
              <a:latin typeface="Verdana" pitchFamily="34" charset="0"/>
            </a:endParaRPr>
          </a:p>
          <a:p>
            <a:r>
              <a:rPr lang="en-US" sz="2400">
                <a:latin typeface="Verdana" pitchFamily="34" charset="0"/>
              </a:rPr>
              <a:t>The target point </a:t>
            </a:r>
            <a:r>
              <a:rPr lang="en-US" sz="2400" i="1">
                <a:latin typeface="Verdana" pitchFamily="34" charset="0"/>
              </a:rPr>
              <a:t>P </a:t>
            </a:r>
            <a:r>
              <a:rPr lang="en-US" sz="2400">
                <a:latin typeface="Verdana" pitchFamily="34" charset="0"/>
              </a:rPr>
              <a:t>of the throw has coordinates (0, 80). The distance of the throw is </a:t>
            </a:r>
            <a:r>
              <a:rPr lang="en-US" sz="2400" i="1">
                <a:latin typeface="Verdana" pitchFamily="34" charset="0"/>
              </a:rPr>
              <a:t>FP</a:t>
            </a:r>
            <a:r>
              <a:rPr lang="en-US" sz="2400">
                <a:latin typeface="Verdana" pitchFamily="34" charset="0"/>
              </a:rPr>
              <a:t>.</a:t>
            </a:r>
          </a:p>
        </p:txBody>
      </p:sp>
      <p:pic>
        <p:nvPicPr>
          <p:cNvPr id="942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029075"/>
            <a:ext cx="44386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sz="2400" dirty="0" smtClean="0">
                <a:solidFill>
                  <a:srgbClr val="006699"/>
                </a:solidFill>
                <a:latin typeface="Arial Black" pitchFamily="34" charset="0"/>
              </a:rPr>
              <a:t>6 </a:t>
            </a: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Continued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94221" name="Picture 13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648200"/>
            <a:ext cx="3390900" cy="590550"/>
          </a:xfrm>
          <a:prstGeom prst="rect">
            <a:avLst/>
          </a:prstGeom>
          <a:noFill/>
        </p:spPr>
      </p:pic>
      <p:pic>
        <p:nvPicPr>
          <p:cNvPr id="94222" name="Picture 14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8700" y="5276850"/>
            <a:ext cx="2552700" cy="590550"/>
          </a:xfrm>
          <a:prstGeom prst="rect">
            <a:avLst/>
          </a:prstGeom>
          <a:noFill/>
        </p:spPr>
      </p:pic>
      <p:pic>
        <p:nvPicPr>
          <p:cNvPr id="94223" name="Picture 15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6019800"/>
            <a:ext cx="2400300" cy="400050"/>
          </a:xfrm>
          <a:prstGeom prst="rect">
            <a:avLst/>
          </a:prstGeom>
          <a:noFill/>
        </p:spPr>
      </p:pic>
      <p:pic>
        <p:nvPicPr>
          <p:cNvPr id="94224" name="Picture 16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6008688"/>
            <a:ext cx="1581150" cy="457200"/>
          </a:xfrm>
          <a:prstGeom prst="rect">
            <a:avLst/>
          </a:prstGeom>
          <a:noFill/>
        </p:spPr>
      </p:pic>
      <p:pic>
        <p:nvPicPr>
          <p:cNvPr id="94225" name="Picture 17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0" y="6030913"/>
            <a:ext cx="1495425" cy="352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4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 Example </a:t>
            </a:r>
            <a:r>
              <a:rPr lang="en-US" altLang="en-US" sz="2400" dirty="0" smtClean="0">
                <a:solidFill>
                  <a:srgbClr val="006699"/>
                </a:solidFill>
                <a:latin typeface="Arial Black" pitchFamily="34" charset="0"/>
              </a:rPr>
              <a:t>7 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152400" y="1219200"/>
            <a:ext cx="5029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Verdana" pitchFamily="34" charset="0"/>
              </a:rPr>
              <a:t>The center of the pitching mound has coordinates (42.8, 42.8). When a pitcher throws the ball from the center of the mound to home plate, what is the distance of the throw, to the nearest tenth?</a:t>
            </a:r>
          </a:p>
        </p:txBody>
      </p:sp>
      <p:sp>
        <p:nvSpPr>
          <p:cNvPr id="52255" name="Text Box 31"/>
          <p:cNvSpPr txBox="1">
            <a:spLocks noChangeArrowheads="1"/>
          </p:cNvSpPr>
          <p:nvPr/>
        </p:nvSpPr>
        <p:spPr bwMode="auto">
          <a:xfrm>
            <a:off x="722313" y="6096000"/>
            <a:ext cx="1487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  <a:sym typeface="Symbol" pitchFamily="18" charset="2"/>
              </a:rPr>
              <a:t></a:t>
            </a:r>
            <a:r>
              <a:rPr lang="en-US" sz="2400">
                <a:latin typeface="Verdana" pitchFamily="34" charset="0"/>
              </a:rPr>
              <a:t> 60.5 ft</a:t>
            </a:r>
          </a:p>
        </p:txBody>
      </p:sp>
      <p:pic>
        <p:nvPicPr>
          <p:cNvPr id="52256" name="Pictur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214438"/>
            <a:ext cx="3605213" cy="305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257" name="Picture 33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267200"/>
            <a:ext cx="4391025" cy="590550"/>
          </a:xfrm>
          <a:prstGeom prst="rect">
            <a:avLst/>
          </a:prstGeom>
          <a:noFill/>
        </p:spPr>
      </p:pic>
      <p:pic>
        <p:nvPicPr>
          <p:cNvPr id="52259" name="Picture 35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5019675"/>
            <a:ext cx="3257550" cy="390525"/>
          </a:xfrm>
          <a:prstGeom prst="rect">
            <a:avLst/>
          </a:prstGeom>
          <a:noFill/>
        </p:spPr>
      </p:pic>
      <p:pic>
        <p:nvPicPr>
          <p:cNvPr id="52260" name="Picture 36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5638800"/>
            <a:ext cx="1762125" cy="390525"/>
          </a:xfrm>
          <a:prstGeom prst="rect">
            <a:avLst/>
          </a:prstGeom>
          <a:noFill/>
        </p:spPr>
      </p:pic>
      <p:sp>
        <p:nvSpPr>
          <p:cNvPr id="52261" name="Line 37"/>
          <p:cNvSpPr>
            <a:spLocks noChangeShapeType="1"/>
          </p:cNvSpPr>
          <p:nvPr/>
        </p:nvSpPr>
        <p:spPr bwMode="auto">
          <a:xfrm flipV="1">
            <a:off x="5878513" y="1905000"/>
            <a:ext cx="1981200" cy="1981200"/>
          </a:xfrm>
          <a:prstGeom prst="line">
            <a:avLst/>
          </a:prstGeom>
          <a:noFill/>
          <a:ln w="19050">
            <a:solidFill>
              <a:srgbClr val="297B2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2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5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err="1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47</a:t>
            </a:r>
          </a:p>
          <a:p>
            <a:pPr lvl="1"/>
            <a:r>
              <a:rPr lang="en-US" dirty="0" smtClean="0"/>
              <a:t>Problems #12 – 20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Midpoint Exploration Activity with Patty Paper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905000"/>
            <a:ext cx="8382000" cy="2133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800" dirty="0">
                <a:latin typeface="Verdana" pitchFamily="34" charset="0"/>
              </a:rPr>
              <a:t>Develop and apply the formula for midpoint.</a:t>
            </a:r>
          </a:p>
          <a:p>
            <a:pPr>
              <a:spcBef>
                <a:spcPct val="20000"/>
              </a:spcBef>
            </a:pPr>
            <a:endParaRPr lang="en-US" altLang="en-US" sz="1000" dirty="0"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800" dirty="0">
                <a:latin typeface="Verdana" pitchFamily="34" charset="0"/>
              </a:rPr>
              <a:t>Use the Distance Formula and the Pythagorean Theorem to find the distance between two points.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sz="3600" i="1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1905000"/>
            <a:ext cx="80772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Verdana" pitchFamily="34" charset="0"/>
              </a:rPr>
              <a:t>A </a:t>
            </a:r>
            <a:r>
              <a:rPr lang="en-US" sz="2800" b="1" u="sng">
                <a:latin typeface="Verdana" pitchFamily="34" charset="0"/>
              </a:rPr>
              <a:t>coordinate plane</a:t>
            </a:r>
            <a:r>
              <a:rPr lang="en-US" sz="2800" b="1">
                <a:latin typeface="Verdana" pitchFamily="34" charset="0"/>
              </a:rPr>
              <a:t> </a:t>
            </a:r>
            <a:r>
              <a:rPr lang="en-US" sz="2800">
                <a:latin typeface="Verdana" pitchFamily="34" charset="0"/>
              </a:rPr>
              <a:t>is a plane that is divided into four regions by a horizontal line (</a:t>
            </a:r>
            <a:r>
              <a:rPr lang="en-US" sz="2800" i="1">
                <a:latin typeface="Verdana" pitchFamily="34" charset="0"/>
              </a:rPr>
              <a:t>x</a:t>
            </a:r>
            <a:r>
              <a:rPr lang="en-US" sz="2800">
                <a:latin typeface="Verdana" pitchFamily="34" charset="0"/>
              </a:rPr>
              <a:t>-axis) and a vertical line (</a:t>
            </a:r>
            <a:r>
              <a:rPr lang="en-US" sz="2800" i="1">
                <a:latin typeface="Verdana" pitchFamily="34" charset="0"/>
              </a:rPr>
              <a:t>y</a:t>
            </a:r>
            <a:r>
              <a:rPr lang="en-US" sz="2800">
                <a:latin typeface="Verdana" pitchFamily="34" charset="0"/>
              </a:rPr>
              <a:t>-axis) . The location, or coordinates, of a point are given by an ordered pair (</a:t>
            </a:r>
            <a:r>
              <a:rPr lang="en-US" sz="2800" i="1">
                <a:latin typeface="Verdana" pitchFamily="34" charset="0"/>
              </a:rPr>
              <a:t>x</a:t>
            </a:r>
            <a:r>
              <a:rPr lang="en-US" sz="2800">
                <a:latin typeface="Verdana" pitchFamily="34" charset="0"/>
              </a:rPr>
              <a:t>, </a:t>
            </a:r>
            <a:r>
              <a:rPr lang="en-US" sz="2800" i="1">
                <a:latin typeface="Verdana" pitchFamily="34" charset="0"/>
              </a:rPr>
              <a:t>y</a:t>
            </a:r>
            <a:r>
              <a:rPr lang="en-US" sz="2800">
                <a:latin typeface="Verdana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Finding Midpoint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905000"/>
            <a:ext cx="7273274" cy="453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533400" y="1981200"/>
            <a:ext cx="80772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Verdana" pitchFamily="34" charset="0"/>
              </a:rPr>
              <a:t>You can find the midpoint of a segment by using the coordinates of its endpoints. </a:t>
            </a:r>
          </a:p>
          <a:p>
            <a:r>
              <a:rPr lang="en-US" sz="2800">
                <a:latin typeface="Verdana" pitchFamily="34" charset="0"/>
              </a:rPr>
              <a:t>Calculate the average of the </a:t>
            </a:r>
            <a:r>
              <a:rPr lang="en-US" sz="2800" i="1">
                <a:latin typeface="Verdana" pitchFamily="34" charset="0"/>
              </a:rPr>
              <a:t>x</a:t>
            </a:r>
            <a:r>
              <a:rPr lang="en-US" sz="2800">
                <a:latin typeface="Verdana" pitchFamily="34" charset="0"/>
              </a:rPr>
              <a:t>-coordinates and the average of the </a:t>
            </a:r>
            <a:r>
              <a:rPr lang="en-US" sz="2800" i="1">
                <a:latin typeface="Verdana" pitchFamily="34" charset="0"/>
              </a:rPr>
              <a:t>y</a:t>
            </a:r>
            <a:r>
              <a:rPr lang="en-US" sz="2800">
                <a:latin typeface="Verdana" pitchFamily="34" charset="0"/>
              </a:rPr>
              <a:t>-coordinates of the endpoints.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5400"/>
            <a:ext cx="8610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381000" y="1828800"/>
            <a:ext cx="8458200" cy="1854200"/>
            <a:chOff x="236" y="2256"/>
            <a:chExt cx="4948" cy="1168"/>
          </a:xfrm>
        </p:grpSpPr>
        <p:sp>
          <p:nvSpPr>
            <p:cNvPr id="32775" name="Text Box 7"/>
            <p:cNvSpPr txBox="1">
              <a:spLocks noChangeArrowheads="1"/>
            </p:cNvSpPr>
            <p:nvPr/>
          </p:nvSpPr>
          <p:spPr bwMode="auto">
            <a:xfrm>
              <a:off x="240" y="2547"/>
              <a:ext cx="4944" cy="877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latin typeface="Verdana" pitchFamily="34" charset="0"/>
                </a:rPr>
                <a:t>To make it easier to picture the problem, plot the segment’s endpoints on a coordinate plane.</a:t>
              </a:r>
            </a:p>
          </p:txBody>
        </p:sp>
        <p:sp>
          <p:nvSpPr>
            <p:cNvPr id="32776" name="Text Box 8"/>
            <p:cNvSpPr txBox="1">
              <a:spLocks noChangeArrowheads="1"/>
            </p:cNvSpPr>
            <p:nvPr/>
          </p:nvSpPr>
          <p:spPr bwMode="auto">
            <a:xfrm>
              <a:off x="236" y="2256"/>
              <a:ext cx="1728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  <a:latin typeface="Verdana" pitchFamily="34" charset="0"/>
                </a:rPr>
                <a:t>Helpful Hint</a:t>
              </a:r>
              <a:endParaRPr lang="en-US" sz="2400" b="1"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728</Words>
  <Application>Microsoft Office PowerPoint</Application>
  <PresentationFormat>On-screen Show (4:3)</PresentationFormat>
  <Paragraphs>101</Paragraphs>
  <Slides>23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Finding Midpoint</vt:lpstr>
      <vt:lpstr>Slide 7</vt:lpstr>
      <vt:lpstr>Slide 8</vt:lpstr>
      <vt:lpstr>Slide 9</vt:lpstr>
      <vt:lpstr>Slide 10</vt:lpstr>
      <vt:lpstr>Slide 11</vt:lpstr>
      <vt:lpstr>Slide 12</vt:lpstr>
      <vt:lpstr>Slide 13</vt:lpstr>
      <vt:lpstr>Find the distance of this line segment.</vt:lpstr>
      <vt:lpstr>With your graph paper. </vt:lpstr>
      <vt:lpstr>Slide 16</vt:lpstr>
      <vt:lpstr>Slide 17</vt:lpstr>
      <vt:lpstr>Find the distance of this line segment.</vt:lpstr>
      <vt:lpstr>Example 5</vt:lpstr>
      <vt:lpstr>Slide 20</vt:lpstr>
      <vt:lpstr>Slide 21</vt:lpstr>
      <vt:lpstr>Slide 22</vt:lpstr>
      <vt:lpstr>Classwork</vt:lpstr>
    </vt:vector>
  </TitlesOfParts>
  <Company>Holt, Rinehart and Winston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acalise2</cp:lastModifiedBy>
  <cp:revision>58</cp:revision>
  <dcterms:created xsi:type="dcterms:W3CDTF">2002-10-14T18:20:28Z</dcterms:created>
  <dcterms:modified xsi:type="dcterms:W3CDTF">2011-09-19T11:30:25Z</dcterms:modified>
</cp:coreProperties>
</file>