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6" r:id="rId3"/>
    <p:sldId id="257" r:id="rId4"/>
    <p:sldId id="258" r:id="rId5"/>
    <p:sldId id="259" r:id="rId6"/>
    <p:sldId id="263" r:id="rId7"/>
    <p:sldId id="268" r:id="rId8"/>
    <p:sldId id="265" r:id="rId9"/>
    <p:sldId id="266" r:id="rId10"/>
    <p:sldId id="272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FF0A5-FFE3-446E-979D-18B80C02770C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48C94-55A3-4108-8A9C-58BF42746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83D7D-D2FE-40E0-BC04-08F5143FE103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E08BC-8FD1-4E01-8507-456AC0D31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6D526-2ED8-4D13-9D41-955E45EDE8A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Cope: A5 graphic org, A5</a:t>
            </a:r>
            <a:r>
              <a:rPr lang="en-US" baseline="0" dirty="0" smtClean="0"/>
              <a:t> CN, A5 ET, dot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</a:t>
            </a:r>
            <a:r>
              <a:rPr lang="en-US" dirty="0" err="1" smtClean="0"/>
              <a:t>dfns</a:t>
            </a:r>
            <a:r>
              <a:rPr lang="en-US" baseline="0" dirty="0" smtClean="0"/>
              <a:t> for perimeter and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far around? How much room inside?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brainstorm for </a:t>
            </a:r>
            <a:r>
              <a:rPr lang="en-US" baseline="0" dirty="0" smtClean="0"/>
              <a:t>2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, then complete as a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8BD45E-2724-437F-B37C-1F606E26008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include</a:t>
            </a:r>
            <a:r>
              <a:rPr lang="en-US" baseline="0" dirty="0" smtClean="0"/>
              <a:t> the area with doors; part shown is a semi-circle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you feel about applying formulas</a:t>
            </a:r>
            <a:r>
              <a:rPr lang="en-US" baseline="0" dirty="0" smtClean="0"/>
              <a:t> to solve these problems?  What did you learn about the relationship between square side length and perimeter? …area?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E08BC-8FD1-4E01-8507-456AC0D313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9/19/2011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lvm.usu.edu/en/nav/frames_asid_279_g_4_t_3.html?open=activities&amp;from=category_g_4_t_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http://officeimg.vo.msecnd.net/en-us/images/MH910217034.jpg" TargetMode="External"/><Relationship Id="rId2" Type="http://schemas.openxmlformats.org/officeDocument/2006/relationships/hyperlink" Target="http://mstauffermath.pbworks.com/Hil's-Enviro-Challeng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http://officeimg.vo.msecnd.net/en-us/images/MH900325306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Program%20Files\TI%20Education\TI%20InterActive!\TIIimagefile14933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Program%20Files\TI%20Education\TI%20InterActive!\TIIimagefile14133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1219200"/>
            <a:ext cx="8534400" cy="4724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 smtClean="0">
                <a:latin typeface="Verdana" pitchFamily="34" charset="0"/>
              </a:rPr>
              <a:t>Grab a calculator…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dirty="0" smtClean="0">
                <a:latin typeface="Verdana" pitchFamily="34" charset="0"/>
              </a:rPr>
              <a:t>Evaluate. Round to the nearest hundredth.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</a:rPr>
              <a:t>1.</a:t>
            </a:r>
            <a:r>
              <a:rPr lang="en-US" altLang="en-US" sz="2800" dirty="0" smtClean="0">
                <a:latin typeface="Verdana" pitchFamily="34" charset="0"/>
              </a:rPr>
              <a:t> 12</a:t>
            </a:r>
            <a:r>
              <a:rPr lang="en-US" altLang="en-US" sz="2800" baseline="30000" dirty="0" smtClean="0">
                <a:cs typeface="Arial" charset="0"/>
              </a:rPr>
              <a:t>2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800" dirty="0" smtClean="0">
                <a:latin typeface="Verdana" pitchFamily="34" charset="0"/>
                <a:sym typeface="Symbol" pitchFamily="18" charset="2"/>
              </a:rPr>
              <a:t> 7.6</a:t>
            </a:r>
            <a:r>
              <a:rPr lang="en-US" altLang="en-US" sz="2800" baseline="30000" dirty="0" smtClean="0">
                <a:cs typeface="Arial" charset="0"/>
                <a:sym typeface="Symbol" pitchFamily="18" charset="2"/>
              </a:rPr>
              <a:t>2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  <a:sym typeface="Symbol" pitchFamily="18" charset="2"/>
              </a:rPr>
              <a:t>3.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</a:rPr>
              <a:t>4.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  <a:sym typeface="Symbol" pitchFamily="18" charset="2"/>
              </a:rPr>
              <a:t>5.</a:t>
            </a:r>
            <a:r>
              <a:rPr lang="en-US" altLang="en-US" sz="2800" dirty="0" smtClean="0">
                <a:latin typeface="Verdana" pitchFamily="34" charset="0"/>
                <a:sym typeface="Symbol" pitchFamily="18" charset="2"/>
              </a:rPr>
              <a:t> 3</a:t>
            </a:r>
            <a:r>
              <a:rPr lang="en-US" altLang="en-US" sz="2800" baseline="30000" dirty="0" smtClean="0">
                <a:latin typeface="Verdana" pitchFamily="34" charset="0"/>
                <a:sym typeface="Symbol" pitchFamily="18" charset="2"/>
              </a:rPr>
              <a:t>2</a:t>
            </a:r>
            <a:r>
              <a:rPr lang="en-US" altLang="en-US" sz="2800" dirty="0" smtClean="0">
                <a:latin typeface="Verdana" pitchFamily="34" charset="0"/>
                <a:sym typeface="Symbol" pitchFamily="18" charset="2"/>
              </a:rPr>
              <a:t>()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latin typeface="Verdana" pitchFamily="34" charset="0"/>
                <a:sym typeface="Symbol" pitchFamily="18" charset="2"/>
              </a:rPr>
              <a:t>6.</a:t>
            </a:r>
            <a:r>
              <a:rPr lang="en-US" altLang="en-US" sz="2800" dirty="0" smtClean="0">
                <a:latin typeface="Verdana" pitchFamily="34" charset="0"/>
                <a:sym typeface="Symbol" pitchFamily="18" charset="2"/>
              </a:rPr>
              <a:t> (3)</a:t>
            </a:r>
            <a:r>
              <a:rPr lang="en-US" altLang="en-US" sz="2800" baseline="30000" dirty="0" smtClean="0">
                <a:latin typeface="Verdana" pitchFamily="34" charset="0"/>
                <a:sym typeface="Symbol" pitchFamily="18" charset="2"/>
              </a:rPr>
              <a:t>2</a:t>
            </a:r>
          </a:p>
          <a:p>
            <a:pPr marL="342900" indent="-34290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0" y="1981200"/>
            <a:ext cx="86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144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28800" y="2514600"/>
            <a:ext cx="1214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57.76</a:t>
            </a:r>
            <a:endParaRPr lang="en-US" sz="2800" dirty="0" smtClean="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133600" y="3124200"/>
            <a:ext cx="40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8</a:t>
            </a:r>
            <a:endParaRPr lang="en-US" sz="2800" dirty="0" smtClean="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pic>
        <p:nvPicPr>
          <p:cNvPr id="7198" name="Picture 30" descr="1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00400"/>
            <a:ext cx="733425" cy="438150"/>
          </a:xfrm>
          <a:prstGeom prst="rect">
            <a:avLst/>
          </a:prstGeom>
          <a:noFill/>
        </p:spPr>
      </p:pic>
      <p:pic>
        <p:nvPicPr>
          <p:cNvPr id="7201" name="Picture 33" descr="1-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10000"/>
            <a:ext cx="723900" cy="438150"/>
          </a:xfrm>
          <a:prstGeom prst="rect">
            <a:avLst/>
          </a:prstGeom>
          <a:noFill/>
        </p:spPr>
      </p:pic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1905000" y="3733800"/>
            <a:ext cx="989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7.35</a:t>
            </a:r>
            <a:endParaRPr lang="en-US" sz="2800" dirty="0" smtClean="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057400" y="4343400"/>
            <a:ext cx="1214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28.27</a:t>
            </a:r>
            <a:endParaRPr lang="en-US" sz="2800" dirty="0" smtClean="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1981200" y="4953000"/>
            <a:ext cx="1214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  <a:sym typeface="Symbol" pitchFamily="18" charset="2"/>
              </a:rPr>
              <a:t>88.83</a:t>
            </a:r>
            <a:endParaRPr lang="en-US" sz="2800" dirty="0" smtClean="0">
              <a:solidFill>
                <a:srgbClr val="FF0000"/>
              </a:solidFill>
              <a:latin typeface="Verdana" pitchFamily="34" charset="0"/>
              <a:sym typeface="Symbol" pitchFamily="18" charset="2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r>
              <a:rPr lang="en-US" dirty="0" smtClean="0"/>
              <a:t>Drill: Thursday, 9/15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-62429" y="5651653"/>
            <a:ext cx="9358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OBJ: SWBAT apply formulas for perimeter, area, and circumference in order to solve problems and analyze geometric relationships.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202" grpId="0"/>
      <p:bldP spid="7203" grpId="0"/>
      <p:bldP spid="720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Virtual </a:t>
            </a:r>
            <a:r>
              <a:rPr lang="en-US" b="1" i="1" u="sng" dirty="0" err="1" smtClean="0"/>
              <a:t>GeoBoard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Click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00B0F0"/>
                </a:solidFill>
              </a:rPr>
              <a:t>Safari Montage Video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(Area of Circles and Composite Figures)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en-US" dirty="0" smtClean="0"/>
              <a:t>Real-World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6324600" cy="5105400"/>
          </a:xfrm>
        </p:spPr>
        <p:txBody>
          <a:bodyPr/>
          <a:lstStyle/>
          <a:p>
            <a:r>
              <a:rPr lang="en-US" dirty="0" smtClean="0"/>
              <a:t>Our balcony needs a new railing, what is the perimeter of the figure (minus the doorways)?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railing costs                      $20 per foot, what                                is the price?</a:t>
            </a:r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743200"/>
            <a:ext cx="463005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9359112">
            <a:off x="5196840" y="507638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Door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251003">
            <a:off x="6415716" y="515319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Door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324600" cy="5105400"/>
          </a:xfrm>
        </p:spPr>
        <p:txBody>
          <a:bodyPr/>
          <a:lstStyle/>
          <a:p>
            <a:r>
              <a:rPr lang="en-US" dirty="0" smtClean="0"/>
              <a:t>We want to create a “green roof” and need to lay down some sod.  How many square feet do we need?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124200"/>
            <a:ext cx="4651829" cy="3368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19359112">
            <a:off x="5349238" y="538118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Door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251003">
            <a:off x="6491916" y="545799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Door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OBJ: SWBAT apply formulas for perimeter, area, and circumference in order to solve problems and analyze geometric relationships.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7543800" cy="4343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A5</a:t>
            </a:r>
            <a:br>
              <a:rPr lang="en-US" dirty="0" smtClean="0"/>
            </a:br>
            <a:r>
              <a:rPr lang="en-US" dirty="0" smtClean="0"/>
              <a:t>Honors Geometry</a:t>
            </a:r>
            <a:br>
              <a:rPr lang="en-US" dirty="0" smtClean="0"/>
            </a:br>
            <a:r>
              <a:rPr lang="en-US" dirty="0" smtClean="0"/>
              <a:t>Using Formulas in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en-US" dirty="0" smtClean="0"/>
              <a:t>Environmental Challenge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799" y="838200"/>
            <a:ext cx="3124201" cy="4118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066800"/>
            <a:ext cx="5867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/>
              <a:t>Each year, approximately nine billion 20-ounce soda bottles are produced in the U.S.  </a:t>
            </a:r>
          </a:p>
          <a:p>
            <a:pPr lvl="0">
              <a:buFont typeface="Arial" pitchFamily="34" charset="0"/>
              <a:buChar char="•"/>
            </a:pPr>
            <a:endParaRPr lang="en-US" sz="3200" b="1" dirty="0" smtClean="0"/>
          </a:p>
          <a:p>
            <a:pPr lvl="0"/>
            <a:r>
              <a:rPr lang="en-US" sz="3200" dirty="0" smtClean="0"/>
              <a:t>* If all the bottles produced were lined end to end, approximately how many times would they go around the earth?  Use 3980 miles as the radius of the earth and               1 mile = 5,280 feet.</a:t>
            </a:r>
            <a:endParaRPr lang="en-US" sz="3200" b="1" dirty="0" smtClean="0"/>
          </a:p>
          <a:p>
            <a:endParaRPr lang="en-US" sz="3200" dirty="0"/>
          </a:p>
        </p:txBody>
      </p:sp>
      <p:pic>
        <p:nvPicPr>
          <p:cNvPr id="8" name="imgPreview" descr="beverages,bottles,colas,drinks,food,groceries,pop,pop bottles,soda bottles,soda pops,sodas,soft drinks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867400" y="541020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Preview" descr="think,green,Earth,conservation,planets,worlds,environments,awareness,globes,iClipart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467600" y="54102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[image]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[image]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865476" y="-1255877"/>
            <a:ext cx="5413047" cy="914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600200" y="-1600200"/>
            <a:ext cx="6019800" cy="922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838200"/>
            <a:ext cx="8153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C000"/>
                </a:solidFill>
                <a:latin typeface="Verdana" pitchFamily="34" charset="0"/>
              </a:rPr>
              <a:t>The </a:t>
            </a:r>
            <a:r>
              <a:rPr lang="en-US" sz="3200" b="1" u="sng" dirty="0">
                <a:solidFill>
                  <a:srgbClr val="FFC000"/>
                </a:solidFill>
                <a:latin typeface="Verdana" pitchFamily="34" charset="0"/>
              </a:rPr>
              <a:t>base</a:t>
            </a:r>
            <a:r>
              <a:rPr lang="en-US" sz="3200" b="1" dirty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en-US" sz="3200" b="1" i="1" dirty="0">
                <a:solidFill>
                  <a:srgbClr val="FFC000"/>
                </a:solidFill>
                <a:latin typeface="Verdana" pitchFamily="34" charset="0"/>
              </a:rPr>
              <a:t>b </a:t>
            </a:r>
            <a:r>
              <a:rPr lang="en-US" sz="3200" dirty="0">
                <a:solidFill>
                  <a:srgbClr val="FFC000"/>
                </a:solidFill>
                <a:latin typeface="Verdana" pitchFamily="34" charset="0"/>
              </a:rPr>
              <a:t>can be any side of a triangle. The </a:t>
            </a:r>
            <a:r>
              <a:rPr lang="en-US" sz="3200" b="1" u="sng" dirty="0">
                <a:solidFill>
                  <a:srgbClr val="FFC000"/>
                </a:solidFill>
                <a:latin typeface="Verdana" pitchFamily="34" charset="0"/>
              </a:rPr>
              <a:t>height</a:t>
            </a:r>
            <a:r>
              <a:rPr lang="en-US" sz="3200" b="1" dirty="0">
                <a:solidFill>
                  <a:srgbClr val="FFC000"/>
                </a:solidFill>
                <a:latin typeface="Verdana" pitchFamily="34" charset="0"/>
              </a:rPr>
              <a:t> </a:t>
            </a:r>
            <a:r>
              <a:rPr lang="en-US" sz="3200" b="1" i="1" dirty="0">
                <a:solidFill>
                  <a:srgbClr val="FFC000"/>
                </a:solidFill>
                <a:latin typeface="Verdana" pitchFamily="34" charset="0"/>
              </a:rPr>
              <a:t>h </a:t>
            </a:r>
            <a:r>
              <a:rPr lang="en-US" sz="3200" dirty="0">
                <a:solidFill>
                  <a:srgbClr val="FFC000"/>
                </a:solidFill>
                <a:latin typeface="Verdana" pitchFamily="34" charset="0"/>
              </a:rPr>
              <a:t>is a segment from a vertex that forms a right angle with a line containing the base. The height may be a side of the triangle or in the interior or the exterior of the triangle.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24288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648200"/>
            <a:ext cx="31718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4572000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90600" y="0"/>
            <a:ext cx="10134600" cy="685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6800" y="4191000"/>
            <a:ext cx="10210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464</TotalTime>
  <Words>364</Words>
  <Application>Microsoft Office PowerPoint</Application>
  <PresentationFormat>On-screen Show (4:3)</PresentationFormat>
  <Paragraphs>57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Drill: Thursday, 9/15</vt:lpstr>
      <vt:lpstr>A5 Honors Geometry Using Formulas in Geometry</vt:lpstr>
      <vt:lpstr>Environmental Challenge</vt:lpstr>
      <vt:lpstr>Slide 4</vt:lpstr>
      <vt:lpstr>Slide 5</vt:lpstr>
      <vt:lpstr>Slide 6</vt:lpstr>
      <vt:lpstr>Slide 7</vt:lpstr>
      <vt:lpstr>Slide 8</vt:lpstr>
      <vt:lpstr>Slide 9</vt:lpstr>
      <vt:lpstr>Virtual GeoBoard</vt:lpstr>
      <vt:lpstr>Real-World Problem</vt:lpstr>
      <vt:lpstr>Real-World Problem</vt:lpstr>
      <vt:lpstr>Exit Ticket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A5 GT Geometry</dc:title>
  <dc:creator>Megan</dc:creator>
  <cp:lastModifiedBy>acalise2</cp:lastModifiedBy>
  <cp:revision>37</cp:revision>
  <dcterms:created xsi:type="dcterms:W3CDTF">2010-09-12T20:25:31Z</dcterms:created>
  <dcterms:modified xsi:type="dcterms:W3CDTF">2011-09-19T11:10:48Z</dcterms:modified>
</cp:coreProperties>
</file>