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notesMasterIdLst>
    <p:notesMasterId r:id="rId31"/>
  </p:notesMasterIdLst>
  <p:sldIdLst>
    <p:sldId id="290" r:id="rId4"/>
    <p:sldId id="288" r:id="rId5"/>
    <p:sldId id="258" r:id="rId6"/>
    <p:sldId id="259" r:id="rId7"/>
    <p:sldId id="286" r:id="rId8"/>
    <p:sldId id="264" r:id="rId9"/>
    <p:sldId id="265" r:id="rId10"/>
    <p:sldId id="266" r:id="rId11"/>
    <p:sldId id="261" r:id="rId12"/>
    <p:sldId id="262" r:id="rId13"/>
    <p:sldId id="263" r:id="rId14"/>
    <p:sldId id="260" r:id="rId15"/>
    <p:sldId id="267" r:id="rId16"/>
    <p:sldId id="287" r:id="rId17"/>
    <p:sldId id="268" r:id="rId18"/>
    <p:sldId id="269" r:id="rId19"/>
    <p:sldId id="270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95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67BB1-DED6-4EA0-B22E-E53ACB31C0F6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F7BA5-6D96-4575-8CE4-E204D96C5F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707899-563F-4A65-B33D-7A5E4D2CE73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A4 alt opener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F7BA5-6D96-4575-8CE4-E204D96C5F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colored pencils to color RS A4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F7BA5-6D96-4575-8CE4-E204D96C5FE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RS</a:t>
            </a:r>
            <a:r>
              <a:rPr lang="en-US" baseline="0" dirty="0" smtClean="0"/>
              <a:t> A4a &amp; A4b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F7BA5-6D96-4575-8CE4-E204D96C5FE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9/8/2015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6B681-AB47-4C20-B4EF-B45FF8A8145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90FF6-CFB5-4ADE-9D4F-A6BA08E4BF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B55BB-014E-4BF7-ACB1-6A7273030B4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94D5E-C35C-4F46-A8CC-94A345792F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FF73D-D4B9-447E-8744-ED991E2CC4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C5D61-1E9B-42BE-AC7E-3E246F0885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4B0BC-80F5-4556-B951-F091C5326D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D763D-736D-4205-809F-60E36243472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4E4A9-3586-4C66-B16D-1E4ED8B3658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90738-DE62-4AC8-9A4F-BEAD9289EFC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3B662-AB4D-4D6C-BF98-89150AD170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6B681-AB47-4C20-B4EF-B45FF8A8145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90FF6-CFB5-4ADE-9D4F-A6BA08E4BF0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B55BB-014E-4BF7-ACB1-6A7273030B4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94D5E-C35C-4F46-A8CC-94A345792F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FF73D-D4B9-447E-8744-ED991E2CC4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C5D61-1E9B-42BE-AC7E-3E246F08851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4B0BC-80F5-4556-B951-F091C5326D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D763D-736D-4205-809F-60E36243472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D4E4A9-3586-4C66-B16D-1E4ED8B3658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90738-DE62-4AC8-9A4F-BEAD9289EFC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3B662-AB4D-4D6C-BF98-89150AD170B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9/8/2015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9/8/2015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9/8/2015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BC4443-F6EF-4247-8304-81BB77325929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-3175" y="6556375"/>
            <a:ext cx="2670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Verdana" pitchFamily="34" charset="0"/>
              </a:rPr>
              <a:t>Holt McDougal Geometry</a:t>
            </a:r>
          </a:p>
        </p:txBody>
      </p:sp>
      <p:grpSp>
        <p:nvGrpSpPr>
          <p:cNvPr id="2" name="Group 13"/>
          <p:cNvGrpSpPr>
            <a:grpSpLocks/>
          </p:cNvGrpSpPr>
          <p:nvPr userDrawn="1"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1031" name="Picture 7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6" name="Picture 12" descr="chater_screen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574" y="4131"/>
              <a:ext cx="3186" cy="192"/>
            </a:xfrm>
            <a:prstGeom prst="rect">
              <a:avLst/>
            </a:prstGeom>
            <a:noFill/>
          </p:spPr>
        </p:pic>
      </p:grp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00"/>
                </a:solidFill>
                <a:latin typeface="Arial Black" pitchFamily="34" charset="0"/>
              </a:rPr>
              <a:t>1-4</a:t>
            </a:r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066800" y="98425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FFFFFF"/>
                </a:solidFill>
                <a:latin typeface="Arial Black" pitchFamily="34" charset="0"/>
              </a:rPr>
              <a:t>Pairs of Angles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BC4443-F6EF-4247-8304-81BB77325929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54788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-3175" y="6556375"/>
            <a:ext cx="2670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="1">
                <a:solidFill>
                  <a:srgbClr val="FFFFFF"/>
                </a:solidFill>
                <a:latin typeface="Verdana" pitchFamily="34" charset="0"/>
              </a:rPr>
              <a:t>Holt McDougal Geometry</a:t>
            </a:r>
          </a:p>
        </p:txBody>
      </p:sp>
      <p:grpSp>
        <p:nvGrpSpPr>
          <p:cNvPr id="2" name="Group 13"/>
          <p:cNvGrpSpPr>
            <a:grpSpLocks/>
          </p:cNvGrpSpPr>
          <p:nvPr userDrawn="1"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1031" name="Picture 7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6" name="Picture 12" descr="chater_screen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574" y="4131"/>
              <a:ext cx="3186" cy="192"/>
            </a:xfrm>
            <a:prstGeom prst="rect">
              <a:avLst/>
            </a:prstGeom>
            <a:noFill/>
          </p:spPr>
        </p:pic>
      </p:grp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152400" y="84138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00"/>
                </a:solidFill>
                <a:latin typeface="Arial Black" pitchFamily="34" charset="0"/>
              </a:rPr>
              <a:t>1-4</a:t>
            </a:r>
            <a:endParaRPr lang="en-US" sz="800">
              <a:solidFill>
                <a:srgbClr val="000000"/>
              </a:solidFill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 userDrawn="1"/>
        </p:nvSpPr>
        <p:spPr bwMode="auto">
          <a:xfrm>
            <a:off x="1066800" y="98425"/>
            <a:ext cx="8077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FFFFFF"/>
                </a:solidFill>
                <a:latin typeface="Arial Black" pitchFamily="34" charset="0"/>
              </a:rPr>
              <a:t>Pairs of Angles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../../Calise/Unit%20A/DAY%2010/Vertical%20and%20Linear%20Angles.gsp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343400"/>
            <a:ext cx="279858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57200" y="762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>
                <a:latin typeface="Verdana" pitchFamily="34" charset="0"/>
              </a:rPr>
              <a:t>Classify each angle as acute, right, or obtuse.</a:t>
            </a:r>
          </a:p>
        </p:txBody>
      </p:sp>
      <p:pic>
        <p:nvPicPr>
          <p:cNvPr id="16388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1143000"/>
            <a:ext cx="295275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Rectangle 20"/>
          <p:cNvSpPr>
            <a:spLocks noChangeArrowheads="1"/>
          </p:cNvSpPr>
          <p:nvPr/>
        </p:nvSpPr>
        <p:spPr bwMode="auto">
          <a:xfrm>
            <a:off x="381000" y="1192212"/>
            <a:ext cx="16652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latin typeface="Verdana" pitchFamily="34" charset="0"/>
              </a:rPr>
              <a:t>1. </a:t>
            </a:r>
            <a:r>
              <a:rPr lang="en-US" sz="2800" b="1" dirty="0"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i="1" dirty="0">
                <a:latin typeface="Verdana" pitchFamily="34" charset="0"/>
              </a:rPr>
              <a:t>XTS</a:t>
            </a:r>
          </a:p>
        </p:txBody>
      </p:sp>
      <p:sp>
        <p:nvSpPr>
          <p:cNvPr id="16390" name="Rectangle 21"/>
          <p:cNvSpPr>
            <a:spLocks noChangeArrowheads="1"/>
          </p:cNvSpPr>
          <p:nvPr/>
        </p:nvSpPr>
        <p:spPr bwMode="auto">
          <a:xfrm>
            <a:off x="381000" y="2133600"/>
            <a:ext cx="17922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Verdana" pitchFamily="34" charset="0"/>
              </a:rPr>
              <a:t>2. </a:t>
            </a:r>
            <a:r>
              <a:rPr lang="en-US" sz="2800" b="1"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i="1">
                <a:latin typeface="Verdana" pitchFamily="34" charset="0"/>
              </a:rPr>
              <a:t>WTU</a:t>
            </a:r>
          </a:p>
        </p:txBody>
      </p:sp>
      <p:sp>
        <p:nvSpPr>
          <p:cNvPr id="16391" name="Rectangle 22"/>
          <p:cNvSpPr>
            <a:spLocks noChangeArrowheads="1"/>
          </p:cNvSpPr>
          <p:nvPr/>
        </p:nvSpPr>
        <p:spPr bwMode="auto">
          <a:xfrm>
            <a:off x="228600" y="3200400"/>
            <a:ext cx="84582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65138" indent="-465138"/>
            <a:r>
              <a:rPr lang="en-US" sz="2600" b="1" dirty="0">
                <a:latin typeface="Verdana" pitchFamily="34" charset="0"/>
              </a:rPr>
              <a:t>3. </a:t>
            </a:r>
            <a:r>
              <a:rPr lang="en-US" sz="2600" i="1" dirty="0">
                <a:latin typeface="Verdana" pitchFamily="34" charset="0"/>
              </a:rPr>
              <a:t>K </a:t>
            </a:r>
            <a:r>
              <a:rPr lang="en-US" sz="2600" dirty="0">
                <a:latin typeface="Verdana" pitchFamily="34" charset="0"/>
              </a:rPr>
              <a:t>is in the interior of </a:t>
            </a:r>
            <a:r>
              <a:rPr lang="en-US" sz="2600" b="1" dirty="0">
                <a:latin typeface="Verdana" pitchFamily="34" charset="0"/>
                <a:sym typeface="Symbol" pitchFamily="18" charset="2"/>
              </a:rPr>
              <a:t></a:t>
            </a:r>
            <a:r>
              <a:rPr lang="en-US" sz="2600" i="1" dirty="0">
                <a:latin typeface="Verdana" pitchFamily="34" charset="0"/>
              </a:rPr>
              <a:t>LMN</a:t>
            </a:r>
            <a:r>
              <a:rPr lang="en-US" sz="2600" dirty="0">
                <a:latin typeface="Verdana" pitchFamily="34" charset="0"/>
              </a:rPr>
              <a:t>, </a:t>
            </a:r>
            <a:r>
              <a:rPr lang="en-US" sz="2600" dirty="0" err="1">
                <a:latin typeface="Verdana" pitchFamily="34" charset="0"/>
              </a:rPr>
              <a:t>m</a:t>
            </a:r>
            <a:r>
              <a:rPr lang="en-US" sz="2600" b="1" dirty="0" err="1">
                <a:latin typeface="Verdana" pitchFamily="34" charset="0"/>
                <a:sym typeface="Symbol" pitchFamily="18" charset="2"/>
              </a:rPr>
              <a:t></a:t>
            </a:r>
            <a:r>
              <a:rPr lang="en-US" sz="2600" i="1" dirty="0" err="1">
                <a:latin typeface="Verdana" pitchFamily="34" charset="0"/>
              </a:rPr>
              <a:t>LMK</a:t>
            </a:r>
            <a:r>
              <a:rPr lang="en-US" sz="2600" i="1" dirty="0">
                <a:latin typeface="Verdana" pitchFamily="34" charset="0"/>
              </a:rPr>
              <a:t> </a:t>
            </a:r>
            <a:r>
              <a:rPr lang="en-US" sz="2600" b="1" dirty="0">
                <a:latin typeface="Verdana" pitchFamily="34" charset="0"/>
              </a:rPr>
              <a:t>=</a:t>
            </a:r>
            <a:r>
              <a:rPr lang="en-US" sz="2600" dirty="0">
                <a:latin typeface="Verdana" pitchFamily="34" charset="0"/>
              </a:rPr>
              <a:t>52°, and </a:t>
            </a:r>
            <a:r>
              <a:rPr lang="en-US" sz="2600" dirty="0" err="1">
                <a:latin typeface="Verdana" pitchFamily="34" charset="0"/>
              </a:rPr>
              <a:t>m</a:t>
            </a:r>
            <a:r>
              <a:rPr lang="en-US" sz="2600" b="1" dirty="0" err="1">
                <a:latin typeface="Verdana" pitchFamily="34" charset="0"/>
                <a:sym typeface="Symbol" pitchFamily="18" charset="2"/>
              </a:rPr>
              <a:t></a:t>
            </a:r>
            <a:r>
              <a:rPr lang="en-US" sz="2600" i="1" dirty="0" err="1">
                <a:latin typeface="Verdana" pitchFamily="34" charset="0"/>
              </a:rPr>
              <a:t>KMN</a:t>
            </a:r>
            <a:r>
              <a:rPr lang="en-US" sz="2600" i="1" dirty="0">
                <a:latin typeface="Verdana" pitchFamily="34" charset="0"/>
              </a:rPr>
              <a:t> </a:t>
            </a:r>
            <a:r>
              <a:rPr lang="en-US" sz="2600" b="1" dirty="0">
                <a:latin typeface="Verdana" pitchFamily="34" charset="0"/>
              </a:rPr>
              <a:t>= </a:t>
            </a:r>
            <a:r>
              <a:rPr lang="en-US" sz="2600" dirty="0">
                <a:latin typeface="Verdana" pitchFamily="34" charset="0"/>
              </a:rPr>
              <a:t>12°. Find </a:t>
            </a:r>
            <a:r>
              <a:rPr lang="en-US" sz="2600" dirty="0" err="1">
                <a:latin typeface="Verdana" pitchFamily="34" charset="0"/>
              </a:rPr>
              <a:t>m</a:t>
            </a:r>
            <a:r>
              <a:rPr lang="en-US" sz="2600" b="1" dirty="0" err="1">
                <a:latin typeface="Verdana" pitchFamily="34" charset="0"/>
                <a:sym typeface="Symbol" pitchFamily="18" charset="2"/>
              </a:rPr>
              <a:t></a:t>
            </a:r>
            <a:r>
              <a:rPr lang="en-US" sz="2600" i="1" dirty="0" err="1">
                <a:latin typeface="Verdana" pitchFamily="34" charset="0"/>
              </a:rPr>
              <a:t>LMN</a:t>
            </a:r>
            <a:r>
              <a:rPr lang="en-US" sz="2600" dirty="0">
                <a:latin typeface="Verdana" pitchFamily="34" charset="0"/>
              </a:rPr>
              <a:t>.</a:t>
            </a:r>
          </a:p>
        </p:txBody>
      </p:sp>
      <p:sp>
        <p:nvSpPr>
          <p:cNvPr id="17431" name="Rectangle 23"/>
          <p:cNvSpPr>
            <a:spLocks noChangeArrowheads="1"/>
          </p:cNvSpPr>
          <p:nvPr/>
        </p:nvSpPr>
        <p:spPr bwMode="auto">
          <a:xfrm>
            <a:off x="6629400" y="3657600"/>
            <a:ext cx="8270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Verdana" pitchFamily="34" charset="0"/>
              </a:rPr>
              <a:t>64°</a:t>
            </a:r>
          </a:p>
        </p:txBody>
      </p:sp>
      <p:sp>
        <p:nvSpPr>
          <p:cNvPr id="17432" name="Rectangle 24"/>
          <p:cNvSpPr>
            <a:spLocks noChangeArrowheads="1"/>
          </p:cNvSpPr>
          <p:nvPr/>
        </p:nvSpPr>
        <p:spPr bwMode="auto">
          <a:xfrm>
            <a:off x="2362200" y="1219200"/>
            <a:ext cx="11604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Verdana" pitchFamily="34" charset="0"/>
              </a:rPr>
              <a:t>acute</a:t>
            </a:r>
          </a:p>
        </p:txBody>
      </p:sp>
      <p:sp>
        <p:nvSpPr>
          <p:cNvPr id="17433" name="Rectangle 25"/>
          <p:cNvSpPr>
            <a:spLocks noChangeArrowheads="1"/>
          </p:cNvSpPr>
          <p:nvPr/>
        </p:nvSpPr>
        <p:spPr bwMode="auto">
          <a:xfrm>
            <a:off x="2438400" y="2078037"/>
            <a:ext cx="10207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0000"/>
                </a:solidFill>
                <a:latin typeface="Verdana" pitchFamily="34" charset="0"/>
              </a:rPr>
              <a:t>right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28600" y="4343400"/>
            <a:ext cx="48006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65138" indent="-465138"/>
            <a:r>
              <a:rPr lang="en-US" sz="2600" b="1" dirty="0">
                <a:latin typeface="Verdana" pitchFamily="34" charset="0"/>
              </a:rPr>
              <a:t>4.</a:t>
            </a:r>
            <a:r>
              <a:rPr lang="en-US" sz="2600" dirty="0">
                <a:latin typeface="Verdana" pitchFamily="34" charset="0"/>
              </a:rPr>
              <a:t> </a:t>
            </a:r>
            <a:r>
              <a:rPr lang="en-US" sz="2600" dirty="0" err="1">
                <a:latin typeface="Verdana" pitchFamily="34" charset="0"/>
              </a:rPr>
              <a:t>m</a:t>
            </a:r>
            <a:r>
              <a:rPr lang="en-US" sz="2600" dirty="0" err="1">
                <a:latin typeface="Verdana" pitchFamily="34" charset="0"/>
                <a:sym typeface="Symbol" pitchFamily="18" charset="2"/>
              </a:rPr>
              <a:t></a:t>
            </a:r>
            <a:r>
              <a:rPr lang="en-US" sz="2600" i="1" dirty="0" err="1">
                <a:latin typeface="Verdana" pitchFamily="34" charset="0"/>
              </a:rPr>
              <a:t>WYZ</a:t>
            </a:r>
            <a:r>
              <a:rPr lang="en-US" sz="2600" i="1" dirty="0">
                <a:latin typeface="Verdana" pitchFamily="34" charset="0"/>
              </a:rPr>
              <a:t> </a:t>
            </a:r>
            <a:r>
              <a:rPr lang="en-US" sz="2600" dirty="0">
                <a:latin typeface="Verdana" pitchFamily="34" charset="0"/>
              </a:rPr>
              <a:t>= (2</a:t>
            </a:r>
            <a:r>
              <a:rPr lang="en-US" sz="2600" i="1" dirty="0">
                <a:latin typeface="Verdana" pitchFamily="34" charset="0"/>
              </a:rPr>
              <a:t>x </a:t>
            </a:r>
            <a:r>
              <a:rPr lang="en-US" sz="2600" dirty="0">
                <a:latin typeface="Verdana" pitchFamily="34" charset="0"/>
              </a:rPr>
              <a:t>– 5)° and </a:t>
            </a:r>
            <a:r>
              <a:rPr lang="en-US" sz="2600" dirty="0" err="1">
                <a:latin typeface="Verdana" pitchFamily="34" charset="0"/>
              </a:rPr>
              <a:t>m</a:t>
            </a:r>
            <a:r>
              <a:rPr lang="en-US" sz="2600" dirty="0" err="1">
                <a:latin typeface="Verdana" pitchFamily="34" charset="0"/>
                <a:sym typeface="Symbol" pitchFamily="18" charset="2"/>
              </a:rPr>
              <a:t></a:t>
            </a:r>
            <a:r>
              <a:rPr lang="en-US" sz="2600" i="1" dirty="0" err="1">
                <a:latin typeface="Verdana" pitchFamily="34" charset="0"/>
              </a:rPr>
              <a:t>XYW</a:t>
            </a:r>
            <a:r>
              <a:rPr lang="en-US" sz="2600" i="1" dirty="0">
                <a:latin typeface="Verdana" pitchFamily="34" charset="0"/>
              </a:rPr>
              <a:t> </a:t>
            </a:r>
            <a:r>
              <a:rPr lang="en-US" sz="2600" dirty="0">
                <a:latin typeface="Verdana" pitchFamily="34" charset="0"/>
              </a:rPr>
              <a:t>= (3</a:t>
            </a:r>
            <a:r>
              <a:rPr lang="en-US" sz="2600" i="1" dirty="0">
                <a:latin typeface="Verdana" pitchFamily="34" charset="0"/>
              </a:rPr>
              <a:t>x </a:t>
            </a:r>
            <a:r>
              <a:rPr lang="en-US" sz="2600" dirty="0">
                <a:latin typeface="Verdana" pitchFamily="34" charset="0"/>
              </a:rPr>
              <a:t>+ 10)°. Find the value of </a:t>
            </a:r>
            <a:r>
              <a:rPr lang="en-US" sz="2600" i="1" dirty="0">
                <a:latin typeface="Verdana" pitchFamily="34" charset="0"/>
              </a:rPr>
              <a:t>x</a:t>
            </a:r>
            <a:r>
              <a:rPr lang="en-US" sz="2600" dirty="0">
                <a:latin typeface="Verdana" pitchFamily="34" charset="0"/>
              </a:rPr>
              <a:t>.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7620000" y="4648200"/>
            <a:ext cx="6889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Verdana" pitchFamily="34" charset="0"/>
              </a:rPr>
              <a:t>35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DRILL</a:t>
            </a:r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1" grpId="0"/>
      <p:bldP spid="17432" grpId="0"/>
      <p:bldP spid="17433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1b </a:t>
            </a:r>
            <a:endParaRPr lang="en-US" altLang="en-US" sz="2600">
              <a:solidFill>
                <a:srgbClr val="333399"/>
              </a:solidFill>
              <a:latin typeface="Arial MT Bl" charset="0"/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228600" y="3138488"/>
            <a:ext cx="297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</a:rPr>
              <a:t>7 and 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 i="1">
                <a:solidFill>
                  <a:srgbClr val="000000"/>
                </a:solidFill>
                <a:latin typeface="Verdana" pitchFamily="34" charset="0"/>
              </a:rPr>
              <a:t>SPU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228600" y="1524000"/>
            <a:ext cx="8686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Verdana" pitchFamily="34" charset="0"/>
              </a:rPr>
              <a:t>Tell whether the angles are only adjacent, adjacent and form a linear pair, or not adjacent.</a:t>
            </a:r>
            <a:endParaRPr lang="en-US" altLang="en-US" sz="2400">
              <a:solidFill>
                <a:srgbClr val="000000"/>
              </a:solidFill>
              <a:latin typeface="Times" pitchFamily="18" charset="0"/>
            </a:endParaRPr>
          </a:p>
        </p:txBody>
      </p:sp>
      <p:pic>
        <p:nvPicPr>
          <p:cNvPr id="55303" name="Picture 7"/>
          <p:cNvPicPr>
            <a:picLocks noChangeAspect="1" noChangeArrowheads="1"/>
          </p:cNvPicPr>
          <p:nvPr/>
        </p:nvPicPr>
        <p:blipFill>
          <a:blip r:embed="rId2" cstate="print"/>
          <a:srcRect l="4028" b="12076"/>
          <a:stretch>
            <a:fillRect/>
          </a:stretch>
        </p:blipFill>
        <p:spPr bwMode="auto">
          <a:xfrm>
            <a:off x="4572000" y="2438400"/>
            <a:ext cx="38862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228600" y="4572000"/>
            <a:ext cx="8686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7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and </a:t>
            </a:r>
            <a:r>
              <a:rPr lang="en-US" sz="24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SPU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have a common vertex,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 P,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but do not have a common side. So </a:t>
            </a:r>
            <a:r>
              <a:rPr lang="en-US" sz="24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7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and </a:t>
            </a:r>
            <a:r>
              <a:rPr lang="en-US" sz="24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SPU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are not adjacent angles.</a:t>
            </a:r>
            <a:endParaRPr lang="en-US" sz="2400" i="1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1c </a:t>
            </a:r>
            <a:endParaRPr lang="en-US" altLang="en-US" sz="2600">
              <a:solidFill>
                <a:srgbClr val="333399"/>
              </a:solidFill>
              <a:latin typeface="Arial MT Bl" charset="0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28600" y="3138488"/>
            <a:ext cx="297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</a:rPr>
              <a:t>7 and 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</a:rPr>
              <a:t>8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228600" y="1524000"/>
            <a:ext cx="8686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Verdana" pitchFamily="34" charset="0"/>
              </a:rPr>
              <a:t>Tell whether the angles are only adjacent, adjacent and form a linear pair, or not adjacent.</a:t>
            </a:r>
            <a:endParaRPr lang="en-US" altLang="en-US" sz="2400">
              <a:solidFill>
                <a:srgbClr val="000000"/>
              </a:solidFill>
              <a:latin typeface="Times" pitchFamily="18" charset="0"/>
            </a:endParaRPr>
          </a:p>
        </p:txBody>
      </p:sp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2" cstate="print"/>
          <a:srcRect l="4028" b="12076"/>
          <a:stretch>
            <a:fillRect/>
          </a:stretch>
        </p:blipFill>
        <p:spPr bwMode="auto">
          <a:xfrm>
            <a:off x="4572000" y="2438400"/>
            <a:ext cx="38862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304800" y="4953000"/>
            <a:ext cx="8686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7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and </a:t>
            </a:r>
            <a:r>
              <a:rPr lang="en-US" sz="24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8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have a common vertex,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 P,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but do not have a common side. So </a:t>
            </a:r>
            <a:r>
              <a:rPr lang="en-US" sz="24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7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and </a:t>
            </a:r>
            <a:r>
              <a:rPr lang="en-US" sz="24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8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are not adjacent angles.</a:t>
            </a:r>
            <a:endParaRPr lang="en-US" sz="2400" i="1">
              <a:solidFill>
                <a:srgbClr val="000000"/>
              </a:solidFill>
              <a:latin typeface="Verdan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Complementary &amp; Supplementary Angle Match-Up</a:t>
            </a:r>
            <a:endParaRPr lang="en-US" sz="32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0"/>
            <a:ext cx="9178990" cy="3124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74676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Geo Sketch for Vertical Angles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533400"/>
            <a:ext cx="6867573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28600" y="76200"/>
            <a:ext cx="853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500" dirty="0"/>
              <a:t>Another angle pair relationship exists between two angles whose sides form two pairs of opposite rays. </a:t>
            </a:r>
            <a:r>
              <a:rPr lang="en-US" sz="2500" b="1" u="sng" dirty="0"/>
              <a:t>Vertical angles</a:t>
            </a:r>
            <a:r>
              <a:rPr lang="en-US" sz="2500" b="1" dirty="0"/>
              <a:t> </a:t>
            </a:r>
            <a:r>
              <a:rPr lang="en-US" sz="2500" dirty="0"/>
              <a:t>are two nonadjacent angles formed by two intersecting lines. </a:t>
            </a:r>
            <a:r>
              <a:rPr lang="en-US" sz="2500" b="1" dirty="0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 sz="2500" b="1" dirty="0">
                <a:solidFill>
                  <a:srgbClr val="FF0000"/>
                </a:solidFill>
              </a:rPr>
              <a:t>1</a:t>
            </a:r>
            <a:r>
              <a:rPr lang="en-US" sz="2500" b="1" dirty="0"/>
              <a:t> </a:t>
            </a:r>
            <a:r>
              <a:rPr lang="en-US" sz="2500" dirty="0"/>
              <a:t>and </a:t>
            </a:r>
            <a:r>
              <a:rPr lang="en-US" sz="2500" b="1" dirty="0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 sz="2500" b="1" dirty="0">
                <a:solidFill>
                  <a:srgbClr val="FF0000"/>
                </a:solidFill>
              </a:rPr>
              <a:t>3</a:t>
            </a:r>
            <a:r>
              <a:rPr lang="en-US" sz="2500" b="1" dirty="0"/>
              <a:t> </a:t>
            </a:r>
            <a:r>
              <a:rPr lang="en-US" sz="2500" dirty="0"/>
              <a:t>are vertical angles, as are </a:t>
            </a:r>
            <a:r>
              <a:rPr lang="en-US" sz="2500" b="1" dirty="0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sz="2500" b="1" dirty="0">
                <a:solidFill>
                  <a:srgbClr val="3366FF"/>
                </a:solidFill>
              </a:rPr>
              <a:t>2</a:t>
            </a:r>
            <a:r>
              <a:rPr lang="en-US" sz="2500" b="1" dirty="0"/>
              <a:t> </a:t>
            </a:r>
            <a:r>
              <a:rPr lang="en-US" sz="2500" dirty="0"/>
              <a:t>and </a:t>
            </a:r>
            <a:r>
              <a:rPr lang="en-US" sz="2500" b="1" dirty="0">
                <a:solidFill>
                  <a:srgbClr val="3366FF"/>
                </a:solidFill>
                <a:sym typeface="Symbol" pitchFamily="18" charset="2"/>
              </a:rPr>
              <a:t></a:t>
            </a:r>
            <a:r>
              <a:rPr lang="en-US" sz="2500" b="1" dirty="0">
                <a:solidFill>
                  <a:srgbClr val="3366FF"/>
                </a:solidFill>
              </a:rPr>
              <a:t>4</a:t>
            </a:r>
            <a:r>
              <a:rPr lang="en-US" sz="2500" dirty="0"/>
              <a:t>.</a:t>
            </a:r>
          </a:p>
        </p:txBody>
      </p:sp>
      <p:pic>
        <p:nvPicPr>
          <p:cNvPr id="5018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600200"/>
            <a:ext cx="5518586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715962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and Angles</a:t>
            </a:r>
            <a:endParaRPr lang="en-US" sz="32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990600"/>
            <a:ext cx="4876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467600" cy="639762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and Angles</a:t>
            </a:r>
            <a:endParaRPr lang="en-US" sz="32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914400"/>
            <a:ext cx="6400800" cy="3143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7467600" cy="639762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and Angles</a:t>
            </a:r>
            <a:endParaRPr lang="en-US" sz="32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685800"/>
            <a:ext cx="5100264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5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90800" y="4343400"/>
            <a:ext cx="1695528" cy="2209800"/>
          </a:xfrm>
          <a:noFill/>
          <a:ln/>
        </p:spPr>
      </p:pic>
      <p:sp>
        <p:nvSpPr>
          <p:cNvPr id="20518" name="Rectangle 38"/>
          <p:cNvSpPr>
            <a:spLocks noChangeArrowheads="1"/>
          </p:cNvSpPr>
          <p:nvPr/>
        </p:nvSpPr>
        <p:spPr bwMode="auto">
          <a:xfrm>
            <a:off x="304800" y="685800"/>
            <a:ext cx="5715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dirty="0"/>
              <a:t>Light passing through a fiber optic cable reflects off the walls of the cable in such a way </a:t>
            </a:r>
            <a:r>
              <a:rPr lang="en-US" sz="2800" b="1" dirty="0" smtClean="0"/>
              <a:t>that </a:t>
            </a:r>
            <a:r>
              <a:rPr lang="en-US" sz="2800" b="1" dirty="0" smtClean="0">
                <a:sym typeface="Symbol" pitchFamily="18" charset="2"/>
              </a:rPr>
              <a:t></a:t>
            </a:r>
            <a:r>
              <a:rPr lang="en-US" sz="2800" b="1" dirty="0"/>
              <a:t>1 ≅ </a:t>
            </a:r>
            <a:r>
              <a:rPr lang="en-US" sz="2800" b="1" dirty="0">
                <a:sym typeface="Symbol" pitchFamily="18" charset="2"/>
              </a:rPr>
              <a:t></a:t>
            </a:r>
            <a:r>
              <a:rPr lang="en-US" sz="2800" b="1" dirty="0"/>
              <a:t>2, </a:t>
            </a:r>
            <a:r>
              <a:rPr lang="en-US" sz="2800" b="1" dirty="0">
                <a:sym typeface="Symbol" pitchFamily="18" charset="2"/>
              </a:rPr>
              <a:t></a:t>
            </a:r>
            <a:r>
              <a:rPr lang="en-US" sz="2800" b="1" dirty="0"/>
              <a:t>1 and </a:t>
            </a:r>
            <a:r>
              <a:rPr lang="en-US" sz="2800" b="1" dirty="0">
                <a:sym typeface="Symbol" pitchFamily="18" charset="2"/>
              </a:rPr>
              <a:t></a:t>
            </a:r>
            <a:r>
              <a:rPr lang="en-US" sz="2800" b="1" dirty="0"/>
              <a:t>3 are complementary, and </a:t>
            </a:r>
            <a:r>
              <a:rPr lang="en-US" sz="2800" b="1" dirty="0">
                <a:sym typeface="Symbol" pitchFamily="18" charset="2"/>
              </a:rPr>
              <a:t></a:t>
            </a:r>
            <a:r>
              <a:rPr lang="en-US" sz="2800" b="1" dirty="0"/>
              <a:t>2 and </a:t>
            </a:r>
            <a:r>
              <a:rPr lang="en-US" sz="2800" b="1" dirty="0">
                <a:sym typeface="Symbol" pitchFamily="18" charset="2"/>
              </a:rPr>
              <a:t></a:t>
            </a:r>
            <a:r>
              <a:rPr lang="en-US" sz="2800" b="1" dirty="0"/>
              <a:t>4 are complementary. </a:t>
            </a:r>
          </a:p>
          <a:p>
            <a:endParaRPr lang="en-US" sz="2800" b="1" dirty="0"/>
          </a:p>
          <a:p>
            <a:r>
              <a:rPr lang="en-US" sz="2800" b="1" dirty="0"/>
              <a:t>If m</a:t>
            </a:r>
            <a:r>
              <a:rPr lang="en-US" sz="2800" b="1" dirty="0">
                <a:sym typeface="Symbol" pitchFamily="18" charset="2"/>
              </a:rPr>
              <a:t></a:t>
            </a:r>
            <a:r>
              <a:rPr lang="en-US" sz="2800" b="1" dirty="0"/>
              <a:t>1 = 47°, find m</a:t>
            </a:r>
            <a:r>
              <a:rPr lang="en-US" sz="2800" b="1" dirty="0">
                <a:sym typeface="Symbol" pitchFamily="18" charset="2"/>
              </a:rPr>
              <a:t></a:t>
            </a:r>
            <a:r>
              <a:rPr lang="en-US" sz="2800" b="1" dirty="0"/>
              <a:t>2, m</a:t>
            </a:r>
            <a:r>
              <a:rPr lang="en-US" sz="2800" b="1" dirty="0">
                <a:sym typeface="Symbol" pitchFamily="18" charset="2"/>
              </a:rPr>
              <a:t></a:t>
            </a:r>
            <a:r>
              <a:rPr lang="en-US" sz="2800" b="1" dirty="0"/>
              <a:t>3, and m</a:t>
            </a:r>
            <a:r>
              <a:rPr lang="en-US" sz="2800" b="1" dirty="0">
                <a:sym typeface="Symbol" pitchFamily="18" charset="2"/>
              </a:rPr>
              <a:t></a:t>
            </a:r>
            <a:r>
              <a:rPr lang="en-US" sz="2800" b="1" dirty="0"/>
              <a:t>4.</a:t>
            </a:r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0" y="58578"/>
            <a:ext cx="9144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u="sng" dirty="0">
                <a:solidFill>
                  <a:srgbClr val="00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Example 4: Problem-Solving Application</a:t>
            </a:r>
          </a:p>
        </p:txBody>
      </p:sp>
      <p:pic>
        <p:nvPicPr>
          <p:cNvPr id="20522" name="Picture 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914400"/>
            <a:ext cx="2819400" cy="3906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87" name="Picture 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990600"/>
            <a:ext cx="2529747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28600" y="228600"/>
            <a:ext cx="5324475" cy="762000"/>
            <a:chOff x="180" y="2016"/>
            <a:chExt cx="3354" cy="480"/>
          </a:xfrm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341" y="2016"/>
              <a:ext cx="480" cy="480"/>
              <a:chOff x="432" y="528"/>
              <a:chExt cx="480" cy="480"/>
            </a:xfrm>
          </p:grpSpPr>
          <p:pic>
            <p:nvPicPr>
              <p:cNvPr id="15381" name="Picture 2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32" y="528"/>
                <a:ext cx="480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5382" name="Text Box 22"/>
              <p:cNvSpPr txBox="1">
                <a:spLocks noChangeArrowheads="1"/>
              </p:cNvSpPr>
              <p:nvPr/>
            </p:nvSpPr>
            <p:spPr bwMode="auto">
              <a:xfrm>
                <a:off x="494" y="540"/>
                <a:ext cx="25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  <a:endParaRPr lang="en-US" sz="2400"/>
              </a:p>
            </p:txBody>
          </p:sp>
        </p:grpSp>
        <p:sp>
          <p:nvSpPr>
            <p:cNvPr id="15383" name="Text Box 23"/>
            <p:cNvSpPr txBox="1">
              <a:spLocks noChangeArrowheads="1"/>
            </p:cNvSpPr>
            <p:nvPr/>
          </p:nvSpPr>
          <p:spPr bwMode="auto">
            <a:xfrm>
              <a:off x="180" y="2064"/>
              <a:ext cx="33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1"/>
                <a:t>           </a:t>
              </a:r>
              <a:r>
                <a:rPr lang="en-US" sz="2400" b="1"/>
                <a:t>Understand the Problem</a:t>
              </a:r>
              <a:endParaRPr lang="en-US" sz="2400"/>
            </a:p>
          </p:txBody>
        </p:sp>
      </p:grpSp>
      <p:sp>
        <p:nvSpPr>
          <p:cNvPr id="15386" name="Rectangle 26"/>
          <p:cNvSpPr>
            <a:spLocks noChangeArrowheads="1"/>
          </p:cNvSpPr>
          <p:nvPr/>
        </p:nvSpPr>
        <p:spPr bwMode="auto">
          <a:xfrm>
            <a:off x="228600" y="1219200"/>
            <a:ext cx="6096000" cy="3431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/>
              <a:t>The </a:t>
            </a:r>
            <a:r>
              <a:rPr lang="en-US" sz="2800" b="1" dirty="0"/>
              <a:t>answers </a:t>
            </a:r>
            <a:r>
              <a:rPr lang="en-US" sz="2800" dirty="0"/>
              <a:t>are the measures of </a:t>
            </a:r>
            <a:r>
              <a:rPr lang="en-US" sz="2800" dirty="0">
                <a:sym typeface="Symbol" pitchFamily="18" charset="2"/>
              </a:rPr>
              <a:t></a:t>
            </a:r>
            <a:r>
              <a:rPr lang="en-US" sz="2800" dirty="0"/>
              <a:t>2, </a:t>
            </a:r>
            <a:r>
              <a:rPr lang="en-US" sz="2000" dirty="0">
                <a:sym typeface="Symbol" pitchFamily="18" charset="2"/>
              </a:rPr>
              <a:t></a:t>
            </a:r>
            <a:r>
              <a:rPr lang="en-US" sz="2800" dirty="0"/>
              <a:t>3, and </a:t>
            </a:r>
            <a:r>
              <a:rPr lang="en-US" sz="2000" dirty="0">
                <a:sym typeface="Symbol" pitchFamily="18" charset="2"/>
              </a:rPr>
              <a:t></a:t>
            </a:r>
            <a:r>
              <a:rPr lang="en-US" sz="2800" dirty="0"/>
              <a:t>4.</a:t>
            </a:r>
          </a:p>
          <a:p>
            <a:endParaRPr lang="en-US" sz="1050" dirty="0"/>
          </a:p>
          <a:p>
            <a:r>
              <a:rPr lang="en-US" sz="2800" b="1" dirty="0"/>
              <a:t>List the important information:</a:t>
            </a:r>
          </a:p>
          <a:p>
            <a:endParaRPr lang="en-US" sz="1050" b="1" dirty="0"/>
          </a:p>
          <a:p>
            <a:r>
              <a:rPr lang="en-US" sz="2800" dirty="0"/>
              <a:t>• </a:t>
            </a:r>
            <a:r>
              <a:rPr lang="en-US" sz="2000" dirty="0">
                <a:sym typeface="Symbol" pitchFamily="18" charset="2"/>
              </a:rPr>
              <a:t></a:t>
            </a:r>
            <a:r>
              <a:rPr lang="en-US" sz="2800" dirty="0"/>
              <a:t>1 </a:t>
            </a:r>
            <a:r>
              <a:rPr lang="en-US" sz="2800" dirty="0">
                <a:sym typeface="Symbol" pitchFamily="18" charset="2"/>
              </a:rPr>
              <a:t></a:t>
            </a:r>
            <a:r>
              <a:rPr lang="en-US" sz="2800" dirty="0"/>
              <a:t> </a:t>
            </a:r>
            <a:r>
              <a:rPr lang="en-US" sz="2000" dirty="0">
                <a:sym typeface="Symbol" pitchFamily="18" charset="2"/>
              </a:rPr>
              <a:t></a:t>
            </a:r>
            <a:r>
              <a:rPr lang="en-US" sz="2800" dirty="0"/>
              <a:t>2</a:t>
            </a:r>
          </a:p>
          <a:p>
            <a:r>
              <a:rPr lang="en-US" sz="2800" dirty="0"/>
              <a:t>• </a:t>
            </a:r>
            <a:r>
              <a:rPr lang="en-US" sz="2000" dirty="0">
                <a:sym typeface="Symbol" pitchFamily="18" charset="2"/>
              </a:rPr>
              <a:t></a:t>
            </a:r>
            <a:r>
              <a:rPr lang="en-US" sz="2800" dirty="0"/>
              <a:t>1 and </a:t>
            </a:r>
            <a:r>
              <a:rPr lang="en-US" sz="2000" dirty="0">
                <a:sym typeface="Symbol" pitchFamily="18" charset="2"/>
              </a:rPr>
              <a:t></a:t>
            </a:r>
            <a:r>
              <a:rPr lang="en-US" sz="2800" dirty="0"/>
              <a:t>3 are complementary, and </a:t>
            </a:r>
            <a:r>
              <a:rPr lang="en-US" sz="2000" dirty="0">
                <a:sym typeface="Symbol" pitchFamily="18" charset="2"/>
              </a:rPr>
              <a:t></a:t>
            </a:r>
            <a:r>
              <a:rPr lang="en-US" sz="2800" dirty="0"/>
              <a:t>2 and </a:t>
            </a:r>
            <a:r>
              <a:rPr lang="en-US" sz="2000" dirty="0">
                <a:sym typeface="Symbol" pitchFamily="18" charset="2"/>
              </a:rPr>
              <a:t></a:t>
            </a:r>
            <a:r>
              <a:rPr lang="en-US" sz="2800" dirty="0"/>
              <a:t>4 are complementary.</a:t>
            </a:r>
          </a:p>
          <a:p>
            <a:r>
              <a:rPr lang="en-US" sz="2800" dirty="0"/>
              <a:t>• m</a:t>
            </a:r>
            <a:r>
              <a:rPr lang="en-US" sz="2000" dirty="0">
                <a:sym typeface="Symbol" pitchFamily="18" charset="2"/>
              </a:rPr>
              <a:t></a:t>
            </a:r>
            <a:r>
              <a:rPr lang="en-US" sz="2800" dirty="0"/>
              <a:t>1 = 47°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676400"/>
            <a:ext cx="6172200" cy="1894362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0070C0"/>
                </a:solidFill>
              </a:rPr>
              <a:t>Chapter 1 Section 4</a:t>
            </a:r>
            <a:br>
              <a:rPr lang="en-US" sz="4400" dirty="0" smtClean="0">
                <a:solidFill>
                  <a:srgbClr val="0070C0"/>
                </a:solidFill>
              </a:rPr>
            </a:br>
            <a:r>
              <a:rPr lang="en-US" sz="4400" u="sng" dirty="0" smtClean="0">
                <a:solidFill>
                  <a:srgbClr val="0070C0"/>
                </a:solidFill>
              </a:rPr>
              <a:t>Types Of Angles </a:t>
            </a:r>
            <a:endParaRPr lang="en-US" sz="4400" u="sng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886200"/>
            <a:ext cx="6172200" cy="1371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Honors Geometry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152400"/>
            <a:ext cx="2895600" cy="647700"/>
            <a:chOff x="384" y="1248"/>
            <a:chExt cx="1824" cy="40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84" y="1248"/>
              <a:ext cx="360" cy="408"/>
              <a:chOff x="3681" y="3579"/>
              <a:chExt cx="360" cy="408"/>
            </a:xfrm>
          </p:grpSpPr>
          <p:pic>
            <p:nvPicPr>
              <p:cNvPr id="41988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681" y="3579"/>
                <a:ext cx="360" cy="4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1989" name="Text Box 5"/>
              <p:cNvSpPr txBox="1">
                <a:spLocks noChangeArrowheads="1"/>
              </p:cNvSpPr>
              <p:nvPr/>
            </p:nvSpPr>
            <p:spPr bwMode="auto">
              <a:xfrm>
                <a:off x="3744" y="3600"/>
                <a:ext cx="25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</a:t>
                </a:r>
                <a:endParaRPr lang="en-US" sz="2400"/>
              </a:p>
            </p:txBody>
          </p:sp>
        </p:grpSp>
        <p:sp>
          <p:nvSpPr>
            <p:cNvPr id="41990" name="Text Box 6"/>
            <p:cNvSpPr txBox="1">
              <a:spLocks noChangeArrowheads="1"/>
            </p:cNvSpPr>
            <p:nvPr/>
          </p:nvSpPr>
          <p:spPr bwMode="auto">
            <a:xfrm>
              <a:off x="793" y="1278"/>
              <a:ext cx="14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b="1" dirty="0"/>
                <a:t>Make a Plan</a:t>
              </a:r>
              <a:endParaRPr lang="en-US" sz="2400" dirty="0"/>
            </a:p>
          </p:txBody>
        </p:sp>
      </p:grp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838200" y="1143000"/>
            <a:ext cx="7315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/>
              <a:t>If 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1 </a:t>
            </a:r>
            <a:r>
              <a:rPr lang="en-US" sz="3200" dirty="0">
                <a:sym typeface="Symbol" pitchFamily="18" charset="2"/>
              </a:rPr>
              <a:t></a:t>
            </a:r>
            <a:r>
              <a:rPr lang="en-US" sz="3200" dirty="0"/>
              <a:t> 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2, then m 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1 = m 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2.</a:t>
            </a:r>
          </a:p>
          <a:p>
            <a:pPr algn="ctr"/>
            <a:endParaRPr lang="en-US" sz="3200" dirty="0"/>
          </a:p>
          <a:p>
            <a:r>
              <a:rPr lang="en-US" sz="3200" dirty="0"/>
              <a:t>If 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3 and 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1 are complementary, then </a:t>
            </a:r>
            <a:r>
              <a:rPr lang="en-US" sz="3200" dirty="0" smtClean="0"/>
              <a:t>m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3 = (90 – 47)°.</a:t>
            </a:r>
          </a:p>
          <a:p>
            <a:pPr algn="ctr"/>
            <a:endParaRPr lang="en-US" sz="3200" dirty="0"/>
          </a:p>
          <a:p>
            <a:r>
              <a:rPr lang="en-US" sz="3200" dirty="0"/>
              <a:t>If 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4 and 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2 are complementary, then </a:t>
            </a:r>
            <a:r>
              <a:rPr lang="en-US" sz="3200" dirty="0" smtClean="0"/>
              <a:t>m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4 = (90 – 47)°.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152400"/>
            <a:ext cx="1857375" cy="704850"/>
            <a:chOff x="288" y="996"/>
            <a:chExt cx="1170" cy="444"/>
          </a:xfrm>
        </p:grpSpPr>
        <p:sp>
          <p:nvSpPr>
            <p:cNvPr id="43011" name="Text Box 3"/>
            <p:cNvSpPr txBox="1">
              <a:spLocks noChangeArrowheads="1"/>
            </p:cNvSpPr>
            <p:nvPr/>
          </p:nvSpPr>
          <p:spPr bwMode="auto">
            <a:xfrm>
              <a:off x="755" y="1074"/>
              <a:ext cx="7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b="1" dirty="0"/>
                <a:t>Solve</a:t>
              </a:r>
              <a:endParaRPr lang="en-US" dirty="0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88" y="996"/>
              <a:ext cx="444" cy="444"/>
              <a:chOff x="2592" y="864"/>
              <a:chExt cx="444" cy="444"/>
            </a:xfrm>
          </p:grpSpPr>
          <p:pic>
            <p:nvPicPr>
              <p:cNvPr id="43013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592" y="864"/>
                <a:ext cx="444" cy="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3014" name="Text Box 6"/>
              <p:cNvSpPr txBox="1">
                <a:spLocks noChangeArrowheads="1"/>
              </p:cNvSpPr>
              <p:nvPr/>
            </p:nvSpPr>
            <p:spPr bwMode="auto">
              <a:xfrm>
                <a:off x="2706" y="939"/>
                <a:ext cx="25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3</a:t>
                </a:r>
                <a:endParaRPr lang="en-US"/>
              </a:p>
            </p:txBody>
          </p:sp>
        </p:grpSp>
      </p:grp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304800" y="1143000"/>
            <a:ext cx="8305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/>
              <a:t>By the Transitive Property of Equality, if </a:t>
            </a:r>
          </a:p>
          <a:p>
            <a:r>
              <a:rPr lang="en-US" sz="2800" dirty="0"/>
              <a:t>m</a:t>
            </a:r>
            <a:r>
              <a:rPr lang="en-US" sz="2800" dirty="0">
                <a:sym typeface="Symbol" pitchFamily="18" charset="2"/>
              </a:rPr>
              <a:t></a:t>
            </a:r>
            <a:r>
              <a:rPr lang="en-US" sz="2800" dirty="0"/>
              <a:t>1 = 47° and m</a:t>
            </a:r>
            <a:r>
              <a:rPr lang="en-US" sz="2800" dirty="0">
                <a:sym typeface="Symbol" pitchFamily="18" charset="2"/>
              </a:rPr>
              <a:t></a:t>
            </a:r>
            <a:r>
              <a:rPr lang="en-US" sz="2800" dirty="0"/>
              <a:t>1 = m</a:t>
            </a:r>
            <a:r>
              <a:rPr lang="en-US" sz="2800" dirty="0">
                <a:sym typeface="Symbol" pitchFamily="18" charset="2"/>
              </a:rPr>
              <a:t></a:t>
            </a:r>
            <a:r>
              <a:rPr lang="en-US" sz="2800" dirty="0"/>
              <a:t>2, then m</a:t>
            </a:r>
            <a:r>
              <a:rPr lang="en-US" sz="2800" dirty="0">
                <a:sym typeface="Symbol" pitchFamily="18" charset="2"/>
              </a:rPr>
              <a:t></a:t>
            </a:r>
            <a:r>
              <a:rPr lang="en-US" sz="2800" dirty="0"/>
              <a:t>2 = 47°. </a:t>
            </a:r>
          </a:p>
          <a:p>
            <a:endParaRPr lang="en-US" sz="2800" dirty="0"/>
          </a:p>
          <a:p>
            <a:r>
              <a:rPr lang="en-US" sz="2800" dirty="0"/>
              <a:t>Since </a:t>
            </a:r>
            <a:r>
              <a:rPr lang="en-US" sz="2800" dirty="0">
                <a:sym typeface="Symbol" pitchFamily="18" charset="2"/>
              </a:rPr>
              <a:t></a:t>
            </a:r>
            <a:r>
              <a:rPr lang="en-US" sz="2800" dirty="0"/>
              <a:t>3 and </a:t>
            </a:r>
            <a:r>
              <a:rPr lang="en-US" sz="2800" dirty="0">
                <a:sym typeface="Symbol" pitchFamily="18" charset="2"/>
              </a:rPr>
              <a:t></a:t>
            </a:r>
            <a:r>
              <a:rPr lang="en-US" sz="2800" dirty="0"/>
              <a:t>1 are complementary, m</a:t>
            </a:r>
            <a:r>
              <a:rPr lang="en-US" sz="2800" dirty="0">
                <a:sym typeface="Symbol" pitchFamily="18" charset="2"/>
              </a:rPr>
              <a:t></a:t>
            </a:r>
            <a:r>
              <a:rPr lang="en-US" sz="2800" dirty="0"/>
              <a:t>3 = 43°. Similarly, since </a:t>
            </a:r>
            <a:r>
              <a:rPr lang="en-US" sz="2800" dirty="0">
                <a:sym typeface="Symbol" pitchFamily="18" charset="2"/>
              </a:rPr>
              <a:t></a:t>
            </a:r>
            <a:r>
              <a:rPr lang="en-US" sz="2800" dirty="0"/>
              <a:t>2 and </a:t>
            </a:r>
            <a:r>
              <a:rPr lang="en-US" sz="2800" dirty="0">
                <a:sym typeface="Symbol" pitchFamily="18" charset="2"/>
              </a:rPr>
              <a:t></a:t>
            </a:r>
            <a:r>
              <a:rPr lang="en-US" sz="2800" dirty="0"/>
              <a:t>4 are complementary, m</a:t>
            </a:r>
            <a:r>
              <a:rPr lang="en-US" sz="2800" dirty="0">
                <a:sym typeface="Symbol" pitchFamily="18" charset="2"/>
              </a:rPr>
              <a:t></a:t>
            </a:r>
            <a:r>
              <a:rPr lang="en-US" sz="2800" dirty="0"/>
              <a:t>4 = 43°.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04800" y="457200"/>
            <a:ext cx="2687638" cy="676275"/>
            <a:chOff x="384" y="3600"/>
            <a:chExt cx="1693" cy="426"/>
          </a:xfrm>
        </p:grpSpPr>
        <p:sp>
          <p:nvSpPr>
            <p:cNvPr id="44040" name="Text Box 8"/>
            <p:cNvSpPr txBox="1">
              <a:spLocks noChangeArrowheads="1"/>
            </p:cNvSpPr>
            <p:nvPr/>
          </p:nvSpPr>
          <p:spPr bwMode="auto">
            <a:xfrm>
              <a:off x="864" y="3696"/>
              <a:ext cx="1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b="1" dirty="0"/>
                <a:t>Look Back</a:t>
              </a:r>
              <a:endParaRPr lang="en-US" sz="2400" dirty="0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84" y="3600"/>
              <a:ext cx="528" cy="426"/>
              <a:chOff x="1758" y="3408"/>
              <a:chExt cx="528" cy="426"/>
            </a:xfrm>
          </p:grpSpPr>
          <p:pic>
            <p:nvPicPr>
              <p:cNvPr id="44042" name="Picture 10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824" y="3408"/>
                <a:ext cx="426" cy="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4043" name="Text Box 11"/>
              <p:cNvSpPr txBox="1">
                <a:spLocks noChangeArrowheads="1"/>
              </p:cNvSpPr>
              <p:nvPr/>
            </p:nvSpPr>
            <p:spPr bwMode="auto">
              <a:xfrm>
                <a:off x="1758" y="3504"/>
                <a:ext cx="5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4</a:t>
                </a:r>
              </a:p>
            </p:txBody>
          </p:sp>
        </p:grpSp>
      </p:grp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457200" y="1524000"/>
            <a:ext cx="8001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/>
              <a:t>The answer makes sense because </a:t>
            </a:r>
            <a:r>
              <a:rPr lang="en-US" sz="3200" dirty="0" smtClean="0"/>
              <a:t>              47</a:t>
            </a:r>
            <a:r>
              <a:rPr lang="en-US" sz="3200" dirty="0"/>
              <a:t>° + 43° = 90°, so 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1 and 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3 are complementary, and 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2 and 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4 are complementary. </a:t>
            </a:r>
          </a:p>
          <a:p>
            <a:endParaRPr lang="en-US" sz="3200" dirty="0"/>
          </a:p>
          <a:p>
            <a:r>
              <a:rPr lang="en-US" sz="3200" dirty="0"/>
              <a:t>Thus m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2 = 47°, m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3 = 43°, and </a:t>
            </a:r>
            <a:r>
              <a:rPr lang="en-US" sz="3200" dirty="0" smtClean="0"/>
              <a:t>                m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4 =43°.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04800" y="685800"/>
            <a:ext cx="8153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</a:rPr>
              <a:t>What if...?</a:t>
            </a:r>
            <a:r>
              <a:rPr lang="en-US" altLang="en-US" sz="3200" b="1" dirty="0"/>
              <a:t> </a:t>
            </a:r>
            <a:r>
              <a:rPr lang="en-US" altLang="en-US" sz="3200" dirty="0"/>
              <a:t>Suppose m</a:t>
            </a:r>
            <a:r>
              <a:rPr lang="en-US" altLang="en-US" sz="3200" dirty="0">
                <a:sym typeface="Symbol" pitchFamily="18" charset="2"/>
              </a:rPr>
              <a:t></a:t>
            </a:r>
            <a:r>
              <a:rPr lang="en-US" altLang="en-US" sz="3200" dirty="0"/>
              <a:t>3 = 27.6°. Find m</a:t>
            </a:r>
            <a:r>
              <a:rPr lang="en-US" altLang="en-US" sz="3200" dirty="0">
                <a:sym typeface="Symbol" pitchFamily="18" charset="2"/>
              </a:rPr>
              <a:t></a:t>
            </a:r>
            <a:r>
              <a:rPr lang="en-US" altLang="en-US" sz="3200" dirty="0"/>
              <a:t>1, m</a:t>
            </a:r>
            <a:r>
              <a:rPr lang="en-US" altLang="en-US" sz="3200" dirty="0">
                <a:sym typeface="Symbol" pitchFamily="18" charset="2"/>
              </a:rPr>
              <a:t></a:t>
            </a:r>
            <a:r>
              <a:rPr lang="en-US" altLang="en-US" sz="3200" dirty="0"/>
              <a:t>2, and m</a:t>
            </a:r>
            <a:r>
              <a:rPr lang="en-US" altLang="en-US" sz="3200" dirty="0">
                <a:sym typeface="Symbol" pitchFamily="18" charset="2"/>
              </a:rPr>
              <a:t></a:t>
            </a:r>
            <a:r>
              <a:rPr lang="en-US" altLang="en-US" sz="3200" dirty="0"/>
              <a:t>4.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4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pic>
        <p:nvPicPr>
          <p:cNvPr id="29705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524000"/>
            <a:ext cx="2247900" cy="31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295400"/>
            <a:ext cx="26543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52400" y="304800"/>
            <a:ext cx="5324475" cy="762000"/>
            <a:chOff x="180" y="2016"/>
            <a:chExt cx="3354" cy="48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41" y="2016"/>
              <a:ext cx="480" cy="480"/>
              <a:chOff x="432" y="528"/>
              <a:chExt cx="480" cy="480"/>
            </a:xfrm>
          </p:grpSpPr>
          <p:pic>
            <p:nvPicPr>
              <p:cNvPr id="45060" name="Picture 4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32" y="528"/>
                <a:ext cx="480" cy="4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5061" name="Text Box 5"/>
              <p:cNvSpPr txBox="1">
                <a:spLocks noChangeArrowheads="1"/>
              </p:cNvSpPr>
              <p:nvPr/>
            </p:nvSpPr>
            <p:spPr bwMode="auto">
              <a:xfrm>
                <a:off x="494" y="540"/>
                <a:ext cx="25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1</a:t>
                </a:r>
                <a:endParaRPr lang="en-US" sz="2400"/>
              </a:p>
            </p:txBody>
          </p:sp>
        </p:grpSp>
        <p:sp>
          <p:nvSpPr>
            <p:cNvPr id="45062" name="Text Box 6"/>
            <p:cNvSpPr txBox="1">
              <a:spLocks noChangeArrowheads="1"/>
            </p:cNvSpPr>
            <p:nvPr/>
          </p:nvSpPr>
          <p:spPr bwMode="auto">
            <a:xfrm>
              <a:off x="180" y="2064"/>
              <a:ext cx="33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b="1" dirty="0"/>
                <a:t>           </a:t>
              </a:r>
              <a:r>
                <a:rPr lang="en-US" sz="2400" b="1" dirty="0"/>
                <a:t>Understand the Problem</a:t>
              </a:r>
              <a:endParaRPr lang="en-US" sz="2400" dirty="0"/>
            </a:p>
          </p:txBody>
        </p:sp>
      </p:grp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228600" y="1219200"/>
            <a:ext cx="6096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/>
              <a:t>The </a:t>
            </a:r>
            <a:r>
              <a:rPr lang="en-US" sz="2800" b="1" dirty="0"/>
              <a:t>answers </a:t>
            </a:r>
            <a:r>
              <a:rPr lang="en-US" sz="2800" dirty="0"/>
              <a:t>are the measures of </a:t>
            </a:r>
            <a:br>
              <a:rPr lang="en-US" sz="2800" dirty="0"/>
            </a:br>
            <a:r>
              <a:rPr lang="en-US" sz="2800" dirty="0">
                <a:sym typeface="Symbol" pitchFamily="18" charset="2"/>
              </a:rPr>
              <a:t></a:t>
            </a:r>
            <a:r>
              <a:rPr lang="en-US" sz="2800" dirty="0"/>
              <a:t>1, </a:t>
            </a:r>
            <a:r>
              <a:rPr lang="en-US" sz="2800" dirty="0">
                <a:sym typeface="Symbol" pitchFamily="18" charset="2"/>
              </a:rPr>
              <a:t></a:t>
            </a:r>
            <a:r>
              <a:rPr lang="en-US" sz="2800" dirty="0"/>
              <a:t>2, and </a:t>
            </a:r>
            <a:r>
              <a:rPr lang="en-US" sz="2800" dirty="0">
                <a:sym typeface="Symbol" pitchFamily="18" charset="2"/>
              </a:rPr>
              <a:t></a:t>
            </a:r>
            <a:r>
              <a:rPr lang="en-US" sz="2800" dirty="0"/>
              <a:t>4.</a:t>
            </a:r>
          </a:p>
          <a:p>
            <a:endParaRPr lang="en-US" sz="2800" dirty="0"/>
          </a:p>
          <a:p>
            <a:r>
              <a:rPr lang="en-US" sz="2800" b="1" dirty="0"/>
              <a:t>List the important information:</a:t>
            </a:r>
          </a:p>
          <a:p>
            <a:endParaRPr lang="en-US" sz="2800" b="1" dirty="0"/>
          </a:p>
          <a:p>
            <a:r>
              <a:rPr lang="en-US" sz="2800" dirty="0"/>
              <a:t>• </a:t>
            </a:r>
            <a:r>
              <a:rPr lang="en-US" sz="2800" dirty="0">
                <a:sym typeface="Symbol" pitchFamily="18" charset="2"/>
              </a:rPr>
              <a:t></a:t>
            </a:r>
            <a:r>
              <a:rPr lang="en-US" sz="2800" dirty="0"/>
              <a:t>1 </a:t>
            </a:r>
            <a:r>
              <a:rPr lang="en-US" sz="2800" dirty="0">
                <a:sym typeface="Symbol" pitchFamily="18" charset="2"/>
              </a:rPr>
              <a:t>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</a:t>
            </a:r>
            <a:r>
              <a:rPr lang="en-US" sz="2800" dirty="0"/>
              <a:t>2</a:t>
            </a:r>
          </a:p>
          <a:p>
            <a:r>
              <a:rPr lang="en-US" sz="2800" dirty="0"/>
              <a:t>• </a:t>
            </a:r>
            <a:r>
              <a:rPr lang="en-US" sz="2800" dirty="0">
                <a:sym typeface="Symbol" pitchFamily="18" charset="2"/>
              </a:rPr>
              <a:t></a:t>
            </a:r>
            <a:r>
              <a:rPr lang="en-US" sz="2800" dirty="0"/>
              <a:t>1 and </a:t>
            </a:r>
            <a:r>
              <a:rPr lang="en-US" sz="2800" dirty="0">
                <a:sym typeface="Symbol" pitchFamily="18" charset="2"/>
              </a:rPr>
              <a:t></a:t>
            </a:r>
            <a:r>
              <a:rPr lang="en-US" sz="2800" dirty="0"/>
              <a:t>3 are complementary, and </a:t>
            </a:r>
            <a:r>
              <a:rPr lang="en-US" sz="2800" dirty="0">
                <a:sym typeface="Symbol" pitchFamily="18" charset="2"/>
              </a:rPr>
              <a:t></a:t>
            </a:r>
            <a:r>
              <a:rPr lang="en-US" sz="2800" dirty="0"/>
              <a:t>2 and </a:t>
            </a:r>
            <a:r>
              <a:rPr lang="en-US" sz="2800" dirty="0">
                <a:sym typeface="Symbol" pitchFamily="18" charset="2"/>
              </a:rPr>
              <a:t></a:t>
            </a:r>
            <a:r>
              <a:rPr lang="en-US" sz="2800" dirty="0"/>
              <a:t>4 </a:t>
            </a:r>
            <a:r>
              <a:rPr lang="en-US" sz="2800" dirty="0" smtClean="0"/>
              <a:t>are complementary</a:t>
            </a:r>
            <a:r>
              <a:rPr lang="en-US" sz="2800" dirty="0"/>
              <a:t>.</a:t>
            </a:r>
          </a:p>
          <a:p>
            <a:r>
              <a:rPr lang="en-US" sz="2800" dirty="0"/>
              <a:t>• m</a:t>
            </a:r>
            <a:r>
              <a:rPr lang="en-US" sz="2800" dirty="0">
                <a:sym typeface="Symbol" pitchFamily="18" charset="2"/>
              </a:rPr>
              <a:t></a:t>
            </a:r>
            <a:r>
              <a:rPr lang="en-US" sz="2800" dirty="0"/>
              <a:t>3 = 27.6°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381000"/>
            <a:ext cx="2895600" cy="647700"/>
            <a:chOff x="384" y="1248"/>
            <a:chExt cx="1824" cy="40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384" y="1248"/>
              <a:ext cx="360" cy="408"/>
              <a:chOff x="3681" y="3579"/>
              <a:chExt cx="360" cy="408"/>
            </a:xfrm>
          </p:grpSpPr>
          <p:pic>
            <p:nvPicPr>
              <p:cNvPr id="46084" name="Picture 4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3681" y="3579"/>
                <a:ext cx="360" cy="4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6085" name="Text Box 5"/>
              <p:cNvSpPr txBox="1">
                <a:spLocks noChangeArrowheads="1"/>
              </p:cNvSpPr>
              <p:nvPr/>
            </p:nvSpPr>
            <p:spPr bwMode="auto">
              <a:xfrm>
                <a:off x="3744" y="3600"/>
                <a:ext cx="25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2</a:t>
                </a:r>
                <a:endParaRPr lang="en-US" sz="2400"/>
              </a:p>
            </p:txBody>
          </p:sp>
        </p:grpSp>
        <p:sp>
          <p:nvSpPr>
            <p:cNvPr id="46086" name="Text Box 6"/>
            <p:cNvSpPr txBox="1">
              <a:spLocks noChangeArrowheads="1"/>
            </p:cNvSpPr>
            <p:nvPr/>
          </p:nvSpPr>
          <p:spPr bwMode="auto">
            <a:xfrm>
              <a:off x="793" y="1278"/>
              <a:ext cx="1415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b="1" dirty="0"/>
                <a:t>Make a Plan</a:t>
              </a:r>
              <a:endParaRPr lang="en-US" sz="2400" dirty="0"/>
            </a:p>
          </p:txBody>
        </p:sp>
      </p:grp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838200" y="1295400"/>
            <a:ext cx="70104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/>
              <a:t>If </a:t>
            </a:r>
            <a:r>
              <a:rPr lang="en-US" sz="2800" dirty="0">
                <a:sym typeface="Symbol" pitchFamily="18" charset="2"/>
              </a:rPr>
              <a:t></a:t>
            </a:r>
            <a:r>
              <a:rPr lang="en-US" sz="2800" dirty="0"/>
              <a:t>1 </a:t>
            </a:r>
            <a:r>
              <a:rPr lang="en-US" sz="2800" dirty="0">
                <a:sym typeface="Symbol" pitchFamily="18" charset="2"/>
              </a:rPr>
              <a:t></a:t>
            </a:r>
            <a:r>
              <a:rPr lang="en-US" sz="2800" dirty="0"/>
              <a:t> </a:t>
            </a:r>
            <a:r>
              <a:rPr lang="en-US" sz="2800" dirty="0">
                <a:sym typeface="Symbol" pitchFamily="18" charset="2"/>
              </a:rPr>
              <a:t></a:t>
            </a:r>
            <a:r>
              <a:rPr lang="en-US" sz="2800" dirty="0"/>
              <a:t>2, then m</a:t>
            </a:r>
            <a:r>
              <a:rPr lang="en-US" sz="2800" dirty="0">
                <a:sym typeface="Symbol" pitchFamily="18" charset="2"/>
              </a:rPr>
              <a:t></a:t>
            </a:r>
            <a:r>
              <a:rPr lang="en-US" sz="2800" dirty="0"/>
              <a:t>1 = m</a:t>
            </a:r>
            <a:r>
              <a:rPr lang="en-US" sz="2800" dirty="0">
                <a:sym typeface="Symbol" pitchFamily="18" charset="2"/>
              </a:rPr>
              <a:t></a:t>
            </a:r>
            <a:r>
              <a:rPr lang="en-US" sz="2800" dirty="0"/>
              <a:t>2.</a:t>
            </a:r>
          </a:p>
          <a:p>
            <a:endParaRPr lang="en-US" sz="2800" dirty="0"/>
          </a:p>
          <a:p>
            <a:r>
              <a:rPr lang="en-US" sz="2800" dirty="0"/>
              <a:t>If </a:t>
            </a:r>
            <a:r>
              <a:rPr lang="en-US" sz="2800" dirty="0">
                <a:sym typeface="Symbol" pitchFamily="18" charset="2"/>
              </a:rPr>
              <a:t></a:t>
            </a:r>
            <a:r>
              <a:rPr lang="en-US" sz="2800" dirty="0"/>
              <a:t>3 and </a:t>
            </a:r>
            <a:r>
              <a:rPr lang="en-US" sz="2800" dirty="0">
                <a:sym typeface="Symbol" pitchFamily="18" charset="2"/>
              </a:rPr>
              <a:t></a:t>
            </a:r>
            <a:r>
              <a:rPr lang="en-US" sz="2800" dirty="0"/>
              <a:t>1 are complementary, </a:t>
            </a:r>
          </a:p>
          <a:p>
            <a:r>
              <a:rPr lang="en-US" sz="2800" dirty="0"/>
              <a:t>then m</a:t>
            </a:r>
            <a:r>
              <a:rPr lang="en-US" sz="2800" dirty="0">
                <a:sym typeface="Symbol" pitchFamily="18" charset="2"/>
              </a:rPr>
              <a:t></a:t>
            </a:r>
            <a:r>
              <a:rPr lang="en-US" sz="2800" dirty="0"/>
              <a:t>1 = (90 – 27.6)°.</a:t>
            </a:r>
          </a:p>
          <a:p>
            <a:endParaRPr lang="en-US" sz="2800" dirty="0"/>
          </a:p>
          <a:p>
            <a:r>
              <a:rPr lang="en-US" sz="2800" dirty="0"/>
              <a:t>If </a:t>
            </a:r>
            <a:r>
              <a:rPr lang="en-US" sz="2800" dirty="0">
                <a:sym typeface="Symbol" pitchFamily="18" charset="2"/>
              </a:rPr>
              <a:t></a:t>
            </a:r>
            <a:r>
              <a:rPr lang="en-US" sz="2800" dirty="0"/>
              <a:t>4 and </a:t>
            </a:r>
            <a:r>
              <a:rPr lang="en-US" sz="2800" dirty="0">
                <a:sym typeface="Symbol" pitchFamily="18" charset="2"/>
              </a:rPr>
              <a:t></a:t>
            </a:r>
            <a:r>
              <a:rPr lang="en-US" sz="2800" dirty="0"/>
              <a:t>2 are complementary, </a:t>
            </a:r>
          </a:p>
          <a:p>
            <a:r>
              <a:rPr lang="en-US" sz="2800" dirty="0"/>
              <a:t>then m</a:t>
            </a:r>
            <a:r>
              <a:rPr lang="en-US" sz="2800" dirty="0">
                <a:sym typeface="Symbol" pitchFamily="18" charset="2"/>
              </a:rPr>
              <a:t></a:t>
            </a:r>
            <a:r>
              <a:rPr lang="en-US" sz="2800" dirty="0"/>
              <a:t>4 = (90 – 27.6)°.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381000"/>
            <a:ext cx="1857375" cy="704850"/>
            <a:chOff x="288" y="996"/>
            <a:chExt cx="1170" cy="444"/>
          </a:xfrm>
        </p:grpSpPr>
        <p:sp>
          <p:nvSpPr>
            <p:cNvPr id="47107" name="Text Box 3"/>
            <p:cNvSpPr txBox="1">
              <a:spLocks noChangeArrowheads="1"/>
            </p:cNvSpPr>
            <p:nvPr/>
          </p:nvSpPr>
          <p:spPr bwMode="auto">
            <a:xfrm>
              <a:off x="755" y="1074"/>
              <a:ext cx="70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400" b="1" dirty="0"/>
                <a:t>Solve</a:t>
              </a:r>
              <a:endParaRPr lang="en-US" dirty="0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288" y="996"/>
              <a:ext cx="444" cy="444"/>
              <a:chOff x="2592" y="864"/>
              <a:chExt cx="444" cy="444"/>
            </a:xfrm>
          </p:grpSpPr>
          <p:pic>
            <p:nvPicPr>
              <p:cNvPr id="47109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2592" y="864"/>
                <a:ext cx="444" cy="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7110" name="Text Box 6"/>
              <p:cNvSpPr txBox="1">
                <a:spLocks noChangeArrowheads="1"/>
              </p:cNvSpPr>
              <p:nvPr/>
            </p:nvSpPr>
            <p:spPr bwMode="auto">
              <a:xfrm>
                <a:off x="2706" y="939"/>
                <a:ext cx="25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3</a:t>
                </a:r>
                <a:endParaRPr lang="en-US"/>
              </a:p>
            </p:txBody>
          </p:sp>
        </p:grpSp>
      </p:grp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609600" y="1371600"/>
            <a:ext cx="73914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/>
              <a:t>By the Transitive Property of Equality, if m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1 = 62.4° and </a:t>
            </a:r>
            <a:r>
              <a:rPr lang="en-US" sz="3200" dirty="0" smtClean="0"/>
              <a:t>               m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1 = m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2, then</a:t>
            </a:r>
          </a:p>
          <a:p>
            <a:r>
              <a:rPr lang="en-US" sz="3200" dirty="0"/>
              <a:t>m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2 = 62.4°. </a:t>
            </a:r>
          </a:p>
          <a:p>
            <a:endParaRPr lang="en-US" sz="3200" dirty="0"/>
          </a:p>
          <a:p>
            <a:r>
              <a:rPr lang="en-US" sz="3200" dirty="0"/>
              <a:t>Since 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3 and 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1 are complementary, m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3 = 27.6°. Similarly, since 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2 and 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4 are complementary, m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4 = 27.6°.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381000"/>
            <a:ext cx="2687638" cy="676275"/>
            <a:chOff x="384" y="3600"/>
            <a:chExt cx="1693" cy="426"/>
          </a:xfrm>
        </p:grpSpPr>
        <p:sp>
          <p:nvSpPr>
            <p:cNvPr id="48131" name="Text Box 3"/>
            <p:cNvSpPr txBox="1">
              <a:spLocks noChangeArrowheads="1"/>
            </p:cNvSpPr>
            <p:nvPr/>
          </p:nvSpPr>
          <p:spPr bwMode="auto">
            <a:xfrm>
              <a:off x="864" y="3696"/>
              <a:ext cx="121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b="1" dirty="0"/>
                <a:t>Look Back</a:t>
              </a:r>
              <a:endParaRPr lang="en-US" sz="2400" dirty="0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84" y="3600"/>
              <a:ext cx="528" cy="426"/>
              <a:chOff x="1758" y="3408"/>
              <a:chExt cx="528" cy="426"/>
            </a:xfrm>
          </p:grpSpPr>
          <p:pic>
            <p:nvPicPr>
              <p:cNvPr id="48133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824" y="3408"/>
                <a:ext cx="426" cy="4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48134" name="Text Box 6"/>
              <p:cNvSpPr txBox="1">
                <a:spLocks noChangeArrowheads="1"/>
              </p:cNvSpPr>
              <p:nvPr/>
            </p:nvSpPr>
            <p:spPr bwMode="auto">
              <a:xfrm>
                <a:off x="1758" y="3504"/>
                <a:ext cx="5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24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</a:rPr>
                  <a:t>4</a:t>
                </a:r>
              </a:p>
            </p:txBody>
          </p:sp>
        </p:grpSp>
      </p:grp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304800" y="1524000"/>
            <a:ext cx="8305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/>
              <a:t>The answer makes sense because </a:t>
            </a:r>
            <a:r>
              <a:rPr lang="en-US" sz="3200" dirty="0" smtClean="0"/>
              <a:t>               27.6</a:t>
            </a:r>
            <a:r>
              <a:rPr lang="en-US" sz="3200" dirty="0"/>
              <a:t>° + 62.4° = 90°, so 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1 and 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3 are complementary, and 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2 and 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4 are complementary. </a:t>
            </a:r>
          </a:p>
          <a:p>
            <a:endParaRPr lang="en-US" sz="3200" dirty="0"/>
          </a:p>
          <a:p>
            <a:r>
              <a:rPr lang="en-US" sz="3200" dirty="0"/>
              <a:t>Thus m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1 = m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2 = 62.4°; m</a:t>
            </a:r>
            <a:r>
              <a:rPr lang="en-US" sz="3200" dirty="0">
                <a:sym typeface="Symbol" pitchFamily="18" charset="2"/>
              </a:rPr>
              <a:t></a:t>
            </a:r>
            <a:r>
              <a:rPr lang="en-US" sz="3200" dirty="0"/>
              <a:t>4 = 27.6°.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152400"/>
            <a:ext cx="7467600" cy="91440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90600"/>
            <a:ext cx="9144001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467600" cy="762000"/>
          </a:xfrm>
        </p:spPr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Adjacent Angles?</a:t>
            </a:r>
            <a:endParaRPr lang="en-US" sz="32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8200"/>
            <a:ext cx="9144000" cy="4919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"/>
            <a:ext cx="9144001" cy="286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04800" y="163195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Tell whether the angles are only adjacent, adjacent and form a linear pair, or not adjacent.</a:t>
            </a:r>
            <a:endParaRPr lang="en-US" altLang="en-US" sz="2400" b="1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1A: Identifying Angle Pairs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04800" y="26670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 i="1">
                <a:solidFill>
                  <a:srgbClr val="000000"/>
                </a:solidFill>
                <a:latin typeface="Verdana" pitchFamily="34" charset="0"/>
              </a:rPr>
              <a:t>AEB 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</a:rPr>
              <a:t>and 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 i="1">
                <a:solidFill>
                  <a:srgbClr val="000000"/>
                </a:solidFill>
                <a:latin typeface="Verdana" pitchFamily="34" charset="0"/>
              </a:rPr>
              <a:t>BED</a:t>
            </a:r>
            <a:endParaRPr lang="en-US" sz="2400" b="1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228600" y="4406900"/>
            <a:ext cx="8686800" cy="1917700"/>
            <a:chOff x="144" y="2496"/>
            <a:chExt cx="5472" cy="1208"/>
          </a:xfrm>
        </p:grpSpPr>
        <p:sp>
          <p:nvSpPr>
            <p:cNvPr id="34829" name="Rectangle 13"/>
            <p:cNvSpPr>
              <a:spLocks noChangeArrowheads="1"/>
            </p:cNvSpPr>
            <p:nvPr/>
          </p:nvSpPr>
          <p:spPr bwMode="auto">
            <a:xfrm>
              <a:off x="144" y="2496"/>
              <a:ext cx="5472" cy="1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AEB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and </a:t>
              </a:r>
              <a:r>
                <a:rPr lang="en-US" sz="2400" b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BED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have a common vertex, 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E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, a common side, 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EB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, and no common interior points. Their noncommon sides, 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EA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and 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ED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, are opposite rays. Therefore, </a:t>
              </a:r>
              <a:r>
                <a:rPr lang="en-US" sz="2400" b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AEB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and </a:t>
              </a:r>
              <a:r>
                <a:rPr lang="en-US" sz="2400" b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BED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are adjacent angles and form a linear pair.</a:t>
              </a:r>
            </a:p>
          </p:txBody>
        </p:sp>
        <p:sp>
          <p:nvSpPr>
            <p:cNvPr id="34830" name="Line 14"/>
            <p:cNvSpPr>
              <a:spLocks noChangeShapeType="1"/>
            </p:cNvSpPr>
            <p:nvPr/>
          </p:nvSpPr>
          <p:spPr bwMode="auto">
            <a:xfrm>
              <a:off x="720" y="278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34831" name="Line 15"/>
            <p:cNvSpPr>
              <a:spLocks noChangeShapeType="1"/>
            </p:cNvSpPr>
            <p:nvPr/>
          </p:nvSpPr>
          <p:spPr bwMode="auto">
            <a:xfrm>
              <a:off x="2112" y="302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34832" name="Line 16"/>
            <p:cNvSpPr>
              <a:spLocks noChangeShapeType="1"/>
            </p:cNvSpPr>
            <p:nvPr/>
          </p:nvSpPr>
          <p:spPr bwMode="auto">
            <a:xfrm>
              <a:off x="2832" y="302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pic>
        <p:nvPicPr>
          <p:cNvPr id="34834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662238"/>
            <a:ext cx="35052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304800" y="163195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Tell whether the angles are only adjacent, adjacent and form a linear pair, or not adjacent.</a:t>
            </a:r>
            <a:endParaRPr lang="en-US" altLang="en-US" sz="2400" b="1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1B: Identifying Angle Pairs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04800" y="26670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 i="1">
                <a:solidFill>
                  <a:srgbClr val="000000"/>
                </a:solidFill>
                <a:latin typeface="Verdana" pitchFamily="34" charset="0"/>
              </a:rPr>
              <a:t>AEB 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</a:rPr>
              <a:t>and 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 i="1">
                <a:solidFill>
                  <a:srgbClr val="000000"/>
                </a:solidFill>
                <a:latin typeface="Verdana" pitchFamily="34" charset="0"/>
              </a:rPr>
              <a:t>BEC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04800" y="4679950"/>
            <a:ext cx="8458200" cy="1187450"/>
            <a:chOff x="192" y="1680"/>
            <a:chExt cx="5328" cy="748"/>
          </a:xfrm>
        </p:grpSpPr>
        <p:sp>
          <p:nvSpPr>
            <p:cNvPr id="54283" name="Rectangle 11"/>
            <p:cNvSpPr>
              <a:spLocks noChangeArrowheads="1"/>
            </p:cNvSpPr>
            <p:nvPr/>
          </p:nvSpPr>
          <p:spPr bwMode="auto">
            <a:xfrm>
              <a:off x="192" y="1680"/>
              <a:ext cx="5328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AEB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and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BEC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have a common vertex, 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E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, a common side, 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EB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, and no common interior points. Therefore,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AEB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and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BEC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are only adjacent angles.</a:t>
              </a:r>
            </a:p>
          </p:txBody>
        </p:sp>
        <p:sp>
          <p:nvSpPr>
            <p:cNvPr id="54284" name="Line 12"/>
            <p:cNvSpPr>
              <a:spLocks noChangeShapeType="1"/>
            </p:cNvSpPr>
            <p:nvPr/>
          </p:nvSpPr>
          <p:spPr bwMode="auto">
            <a:xfrm>
              <a:off x="1632" y="1968"/>
              <a:ext cx="33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pic>
        <p:nvPicPr>
          <p:cNvPr id="5428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662238"/>
            <a:ext cx="35052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8" name="Text Box 8"/>
          <p:cNvSpPr txBox="1">
            <a:spLocks noChangeArrowheads="1"/>
          </p:cNvSpPr>
          <p:nvPr/>
        </p:nvSpPr>
        <p:spPr bwMode="auto">
          <a:xfrm>
            <a:off x="304800" y="2667000"/>
            <a:ext cx="3810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 i="1">
                <a:solidFill>
                  <a:srgbClr val="000000"/>
                </a:solidFill>
                <a:latin typeface="Verdana" pitchFamily="34" charset="0"/>
              </a:rPr>
              <a:t>DEC 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</a:rPr>
              <a:t>and 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 i="1">
                <a:solidFill>
                  <a:srgbClr val="000000"/>
                </a:solidFill>
                <a:latin typeface="Verdana" pitchFamily="34" charset="0"/>
              </a:rPr>
              <a:t>AEB</a:t>
            </a:r>
            <a:endParaRPr lang="en-US" sz="28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51213" name="Rectangle 13"/>
          <p:cNvSpPr>
            <a:spLocks noChangeArrowheads="1"/>
          </p:cNvSpPr>
          <p:nvPr/>
        </p:nvSpPr>
        <p:spPr bwMode="auto">
          <a:xfrm>
            <a:off x="304800" y="441960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DEC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and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AEB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share 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E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but do not have a common side, so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DEC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and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400" i="1">
                <a:solidFill>
                  <a:srgbClr val="000000"/>
                </a:solidFill>
                <a:latin typeface="Verdana" pitchFamily="34" charset="0"/>
              </a:rPr>
              <a:t>AEB </a:t>
            </a:r>
            <a:r>
              <a:rPr lang="en-US" sz="2400">
                <a:solidFill>
                  <a:srgbClr val="000000"/>
                </a:solidFill>
                <a:latin typeface="Verdana" pitchFamily="34" charset="0"/>
              </a:rPr>
              <a:t>are not adjacent angles.</a:t>
            </a: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304800" y="163195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00"/>
                </a:solidFill>
                <a:latin typeface="Verdana" pitchFamily="34" charset="0"/>
              </a:rPr>
              <a:t>Tell whether the angles are only adjacent, adjacent and form a linear pair, or not adjacent.</a:t>
            </a:r>
            <a:endParaRPr lang="en-US" altLang="en-US" sz="2400" b="1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1C: Identifying Angle Pairs</a:t>
            </a:r>
          </a:p>
        </p:txBody>
      </p:sp>
      <p:pic>
        <p:nvPicPr>
          <p:cNvPr id="51216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662238"/>
            <a:ext cx="35052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1a </a:t>
            </a:r>
            <a:endParaRPr lang="en-US" altLang="en-US" sz="2600">
              <a:solidFill>
                <a:srgbClr val="333399"/>
              </a:solidFill>
              <a:latin typeface="Arial MT Bl" charset="0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28600" y="3138488"/>
            <a:ext cx="297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</a:rPr>
              <a:t>5 and 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</a:t>
            </a:r>
            <a:r>
              <a:rPr lang="en-US" sz="2800" b="1">
                <a:solidFill>
                  <a:srgbClr val="000000"/>
                </a:solidFill>
                <a:latin typeface="Verdana" pitchFamily="34" charset="0"/>
              </a:rPr>
              <a:t>6</a:t>
            </a:r>
            <a:endParaRPr lang="en-US" sz="24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28600" y="1524000"/>
            <a:ext cx="8686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00"/>
                </a:solidFill>
                <a:latin typeface="Verdana" pitchFamily="34" charset="0"/>
              </a:rPr>
              <a:t>Tell whether the angles are only adjacent, adjacent and form a linear pair, or not adjacent.</a:t>
            </a:r>
            <a:endParaRPr lang="en-US" altLang="en-US" sz="2400">
              <a:solidFill>
                <a:srgbClr val="000000"/>
              </a:solidFill>
              <a:latin typeface="Times" pitchFamily="18" charset="0"/>
            </a:endParaRPr>
          </a:p>
        </p:txBody>
      </p:sp>
      <p:pic>
        <p:nvPicPr>
          <p:cNvPr id="56325" name="Picture 5"/>
          <p:cNvPicPr>
            <a:picLocks noChangeAspect="1" noChangeArrowheads="1"/>
          </p:cNvPicPr>
          <p:nvPr/>
        </p:nvPicPr>
        <p:blipFill>
          <a:blip r:embed="rId2" cstate="print"/>
          <a:srcRect l="4028" b="12076"/>
          <a:stretch>
            <a:fillRect/>
          </a:stretch>
        </p:blipFill>
        <p:spPr bwMode="auto">
          <a:xfrm>
            <a:off x="4572000" y="2438400"/>
            <a:ext cx="3886200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8600" y="4572000"/>
            <a:ext cx="8686800" cy="1187450"/>
            <a:chOff x="144" y="2880"/>
            <a:chExt cx="5472" cy="748"/>
          </a:xfrm>
        </p:grpSpPr>
        <p:sp>
          <p:nvSpPr>
            <p:cNvPr id="56327" name="Rectangle 7"/>
            <p:cNvSpPr>
              <a:spLocks noChangeArrowheads="1"/>
            </p:cNvSpPr>
            <p:nvPr/>
          </p:nvSpPr>
          <p:spPr bwMode="auto">
            <a:xfrm>
              <a:off x="144" y="2880"/>
              <a:ext cx="5472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5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and </a:t>
              </a:r>
              <a:r>
                <a:rPr lang="en-US" sz="2400" b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6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are adjacent angles. Their noncommon sides, 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EA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and 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ED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, are opposite rays, so </a:t>
              </a:r>
              <a:r>
                <a:rPr lang="en-US" sz="2400" b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5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and </a:t>
              </a:r>
              <a:r>
                <a:rPr lang="en-US" sz="2400" b="1">
                  <a:solidFill>
                    <a:srgbClr val="000000"/>
                  </a:solidFill>
                  <a:latin typeface="Verdana" pitchFamily="34" charset="0"/>
                  <a:sym typeface="Symbol" pitchFamily="18" charset="2"/>
                </a:rPr>
                <a:t>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6</a:t>
              </a:r>
              <a:r>
                <a:rPr lang="en-US" sz="2400" i="1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US" sz="2400">
                  <a:solidFill>
                    <a:srgbClr val="000000"/>
                  </a:solidFill>
                  <a:latin typeface="Verdana" pitchFamily="34" charset="0"/>
                </a:rPr>
                <a:t>also form a linear pair.</a:t>
              </a:r>
            </a:p>
          </p:txBody>
        </p:sp>
        <p:sp>
          <p:nvSpPr>
            <p:cNvPr id="56328" name="Line 8"/>
            <p:cNvSpPr>
              <a:spLocks noChangeShapeType="1"/>
            </p:cNvSpPr>
            <p:nvPr/>
          </p:nvSpPr>
          <p:spPr bwMode="auto">
            <a:xfrm>
              <a:off x="807" y="3141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56329" name="Line 9"/>
            <p:cNvSpPr>
              <a:spLocks noChangeShapeType="1"/>
            </p:cNvSpPr>
            <p:nvPr/>
          </p:nvSpPr>
          <p:spPr bwMode="auto">
            <a:xfrm>
              <a:off x="1563" y="3147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80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366</TotalTime>
  <Words>1080</Words>
  <Application>Microsoft Office PowerPoint</Application>
  <PresentationFormat>On-screen Show (4:3)</PresentationFormat>
  <Paragraphs>113</Paragraphs>
  <Slides>27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Oriel</vt:lpstr>
      <vt:lpstr>Default Design</vt:lpstr>
      <vt:lpstr>1_Default Design</vt:lpstr>
      <vt:lpstr>Slide 1</vt:lpstr>
      <vt:lpstr>Chapter 1 Section 4 Types Of Angles </vt:lpstr>
      <vt:lpstr>Motivation</vt:lpstr>
      <vt:lpstr>What are Adjacent Angles?</vt:lpstr>
      <vt:lpstr>Slide 5</vt:lpstr>
      <vt:lpstr>Slide 6</vt:lpstr>
      <vt:lpstr>Slide 7</vt:lpstr>
      <vt:lpstr>Slide 8</vt:lpstr>
      <vt:lpstr>Slide 9</vt:lpstr>
      <vt:lpstr>Slide 10</vt:lpstr>
      <vt:lpstr>Slide 11</vt:lpstr>
      <vt:lpstr>Complementary &amp; Supplementary Angle Match-Up</vt:lpstr>
      <vt:lpstr>Geo Sketch for Vertical Angles</vt:lpstr>
      <vt:lpstr>Slide 14</vt:lpstr>
      <vt:lpstr>Algebra and Angles</vt:lpstr>
      <vt:lpstr>Algebra and Angles</vt:lpstr>
      <vt:lpstr>Algebra and Angles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A4.1</dc:title>
  <dc:creator>Megan</dc:creator>
  <cp:lastModifiedBy>acalise2</cp:lastModifiedBy>
  <cp:revision>28</cp:revision>
  <dcterms:created xsi:type="dcterms:W3CDTF">2010-09-14T17:40:19Z</dcterms:created>
  <dcterms:modified xsi:type="dcterms:W3CDTF">2015-09-08T12:03:28Z</dcterms:modified>
</cp:coreProperties>
</file>