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53" r:id="rId2"/>
    <p:sldId id="358" r:id="rId3"/>
    <p:sldId id="354" r:id="rId4"/>
    <p:sldId id="355" r:id="rId5"/>
    <p:sldId id="357" r:id="rId6"/>
    <p:sldId id="323" r:id="rId7"/>
    <p:sldId id="311" r:id="rId8"/>
    <p:sldId id="307" r:id="rId9"/>
    <p:sldId id="325" r:id="rId10"/>
    <p:sldId id="328" r:id="rId11"/>
    <p:sldId id="330" r:id="rId12"/>
    <p:sldId id="329" r:id="rId13"/>
    <p:sldId id="347" r:id="rId14"/>
    <p:sldId id="331" r:id="rId15"/>
    <p:sldId id="348" r:id="rId16"/>
    <p:sldId id="332" r:id="rId17"/>
    <p:sldId id="333" r:id="rId18"/>
    <p:sldId id="349" r:id="rId19"/>
    <p:sldId id="334" r:id="rId20"/>
    <p:sldId id="337" r:id="rId21"/>
    <p:sldId id="351" r:id="rId22"/>
    <p:sldId id="350" r:id="rId23"/>
    <p:sldId id="338" r:id="rId24"/>
    <p:sldId id="352" r:id="rId25"/>
    <p:sldId id="339" r:id="rId26"/>
    <p:sldId id="341" r:id="rId27"/>
  </p:sldIdLst>
  <p:sldSz cx="9144000" cy="6858000" type="screen4x3"/>
  <p:notesSz cx="7099300" cy="9398000"/>
  <p:custDataLst>
    <p:tags r:id="rId30"/>
  </p:custDataLst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0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0000"/>
    <a:srgbClr val="CC0000"/>
    <a:srgbClr val="FFE18B"/>
    <a:srgbClr val="BC7D00"/>
    <a:srgbClr val="663300"/>
    <a:srgbClr val="CC66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2" autoAdjust="0"/>
    <p:restoredTop sz="96741" autoAdjust="0"/>
  </p:normalViewPr>
  <p:slideViewPr>
    <p:cSldViewPr>
      <p:cViewPr varScale="1">
        <p:scale>
          <a:sx n="101" d="100"/>
          <a:sy n="101" d="100"/>
        </p:scale>
        <p:origin x="84" y="138"/>
      </p:cViewPr>
      <p:guideLst>
        <p:guide orient="horz" pos="57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18" y="-90"/>
      </p:cViewPr>
      <p:guideLst>
        <p:guide orient="horz" pos="2960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65" tIns="47133" rIns="94265" bIns="47133" numCol="1" anchor="t" anchorCtr="0" compatLnSpc="1">
            <a:prstTxWarp prst="textNoShape">
              <a:avLst/>
            </a:prstTxWarp>
          </a:bodyPr>
          <a:lstStyle>
            <a:lvl1pPr algn="l" defTabSz="942975">
              <a:spcBef>
                <a:spcPct val="0"/>
              </a:spcBef>
              <a:defRPr sz="1200" b="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65" tIns="47133" rIns="94265" bIns="47133" numCol="1" anchor="t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 b="0"/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810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65" tIns="47133" rIns="94265" bIns="47133" numCol="1" anchor="b" anchorCtr="0" compatLnSpc="1">
            <a:prstTxWarp prst="textNoShape">
              <a:avLst/>
            </a:prstTxWarp>
          </a:bodyPr>
          <a:lstStyle>
            <a:lvl1pPr algn="l" defTabSz="942975">
              <a:spcBef>
                <a:spcPct val="0"/>
              </a:spcBef>
              <a:defRPr sz="1200" b="0"/>
            </a:lvl1pPr>
          </a:lstStyle>
          <a:p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92810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65" tIns="47133" rIns="94265" bIns="47133" numCol="1" anchor="b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 b="0"/>
            </a:lvl1pPr>
          </a:lstStyle>
          <a:p>
            <a:fld id="{E7E3EBD0-4BC3-4727-B98F-C5BE7A1C99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37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65" tIns="47133" rIns="94265" bIns="47133" numCol="1" anchor="t" anchorCtr="0" compatLnSpc="1">
            <a:prstTxWarp prst="textNoShape">
              <a:avLst/>
            </a:prstTxWarp>
          </a:bodyPr>
          <a:lstStyle>
            <a:lvl1pPr algn="l" defTabSz="942975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65" tIns="47133" rIns="94265" bIns="47133" numCol="1" anchor="t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464050"/>
            <a:ext cx="52070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65" tIns="47133" rIns="94265" bIns="471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810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65" tIns="47133" rIns="94265" bIns="47133" numCol="1" anchor="b" anchorCtr="0" compatLnSpc="1">
            <a:prstTxWarp prst="textNoShape">
              <a:avLst/>
            </a:prstTxWarp>
          </a:bodyPr>
          <a:lstStyle>
            <a:lvl1pPr algn="l" defTabSz="942975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2810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65" tIns="47133" rIns="94265" bIns="47133" numCol="1" anchor="b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fld id="{0E97EE25-0561-49E8-9DE0-8A07B9AB8C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493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Compare lengths of different segments; </a:t>
            </a:r>
            <a:r>
              <a:rPr lang="en-US" dirty="0" err="1" smtClean="0"/>
              <a:t>vocab</a:t>
            </a:r>
            <a:r>
              <a:rPr lang="en-US" dirty="0" smtClean="0"/>
              <a:t>:</a:t>
            </a:r>
            <a:r>
              <a:rPr lang="en-US" baseline="0" dirty="0" smtClean="0"/>
              <a:t> length, distance, measure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44F60-BB5D-4090-AB06-819ABB6B2D9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87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7794CB-A7F5-484F-9D10-067288BD8ED9}" type="slidenum">
              <a:rPr lang="en-US"/>
              <a:pPr/>
              <a:t>12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76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A6A8A5-BE6B-4FCF-8972-2243C51821EA}" type="slidenum">
              <a:rPr lang="en-US"/>
              <a:pPr/>
              <a:t>13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96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C5390E-B0B6-41F7-B318-7B3ABEB78F76}" type="slidenum">
              <a:rPr lang="en-US"/>
              <a:pPr/>
              <a:t>26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56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0F84C-BCEB-42F7-8A0E-071673011F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AF70C-98E2-4E50-A77D-EE06C4CA17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2997D-09B9-46AC-97B8-D87EBB961C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6135B-58DE-493B-9457-5E44598FE1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332D6-C9B9-464B-B92E-4CE51F67DC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FAE59-F91A-4757-8556-9299F5EAF8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AFB75-8F2C-4F43-B32C-3B4642FB14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461CA-5987-458A-8A72-62645B7ADB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2BD07-5867-417C-9066-46C4D0D5DB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9440F9-F5BE-4BE2-AC64-E237C76F38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9D488-2611-4AAD-8D7F-C33EE25FB3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latin typeface="+mn-lt"/>
              </a:defRPr>
            </a:lvl1pPr>
          </a:lstStyle>
          <a:p>
            <a:fld id="{C82C1DAA-85EF-4AD2-83B2-6937F3EFB859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50" y="6550025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0" y="6553200"/>
            <a:ext cx="2667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1400">
                <a:solidFill>
                  <a:schemeClr val="bg1"/>
                </a:solidFill>
              </a:rPr>
              <a:t>Holt McDougal Geometry</a:t>
            </a:r>
          </a:p>
        </p:txBody>
      </p:sp>
      <p:grpSp>
        <p:nvGrpSpPr>
          <p:cNvPr id="1038" name="Group 14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7" name="Picture 13" descr="chater_screen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574" y="4128"/>
              <a:ext cx="3186" cy="192"/>
            </a:xfrm>
            <a:prstGeom prst="rect">
              <a:avLst/>
            </a:prstGeom>
            <a:noFill/>
          </p:spPr>
        </p:pic>
      </p:grp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158750" y="79375"/>
            <a:ext cx="86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3200">
                <a:latin typeface="Arial Black" pitchFamily="34" charset="0"/>
              </a:rPr>
              <a:t>1-2</a:t>
            </a:r>
            <a:endParaRPr lang="en-US" sz="800" b="0">
              <a:latin typeface="Arial" charset="0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1066800" y="117475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sz="2800" b="0">
                <a:solidFill>
                  <a:schemeClr val="bg1"/>
                </a:solidFill>
                <a:latin typeface="Arial Black" pitchFamily="34" charset="0"/>
              </a:rPr>
              <a:t>Measuring and Constructing Segments</a:t>
            </a:r>
            <a:endParaRPr lang="en-US" sz="28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600" b="1" u="sng" dirty="0" smtClean="0"/>
              <a:t>Drill: Tuesday, 9/3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609600"/>
            <a:ext cx="8534400" cy="5254752"/>
          </a:xfrm>
        </p:spPr>
        <p:txBody>
          <a:bodyPr>
            <a:noAutofit/>
          </a:bodyPr>
          <a:lstStyle/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300" b="1" dirty="0" smtClean="0">
                <a:solidFill>
                  <a:srgbClr val="000000"/>
                </a:solidFill>
                <a:latin typeface="Verdana" pitchFamily="34" charset="0"/>
              </a:rPr>
              <a:t>Simplify.</a:t>
            </a: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300" b="1" dirty="0" smtClean="0">
                <a:solidFill>
                  <a:srgbClr val="000000"/>
                </a:solidFill>
                <a:latin typeface="Verdana" pitchFamily="34" charset="0"/>
              </a:rPr>
              <a:t>1.</a:t>
            </a:r>
            <a:r>
              <a:rPr lang="en-US" altLang="en-US" sz="2300" dirty="0" smtClean="0">
                <a:solidFill>
                  <a:srgbClr val="000000"/>
                </a:solidFill>
                <a:latin typeface="Verdana" pitchFamily="34" charset="0"/>
              </a:rPr>
              <a:t> –1 – (–13)</a:t>
            </a: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en-US" altLang="en-US" sz="2300" b="1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300" b="1" dirty="0" smtClean="0">
                <a:solidFill>
                  <a:srgbClr val="000000"/>
                </a:solidFill>
                <a:latin typeface="Verdana" pitchFamily="34" charset="0"/>
              </a:rPr>
              <a:t>2.</a:t>
            </a:r>
            <a:r>
              <a:rPr lang="en-US" altLang="en-US" sz="2300" i="1" dirty="0" smtClean="0">
                <a:solidFill>
                  <a:srgbClr val="000000"/>
                </a:solidFill>
                <a:latin typeface="Verdana" pitchFamily="34" charset="0"/>
              </a:rPr>
              <a:t> |</a:t>
            </a:r>
            <a:r>
              <a:rPr lang="en-US" altLang="en-US" sz="2300" dirty="0" smtClean="0">
                <a:solidFill>
                  <a:srgbClr val="000000"/>
                </a:solidFill>
                <a:latin typeface="Verdana" pitchFamily="34" charset="0"/>
              </a:rPr>
              <a:t>–7 – 1|</a:t>
            </a:r>
          </a:p>
          <a:p>
            <a:pPr>
              <a:buNone/>
            </a:pPr>
            <a:endParaRPr lang="en-US" sz="2300" dirty="0" smtClean="0"/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300" b="1" dirty="0" smtClean="0">
                <a:solidFill>
                  <a:srgbClr val="000000"/>
                </a:solidFill>
                <a:latin typeface="Verdana" pitchFamily="34" charset="0"/>
              </a:rPr>
              <a:t>Solve each equation.</a:t>
            </a: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300" b="1" dirty="0" smtClean="0">
                <a:solidFill>
                  <a:srgbClr val="000000"/>
                </a:solidFill>
                <a:latin typeface="Verdana" pitchFamily="34" charset="0"/>
              </a:rPr>
              <a:t>3. </a:t>
            </a:r>
            <a:r>
              <a:rPr lang="en-US" altLang="en-US" sz="2300" dirty="0" smtClean="0">
                <a:solidFill>
                  <a:srgbClr val="000000"/>
                </a:solidFill>
                <a:latin typeface="Verdana" pitchFamily="34" charset="0"/>
              </a:rPr>
              <a:t>2</a:t>
            </a:r>
            <a:r>
              <a:rPr lang="en-US" altLang="en-US" sz="2300" i="1" dirty="0" smtClean="0">
                <a:solidFill>
                  <a:srgbClr val="000000"/>
                </a:solidFill>
                <a:latin typeface="Verdana" pitchFamily="34" charset="0"/>
              </a:rPr>
              <a:t>x</a:t>
            </a:r>
            <a:r>
              <a:rPr lang="en-US" altLang="en-US" sz="2300" dirty="0" smtClean="0">
                <a:solidFill>
                  <a:srgbClr val="000000"/>
                </a:solidFill>
                <a:latin typeface="Verdana" pitchFamily="34" charset="0"/>
              </a:rPr>
              <a:t> + 3 = 9</a:t>
            </a:r>
            <a:r>
              <a:rPr lang="en-US" altLang="en-US" sz="2300" i="1" dirty="0" smtClean="0">
                <a:solidFill>
                  <a:srgbClr val="000000"/>
                </a:solidFill>
                <a:latin typeface="Verdana" pitchFamily="34" charset="0"/>
              </a:rPr>
              <a:t>x </a:t>
            </a:r>
            <a:r>
              <a:rPr lang="en-US" altLang="en-US" sz="2300" dirty="0" smtClean="0">
                <a:solidFill>
                  <a:srgbClr val="000000"/>
                </a:solidFill>
                <a:latin typeface="Verdana" pitchFamily="34" charset="0"/>
              </a:rPr>
              <a:t>– 11</a:t>
            </a:r>
            <a:r>
              <a:rPr lang="en-US" altLang="en-US" sz="2300" b="1" dirty="0" smtClean="0">
                <a:solidFill>
                  <a:srgbClr val="000000"/>
                </a:solidFill>
                <a:latin typeface="Verdana" pitchFamily="34" charset="0"/>
              </a:rPr>
              <a:t>		4. </a:t>
            </a:r>
            <a:r>
              <a:rPr lang="en-US" altLang="en-US" sz="2300" dirty="0" smtClean="0">
                <a:solidFill>
                  <a:srgbClr val="000000"/>
                </a:solidFill>
                <a:latin typeface="Verdana" pitchFamily="34" charset="0"/>
              </a:rPr>
              <a:t>3</a:t>
            </a:r>
            <a:r>
              <a:rPr lang="en-US" altLang="en-US" sz="2300" i="1" dirty="0" smtClean="0">
                <a:solidFill>
                  <a:srgbClr val="000000"/>
                </a:solidFill>
                <a:latin typeface="Verdana" pitchFamily="34" charset="0"/>
              </a:rPr>
              <a:t>x</a:t>
            </a:r>
            <a:r>
              <a:rPr lang="en-US" altLang="en-US" sz="2300" dirty="0" smtClean="0">
                <a:solidFill>
                  <a:srgbClr val="000000"/>
                </a:solidFill>
                <a:latin typeface="Verdana" pitchFamily="34" charset="0"/>
              </a:rPr>
              <a:t> = 4</a:t>
            </a:r>
            <a:r>
              <a:rPr lang="en-US" altLang="en-US" sz="2300" i="1" dirty="0" smtClean="0">
                <a:solidFill>
                  <a:srgbClr val="000000"/>
                </a:solidFill>
                <a:latin typeface="Verdana" pitchFamily="34" charset="0"/>
              </a:rPr>
              <a:t>x</a:t>
            </a:r>
            <a:r>
              <a:rPr lang="en-US" altLang="en-US" sz="2300" dirty="0" smtClean="0">
                <a:solidFill>
                  <a:srgbClr val="000000"/>
                </a:solidFill>
                <a:latin typeface="Verdana" pitchFamily="34" charset="0"/>
              </a:rPr>
              <a:t> – 5</a:t>
            </a: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en-US" altLang="en-US" sz="23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609600" lvl="0" indent="-609600"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300" b="1" dirty="0" smtClean="0">
                <a:solidFill>
                  <a:srgbClr val="000000"/>
                </a:solidFill>
                <a:latin typeface="Verdana" pitchFamily="34" charset="0"/>
              </a:rPr>
              <a:t>5.</a:t>
            </a:r>
            <a:r>
              <a:rPr lang="en-US" altLang="en-US" sz="23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altLang="en-US" sz="2300" dirty="0" smtClean="0">
                <a:solidFill>
                  <a:srgbClr val="000000"/>
                </a:solidFill>
                <a:latin typeface="Verdana" pitchFamily="34" charset="0"/>
              </a:rPr>
              <a:t>  </a:t>
            </a:r>
            <a:r>
              <a:rPr lang="en-US" altLang="en-US" sz="2300" dirty="0" smtClean="0">
                <a:solidFill>
                  <a:srgbClr val="000000"/>
                </a:solidFill>
                <a:latin typeface="Verdana" pitchFamily="34" charset="0"/>
              </a:rPr>
              <a:t>How many and what kind of points do you need to name a plane?</a:t>
            </a:r>
            <a:endParaRPr lang="en-US" sz="2300" dirty="0" smtClean="0"/>
          </a:p>
          <a:p>
            <a:endParaRPr lang="en-US" sz="2300" dirty="0" smtClean="0"/>
          </a:p>
          <a:p>
            <a:r>
              <a:rPr lang="en-US" sz="2300" dirty="0" smtClean="0"/>
              <a:t>OBJ: SWBAT use the segment addition postulate in order to find segment lengths. </a:t>
            </a: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b="0" dirty="0" smtClean="0">
                <a:solidFill>
                  <a:srgbClr val="006699"/>
                </a:solidFill>
                <a:latin typeface="Arial Black" pitchFamily="34" charset="0"/>
              </a:rPr>
              <a:t>Example: </a:t>
            </a:r>
            <a:r>
              <a:rPr lang="en-US" altLang="en-US" b="0" dirty="0">
                <a:solidFill>
                  <a:srgbClr val="006699"/>
                </a:solidFill>
                <a:latin typeface="Arial Black" pitchFamily="34" charset="0"/>
              </a:rPr>
              <a:t>Using the Segment Addition Postulate</a:t>
            </a:r>
            <a:endParaRPr lang="en-US" altLang="en-US" sz="2600" b="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381000" y="1600200"/>
            <a:ext cx="8237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en-US" i="1"/>
              <a:t>G</a:t>
            </a:r>
            <a:r>
              <a:rPr lang="en-US" altLang="en-US"/>
              <a:t> is between </a:t>
            </a:r>
            <a:r>
              <a:rPr lang="en-US" altLang="en-US" i="1"/>
              <a:t>F</a:t>
            </a:r>
            <a:r>
              <a:rPr lang="en-US" altLang="en-US"/>
              <a:t> and </a:t>
            </a:r>
            <a:r>
              <a:rPr lang="en-US" altLang="en-US" i="1"/>
              <a:t>H</a:t>
            </a:r>
            <a:r>
              <a:rPr lang="en-US" altLang="en-US"/>
              <a:t>, </a:t>
            </a:r>
            <a:r>
              <a:rPr lang="en-US" altLang="en-US" i="1"/>
              <a:t>FG </a:t>
            </a:r>
            <a:r>
              <a:rPr lang="en-US" altLang="en-US"/>
              <a:t>= 6, and </a:t>
            </a:r>
            <a:r>
              <a:rPr lang="en-US" altLang="en-US" i="1"/>
              <a:t>FH</a:t>
            </a:r>
            <a:r>
              <a:rPr lang="en-US" altLang="en-US"/>
              <a:t> = 11.  Find </a:t>
            </a:r>
            <a:r>
              <a:rPr lang="en-US" altLang="en-US" i="1"/>
              <a:t>GH</a:t>
            </a:r>
            <a:r>
              <a:rPr lang="en-US" altLang="en-US"/>
              <a:t>.</a:t>
            </a:r>
          </a:p>
        </p:txBody>
      </p:sp>
      <p:sp>
        <p:nvSpPr>
          <p:cNvPr id="106520" name="Text Box 24"/>
          <p:cNvSpPr txBox="1">
            <a:spLocks noChangeArrowheads="1"/>
          </p:cNvSpPr>
          <p:nvPr/>
        </p:nvSpPr>
        <p:spPr bwMode="auto">
          <a:xfrm>
            <a:off x="1219200" y="3962400"/>
            <a:ext cx="1828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5 = </a:t>
            </a:r>
            <a:r>
              <a:rPr lang="en-US" b="0" i="1"/>
              <a:t>GH</a:t>
            </a:r>
          </a:p>
        </p:txBody>
      </p:sp>
      <p:sp>
        <p:nvSpPr>
          <p:cNvPr id="106525" name="Text Box 29"/>
          <p:cNvSpPr txBox="1">
            <a:spLocks noChangeArrowheads="1"/>
          </p:cNvSpPr>
          <p:nvPr/>
        </p:nvSpPr>
        <p:spPr bwMode="auto">
          <a:xfrm>
            <a:off x="1066800" y="2667000"/>
            <a:ext cx="2971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/>
              <a:t>FH </a:t>
            </a:r>
            <a:r>
              <a:rPr lang="en-US" b="0"/>
              <a:t>= </a:t>
            </a:r>
            <a:r>
              <a:rPr lang="en-US" b="0" i="1"/>
              <a:t>FG</a:t>
            </a:r>
            <a:r>
              <a:rPr lang="en-US" b="0"/>
              <a:t> + </a:t>
            </a:r>
            <a:r>
              <a:rPr lang="en-US" b="0" i="1"/>
              <a:t>GH</a:t>
            </a:r>
          </a:p>
        </p:txBody>
      </p:sp>
      <p:sp>
        <p:nvSpPr>
          <p:cNvPr id="106526" name="Text Box 30"/>
          <p:cNvSpPr txBox="1">
            <a:spLocks noChangeArrowheads="1"/>
          </p:cNvSpPr>
          <p:nvPr/>
        </p:nvSpPr>
        <p:spPr bwMode="auto">
          <a:xfrm>
            <a:off x="3733800" y="2667000"/>
            <a:ext cx="3886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Seg. Add. Postulate</a:t>
            </a:r>
          </a:p>
        </p:txBody>
      </p:sp>
      <p:sp>
        <p:nvSpPr>
          <p:cNvPr id="106527" name="Text Box 31"/>
          <p:cNvSpPr txBox="1">
            <a:spLocks noChangeArrowheads="1"/>
          </p:cNvSpPr>
          <p:nvPr/>
        </p:nvSpPr>
        <p:spPr bwMode="auto">
          <a:xfrm>
            <a:off x="1066800" y="3124200"/>
            <a:ext cx="2971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11</a:t>
            </a:r>
            <a:r>
              <a:rPr lang="en-US" b="0" i="1"/>
              <a:t> </a:t>
            </a:r>
            <a:r>
              <a:rPr lang="en-US" b="0"/>
              <a:t>= 6 + </a:t>
            </a:r>
            <a:r>
              <a:rPr lang="en-US" b="0" i="1"/>
              <a:t>GH</a:t>
            </a:r>
          </a:p>
        </p:txBody>
      </p:sp>
      <p:sp>
        <p:nvSpPr>
          <p:cNvPr id="106530" name="Text Box 34"/>
          <p:cNvSpPr txBox="1">
            <a:spLocks noChangeArrowheads="1"/>
          </p:cNvSpPr>
          <p:nvPr/>
        </p:nvSpPr>
        <p:spPr bwMode="auto">
          <a:xfrm>
            <a:off x="3733800" y="31242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Substitute 6 for FG and 11 for FH.</a:t>
            </a:r>
          </a:p>
        </p:txBody>
      </p:sp>
      <p:sp>
        <p:nvSpPr>
          <p:cNvPr id="106531" name="Text Box 35"/>
          <p:cNvSpPr txBox="1">
            <a:spLocks noChangeArrowheads="1"/>
          </p:cNvSpPr>
          <p:nvPr/>
        </p:nvSpPr>
        <p:spPr bwMode="auto">
          <a:xfrm>
            <a:off x="3733800" y="35052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Subtract 6 from both sides.</a:t>
            </a:r>
          </a:p>
        </p:txBody>
      </p:sp>
      <p:sp>
        <p:nvSpPr>
          <p:cNvPr id="106532" name="Text Box 36"/>
          <p:cNvSpPr txBox="1">
            <a:spLocks noChangeArrowheads="1"/>
          </p:cNvSpPr>
          <p:nvPr/>
        </p:nvSpPr>
        <p:spPr bwMode="auto">
          <a:xfrm>
            <a:off x="3733800" y="39624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Simplify.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6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6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6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6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6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6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20" grpId="0"/>
      <p:bldP spid="106525" grpId="0"/>
      <p:bldP spid="106526" grpId="0"/>
      <p:bldP spid="106527" grpId="0"/>
      <p:bldP spid="106530" grpId="0"/>
      <p:bldP spid="106531" grpId="0"/>
      <p:bldP spid="1065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b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 Example 3a </a:t>
            </a:r>
            <a:endParaRPr lang="en-US" altLang="en-US" sz="2600" b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457200" y="1371600"/>
            <a:ext cx="8237538" cy="105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en-US" i="1" dirty="0"/>
              <a:t>Y</a:t>
            </a:r>
            <a:r>
              <a:rPr lang="en-US" altLang="en-US" dirty="0"/>
              <a:t> is between </a:t>
            </a:r>
            <a:r>
              <a:rPr lang="en-US" altLang="en-US" i="1" dirty="0"/>
              <a:t>X</a:t>
            </a:r>
            <a:r>
              <a:rPr lang="en-US" altLang="en-US" dirty="0"/>
              <a:t> and </a:t>
            </a:r>
            <a:r>
              <a:rPr lang="en-US" altLang="en-US" i="1" dirty="0"/>
              <a:t>Z</a:t>
            </a:r>
            <a:r>
              <a:rPr lang="en-US" altLang="en-US" dirty="0"/>
              <a:t>, </a:t>
            </a:r>
            <a:r>
              <a:rPr lang="en-US" altLang="en-US" i="1" dirty="0"/>
              <a:t>XZ </a:t>
            </a:r>
            <a:r>
              <a:rPr lang="en-US" altLang="en-US" dirty="0"/>
              <a:t>= </a:t>
            </a:r>
            <a:r>
              <a:rPr lang="en-US" altLang="en-US" dirty="0" smtClean="0"/>
              <a:t>13</a:t>
            </a:r>
            <a:r>
              <a:rPr lang="en-US" altLang="en-US" dirty="0"/>
              <a:t>, and </a:t>
            </a:r>
            <a:r>
              <a:rPr lang="en-US" altLang="en-US" i="1" dirty="0"/>
              <a:t>XY</a:t>
            </a:r>
            <a:r>
              <a:rPr lang="en-US" altLang="en-US" dirty="0"/>
              <a:t> </a:t>
            </a:r>
            <a:r>
              <a:rPr lang="en-US" altLang="en-US" dirty="0" smtClean="0"/>
              <a:t>= 8    </a:t>
            </a:r>
            <a:r>
              <a:rPr lang="en-US" altLang="en-US" dirty="0"/>
              <a:t>Find </a:t>
            </a:r>
            <a:r>
              <a:rPr lang="en-US" altLang="en-US" i="1" dirty="0"/>
              <a:t>YZ</a:t>
            </a:r>
            <a:r>
              <a:rPr lang="en-US" altLang="en-US" dirty="0"/>
              <a:t>.</a:t>
            </a:r>
          </a:p>
        </p:txBody>
      </p:sp>
      <p:sp>
        <p:nvSpPr>
          <p:cNvPr id="109641" name="Text Box 73"/>
          <p:cNvSpPr txBox="1">
            <a:spLocks noChangeArrowheads="1"/>
          </p:cNvSpPr>
          <p:nvPr/>
        </p:nvSpPr>
        <p:spPr bwMode="auto">
          <a:xfrm>
            <a:off x="1066800" y="2667000"/>
            <a:ext cx="2971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/>
              <a:t>XZ </a:t>
            </a:r>
            <a:r>
              <a:rPr lang="en-US" b="0"/>
              <a:t>= </a:t>
            </a:r>
            <a:r>
              <a:rPr lang="en-US" b="0" i="1"/>
              <a:t>XY</a:t>
            </a:r>
            <a:r>
              <a:rPr lang="en-US" b="0"/>
              <a:t> + </a:t>
            </a:r>
            <a:r>
              <a:rPr lang="en-US" b="0" i="1"/>
              <a:t>YZ</a:t>
            </a:r>
          </a:p>
        </p:txBody>
      </p:sp>
      <p:sp>
        <p:nvSpPr>
          <p:cNvPr id="109642" name="Text Box 74"/>
          <p:cNvSpPr txBox="1">
            <a:spLocks noChangeArrowheads="1"/>
          </p:cNvSpPr>
          <p:nvPr/>
        </p:nvSpPr>
        <p:spPr bwMode="auto">
          <a:xfrm>
            <a:off x="3733800" y="2667000"/>
            <a:ext cx="3886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Seg. Add. Postulate</a:t>
            </a:r>
          </a:p>
        </p:txBody>
      </p:sp>
      <p:sp>
        <p:nvSpPr>
          <p:cNvPr id="109648" name="Text Box 80"/>
          <p:cNvSpPr txBox="1">
            <a:spLocks noChangeArrowheads="1"/>
          </p:cNvSpPr>
          <p:nvPr/>
        </p:nvSpPr>
        <p:spPr bwMode="auto">
          <a:xfrm>
            <a:off x="3733800" y="34290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 dirty="0">
                <a:solidFill>
                  <a:srgbClr val="3366FF"/>
                </a:solidFill>
                <a:latin typeface="Arial" charset="0"/>
              </a:rPr>
              <a:t>Substitute the given values.</a:t>
            </a:r>
          </a:p>
        </p:txBody>
      </p:sp>
      <p:sp>
        <p:nvSpPr>
          <p:cNvPr id="109649" name="Text Box 81"/>
          <p:cNvSpPr txBox="1">
            <a:spLocks noChangeArrowheads="1"/>
          </p:cNvSpPr>
          <p:nvPr/>
        </p:nvSpPr>
        <p:spPr bwMode="auto">
          <a:xfrm>
            <a:off x="3733800" y="41148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 dirty="0">
                <a:solidFill>
                  <a:srgbClr val="3366FF"/>
                </a:solidFill>
                <a:latin typeface="Arial" charset="0"/>
              </a:rPr>
              <a:t>Subtract </a:t>
            </a:r>
            <a:r>
              <a:rPr lang="en-US" b="0" i="1" dirty="0" smtClean="0">
                <a:solidFill>
                  <a:srgbClr val="3366FF"/>
                </a:solidFill>
                <a:latin typeface="Arial" charset="0"/>
              </a:rPr>
              <a:t>8 from </a:t>
            </a:r>
            <a:r>
              <a:rPr lang="en-US" b="0" i="1" dirty="0">
                <a:solidFill>
                  <a:srgbClr val="3366FF"/>
                </a:solidFill>
                <a:latin typeface="Arial" charset="0"/>
              </a:rPr>
              <a:t>both sides.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43000" y="35052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13 = 8 + YZ</a:t>
            </a:r>
            <a:endParaRPr lang="en-US" b="0" dirty="0"/>
          </a:p>
        </p:txBody>
      </p:sp>
      <p:sp>
        <p:nvSpPr>
          <p:cNvPr id="14" name="TextBox 13"/>
          <p:cNvSpPr txBox="1"/>
          <p:nvPr/>
        </p:nvSpPr>
        <p:spPr>
          <a:xfrm>
            <a:off x="914400" y="41910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5 = YZ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9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9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09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41" grpId="0"/>
      <p:bldP spid="109642" grpId="0"/>
      <p:bldP spid="109648" grpId="0"/>
      <p:bldP spid="109649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Example 3B: Using the Segment Addition Postulate</a:t>
            </a: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46482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en-US" i="1"/>
              <a:t>M</a:t>
            </a:r>
            <a:r>
              <a:rPr lang="en-US" altLang="en-US"/>
              <a:t> is between </a:t>
            </a:r>
            <a:r>
              <a:rPr lang="en-US" altLang="en-US" i="1"/>
              <a:t>N</a:t>
            </a:r>
            <a:r>
              <a:rPr lang="en-US" altLang="en-US"/>
              <a:t> and </a:t>
            </a:r>
            <a:r>
              <a:rPr lang="en-US" altLang="en-US" i="1"/>
              <a:t>O</a:t>
            </a:r>
            <a:r>
              <a:rPr lang="en-US" altLang="en-US"/>
              <a:t>.  Find </a:t>
            </a:r>
            <a:r>
              <a:rPr lang="en-US" altLang="en-US" i="1"/>
              <a:t>NO</a:t>
            </a:r>
            <a:r>
              <a:rPr lang="en-US" altLang="en-US"/>
              <a:t>.</a:t>
            </a:r>
          </a:p>
        </p:txBody>
      </p:sp>
      <p:pic>
        <p:nvPicPr>
          <p:cNvPr id="108679" name="Picture 13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7775" y="1295400"/>
            <a:ext cx="4086225" cy="1295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08680" name="Text Box 136"/>
          <p:cNvSpPr txBox="1">
            <a:spLocks noChangeArrowheads="1"/>
          </p:cNvSpPr>
          <p:nvPr/>
        </p:nvSpPr>
        <p:spPr bwMode="auto">
          <a:xfrm>
            <a:off x="2133600" y="5257800"/>
            <a:ext cx="1828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10 = 2</a:t>
            </a:r>
            <a:r>
              <a:rPr lang="en-US" b="0" i="1"/>
              <a:t>x</a:t>
            </a:r>
          </a:p>
        </p:txBody>
      </p:sp>
      <p:sp>
        <p:nvSpPr>
          <p:cNvPr id="108681" name="Text Box 137"/>
          <p:cNvSpPr txBox="1">
            <a:spLocks noChangeArrowheads="1"/>
          </p:cNvSpPr>
          <p:nvPr/>
        </p:nvSpPr>
        <p:spPr bwMode="auto">
          <a:xfrm>
            <a:off x="1066800" y="2667000"/>
            <a:ext cx="2971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/>
              <a:t>NM + MO </a:t>
            </a:r>
            <a:r>
              <a:rPr lang="en-US" b="0"/>
              <a:t>= </a:t>
            </a:r>
            <a:r>
              <a:rPr lang="en-US" b="0" i="1"/>
              <a:t>NO</a:t>
            </a:r>
          </a:p>
        </p:txBody>
      </p:sp>
      <p:sp>
        <p:nvSpPr>
          <p:cNvPr id="108682" name="Text Box 138"/>
          <p:cNvSpPr txBox="1">
            <a:spLocks noChangeArrowheads="1"/>
          </p:cNvSpPr>
          <p:nvPr/>
        </p:nvSpPr>
        <p:spPr bwMode="auto">
          <a:xfrm>
            <a:off x="4483100" y="2667000"/>
            <a:ext cx="3886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Seg. Add. Postulate</a:t>
            </a:r>
          </a:p>
        </p:txBody>
      </p:sp>
      <p:sp>
        <p:nvSpPr>
          <p:cNvPr id="108683" name="Text Box 139"/>
          <p:cNvSpPr txBox="1">
            <a:spLocks noChangeArrowheads="1"/>
          </p:cNvSpPr>
          <p:nvPr/>
        </p:nvSpPr>
        <p:spPr bwMode="auto">
          <a:xfrm>
            <a:off x="381000" y="3124200"/>
            <a:ext cx="4648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17 + (3</a:t>
            </a:r>
            <a:r>
              <a:rPr lang="en-US" b="0" i="1"/>
              <a:t>x</a:t>
            </a:r>
            <a:r>
              <a:rPr lang="en-US" b="0"/>
              <a:t> – 5) = 5</a:t>
            </a:r>
            <a:r>
              <a:rPr lang="en-US" b="0" i="1"/>
              <a:t>x</a:t>
            </a:r>
            <a:r>
              <a:rPr lang="en-US" b="0"/>
              <a:t> + 2</a:t>
            </a:r>
            <a:endParaRPr lang="en-US" b="0" i="1"/>
          </a:p>
        </p:txBody>
      </p:sp>
      <p:sp>
        <p:nvSpPr>
          <p:cNvPr id="108688" name="Text Box 144"/>
          <p:cNvSpPr txBox="1">
            <a:spLocks noChangeArrowheads="1"/>
          </p:cNvSpPr>
          <p:nvPr/>
        </p:nvSpPr>
        <p:spPr bwMode="auto">
          <a:xfrm>
            <a:off x="4483100" y="31242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Substitute the given values</a:t>
            </a:r>
          </a:p>
        </p:txBody>
      </p:sp>
      <p:sp>
        <p:nvSpPr>
          <p:cNvPr id="108689" name="Text Box 145"/>
          <p:cNvSpPr txBox="1">
            <a:spLocks noChangeArrowheads="1"/>
          </p:cNvSpPr>
          <p:nvPr/>
        </p:nvSpPr>
        <p:spPr bwMode="auto">
          <a:xfrm>
            <a:off x="4470400" y="39878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Subtract 2 from both sides.</a:t>
            </a:r>
          </a:p>
        </p:txBody>
      </p:sp>
      <p:sp>
        <p:nvSpPr>
          <p:cNvPr id="108690" name="Text Box 146"/>
          <p:cNvSpPr txBox="1">
            <a:spLocks noChangeArrowheads="1"/>
          </p:cNvSpPr>
          <p:nvPr/>
        </p:nvSpPr>
        <p:spPr bwMode="auto">
          <a:xfrm>
            <a:off x="4457700" y="35814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Simplify.</a:t>
            </a:r>
          </a:p>
        </p:txBody>
      </p:sp>
      <p:sp>
        <p:nvSpPr>
          <p:cNvPr id="108691" name="Text Box 147"/>
          <p:cNvSpPr txBox="1">
            <a:spLocks noChangeArrowheads="1"/>
          </p:cNvSpPr>
          <p:nvPr/>
        </p:nvSpPr>
        <p:spPr bwMode="auto">
          <a:xfrm>
            <a:off x="1295400" y="3581400"/>
            <a:ext cx="4648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3</a:t>
            </a:r>
            <a:r>
              <a:rPr lang="en-US" b="0" i="1"/>
              <a:t>x</a:t>
            </a:r>
            <a:r>
              <a:rPr lang="en-US" b="0"/>
              <a:t> + 12 = 5</a:t>
            </a:r>
            <a:r>
              <a:rPr lang="en-US" b="0" i="1"/>
              <a:t>x</a:t>
            </a:r>
            <a:r>
              <a:rPr lang="en-US" b="0"/>
              <a:t> + 2</a:t>
            </a:r>
            <a:endParaRPr lang="en-US" b="0" i="1"/>
          </a:p>
        </p:txBody>
      </p:sp>
      <p:sp>
        <p:nvSpPr>
          <p:cNvPr id="108693" name="Text Box 149"/>
          <p:cNvSpPr txBox="1">
            <a:spLocks noChangeArrowheads="1"/>
          </p:cNvSpPr>
          <p:nvPr/>
        </p:nvSpPr>
        <p:spPr bwMode="auto">
          <a:xfrm>
            <a:off x="1295400" y="4419600"/>
            <a:ext cx="2438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3</a:t>
            </a:r>
            <a:r>
              <a:rPr lang="en-US" b="0" i="1"/>
              <a:t>x</a:t>
            </a:r>
            <a:r>
              <a:rPr lang="en-US" b="0"/>
              <a:t> + 10 = 5</a:t>
            </a:r>
            <a:r>
              <a:rPr lang="en-US" b="0" i="1"/>
              <a:t>x</a:t>
            </a:r>
          </a:p>
        </p:txBody>
      </p:sp>
      <p:sp>
        <p:nvSpPr>
          <p:cNvPr id="108704" name="Text Box 160"/>
          <p:cNvSpPr txBox="1">
            <a:spLocks noChangeArrowheads="1"/>
          </p:cNvSpPr>
          <p:nvPr/>
        </p:nvSpPr>
        <p:spPr bwMode="auto">
          <a:xfrm>
            <a:off x="2362200" y="6019800"/>
            <a:ext cx="1828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5 = </a:t>
            </a:r>
            <a:r>
              <a:rPr lang="en-US" b="0" i="1"/>
              <a:t>x</a:t>
            </a:r>
          </a:p>
        </p:txBody>
      </p:sp>
      <p:sp>
        <p:nvSpPr>
          <p:cNvPr id="108706" name="Text Box 162"/>
          <p:cNvSpPr txBox="1">
            <a:spLocks noChangeArrowheads="1"/>
          </p:cNvSpPr>
          <p:nvPr/>
        </p:nvSpPr>
        <p:spPr bwMode="auto">
          <a:xfrm>
            <a:off x="4483100" y="44069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Simplify.</a:t>
            </a:r>
          </a:p>
        </p:txBody>
      </p:sp>
      <p:sp>
        <p:nvSpPr>
          <p:cNvPr id="108707" name="Text Box 163"/>
          <p:cNvSpPr txBox="1">
            <a:spLocks noChangeArrowheads="1"/>
          </p:cNvSpPr>
          <p:nvPr/>
        </p:nvSpPr>
        <p:spPr bwMode="auto">
          <a:xfrm>
            <a:off x="4483100" y="48006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Subtract 3x from both sides.</a:t>
            </a:r>
          </a:p>
        </p:txBody>
      </p:sp>
      <p:sp>
        <p:nvSpPr>
          <p:cNvPr id="108708" name="Text Box 164"/>
          <p:cNvSpPr txBox="1">
            <a:spLocks noChangeArrowheads="1"/>
          </p:cNvSpPr>
          <p:nvPr/>
        </p:nvSpPr>
        <p:spPr bwMode="auto">
          <a:xfrm>
            <a:off x="4495800" y="54102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Divide both sides by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0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0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0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0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0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0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680" grpId="0"/>
      <p:bldP spid="108681" grpId="0"/>
      <p:bldP spid="108682" grpId="0"/>
      <p:bldP spid="108683" grpId="0"/>
      <p:bldP spid="108688" grpId="0"/>
      <p:bldP spid="108689" grpId="0"/>
      <p:bldP spid="108690" grpId="0"/>
      <p:bldP spid="108691" grpId="0"/>
      <p:bldP spid="108693" grpId="0"/>
      <p:bldP spid="108704" grpId="0"/>
      <p:bldP spid="108706" grpId="0"/>
      <p:bldP spid="108707" grpId="0"/>
      <p:bldP spid="10870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Example 3B Continued</a:t>
            </a:r>
          </a:p>
        </p:txBody>
      </p:sp>
      <p:sp>
        <p:nvSpPr>
          <p:cNvPr id="132099" name="Text Box 3"/>
          <p:cNvSpPr txBox="1">
            <a:spLocks noChangeArrowheads="1"/>
          </p:cNvSpPr>
          <p:nvPr/>
        </p:nvSpPr>
        <p:spPr bwMode="auto">
          <a:xfrm>
            <a:off x="381000" y="1447800"/>
            <a:ext cx="46482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en-US" i="1"/>
              <a:t>M</a:t>
            </a:r>
            <a:r>
              <a:rPr lang="en-US" altLang="en-US"/>
              <a:t> is between </a:t>
            </a:r>
            <a:r>
              <a:rPr lang="en-US" altLang="en-US" i="1"/>
              <a:t>N</a:t>
            </a:r>
            <a:r>
              <a:rPr lang="en-US" altLang="en-US"/>
              <a:t> and </a:t>
            </a:r>
            <a:r>
              <a:rPr lang="en-US" altLang="en-US" i="1"/>
              <a:t>O</a:t>
            </a:r>
            <a:r>
              <a:rPr lang="en-US" altLang="en-US"/>
              <a:t>.  Find </a:t>
            </a:r>
            <a:r>
              <a:rPr lang="en-US" altLang="en-US" i="1"/>
              <a:t>NO</a:t>
            </a:r>
            <a:r>
              <a:rPr lang="en-US" altLang="en-US"/>
              <a:t>.</a:t>
            </a:r>
          </a:p>
        </p:txBody>
      </p:sp>
      <p:pic>
        <p:nvPicPr>
          <p:cNvPr id="132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7775" y="1295400"/>
            <a:ext cx="4086225" cy="1295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32105" name="Text Box 9"/>
          <p:cNvSpPr txBox="1">
            <a:spLocks noChangeArrowheads="1"/>
          </p:cNvSpPr>
          <p:nvPr/>
        </p:nvSpPr>
        <p:spPr bwMode="auto">
          <a:xfrm>
            <a:off x="1219200" y="2971800"/>
            <a:ext cx="4648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/>
              <a:t>NO</a:t>
            </a:r>
            <a:r>
              <a:rPr lang="en-US" b="0"/>
              <a:t> = 5</a:t>
            </a:r>
            <a:r>
              <a:rPr lang="en-US" b="0" i="1"/>
              <a:t>x</a:t>
            </a:r>
            <a:r>
              <a:rPr lang="en-US" b="0"/>
              <a:t> + 2</a:t>
            </a:r>
            <a:endParaRPr lang="en-US" b="0" i="1"/>
          </a:p>
        </p:txBody>
      </p:sp>
      <p:sp>
        <p:nvSpPr>
          <p:cNvPr id="132110" name="Text Box 14"/>
          <p:cNvSpPr txBox="1">
            <a:spLocks noChangeArrowheads="1"/>
          </p:cNvSpPr>
          <p:nvPr/>
        </p:nvSpPr>
        <p:spPr bwMode="auto">
          <a:xfrm>
            <a:off x="4483100" y="35052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Substitute 5 for x.</a:t>
            </a:r>
          </a:p>
        </p:txBody>
      </p:sp>
      <p:sp>
        <p:nvSpPr>
          <p:cNvPr id="132112" name="Text Box 16"/>
          <p:cNvSpPr txBox="1">
            <a:spLocks noChangeArrowheads="1"/>
          </p:cNvSpPr>
          <p:nvPr/>
        </p:nvSpPr>
        <p:spPr bwMode="auto">
          <a:xfrm>
            <a:off x="4457700" y="39878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Simplify.</a:t>
            </a:r>
          </a:p>
        </p:txBody>
      </p:sp>
      <p:sp>
        <p:nvSpPr>
          <p:cNvPr id="132124" name="Text Box 28"/>
          <p:cNvSpPr txBox="1">
            <a:spLocks noChangeArrowheads="1"/>
          </p:cNvSpPr>
          <p:nvPr/>
        </p:nvSpPr>
        <p:spPr bwMode="auto">
          <a:xfrm>
            <a:off x="1828800" y="4038600"/>
            <a:ext cx="1828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= 27</a:t>
            </a:r>
            <a:r>
              <a:rPr lang="en-US" b="0" i="1"/>
              <a:t> </a:t>
            </a:r>
          </a:p>
        </p:txBody>
      </p:sp>
      <p:sp>
        <p:nvSpPr>
          <p:cNvPr id="132128" name="Text Box 32"/>
          <p:cNvSpPr txBox="1">
            <a:spLocks noChangeArrowheads="1"/>
          </p:cNvSpPr>
          <p:nvPr/>
        </p:nvSpPr>
        <p:spPr bwMode="auto">
          <a:xfrm>
            <a:off x="1828800" y="3505200"/>
            <a:ext cx="1981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= 5</a:t>
            </a:r>
            <a:r>
              <a:rPr lang="en-US" b="0">
                <a:solidFill>
                  <a:srgbClr val="FF0000"/>
                </a:solidFill>
              </a:rPr>
              <a:t>(5) </a:t>
            </a:r>
            <a:r>
              <a:rPr lang="en-US" b="0"/>
              <a:t>+ 2</a:t>
            </a:r>
            <a:endParaRPr lang="en-US" b="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2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2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10" grpId="0"/>
      <p:bldP spid="132112" grpId="0"/>
      <p:bldP spid="132124" grpId="0"/>
      <p:bldP spid="1321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381000" y="1524000"/>
            <a:ext cx="82375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en-US" i="1"/>
              <a:t>E</a:t>
            </a:r>
            <a:r>
              <a:rPr lang="en-US" altLang="en-US"/>
              <a:t> is between </a:t>
            </a:r>
            <a:r>
              <a:rPr lang="en-US" altLang="en-US" i="1"/>
              <a:t>D </a:t>
            </a:r>
            <a:r>
              <a:rPr lang="en-US" altLang="en-US"/>
              <a:t>and </a:t>
            </a:r>
            <a:r>
              <a:rPr lang="en-US" altLang="en-US" i="1"/>
              <a:t>F</a:t>
            </a:r>
            <a:r>
              <a:rPr lang="en-US" altLang="en-US"/>
              <a:t>. Find </a:t>
            </a:r>
            <a:r>
              <a:rPr lang="en-US" altLang="en-US" i="1"/>
              <a:t>DF</a:t>
            </a:r>
            <a:r>
              <a:rPr lang="en-US" altLang="en-US"/>
              <a:t>.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b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 Example 3b </a:t>
            </a:r>
            <a:endParaRPr lang="en-US" altLang="en-US" sz="2600" b="0">
              <a:solidFill>
                <a:schemeClr val="accent2"/>
              </a:solidFill>
              <a:latin typeface="Arial MT Bl" charset="0"/>
            </a:endParaRPr>
          </a:p>
        </p:txBody>
      </p:sp>
      <p:pic>
        <p:nvPicPr>
          <p:cNvPr id="111648" name="Picture 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5025" y="1447800"/>
            <a:ext cx="3228975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11650" name="Text Box 34"/>
          <p:cNvSpPr txBox="1">
            <a:spLocks noChangeArrowheads="1"/>
          </p:cNvSpPr>
          <p:nvPr/>
        </p:nvSpPr>
        <p:spPr bwMode="auto">
          <a:xfrm>
            <a:off x="1219200" y="2514600"/>
            <a:ext cx="2971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/>
              <a:t>DE + EF </a:t>
            </a:r>
            <a:r>
              <a:rPr lang="en-US" b="0"/>
              <a:t>= </a:t>
            </a:r>
            <a:r>
              <a:rPr lang="en-US" b="0" i="1"/>
              <a:t>DF</a:t>
            </a:r>
          </a:p>
        </p:txBody>
      </p:sp>
      <p:sp>
        <p:nvSpPr>
          <p:cNvPr id="111651" name="Text Box 35"/>
          <p:cNvSpPr txBox="1">
            <a:spLocks noChangeArrowheads="1"/>
          </p:cNvSpPr>
          <p:nvPr/>
        </p:nvSpPr>
        <p:spPr bwMode="auto">
          <a:xfrm>
            <a:off x="4483100" y="2514600"/>
            <a:ext cx="3886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Seg. Add. Postulate</a:t>
            </a:r>
          </a:p>
        </p:txBody>
      </p:sp>
      <p:sp>
        <p:nvSpPr>
          <p:cNvPr id="111652" name="Text Box 36"/>
          <p:cNvSpPr txBox="1">
            <a:spLocks noChangeArrowheads="1"/>
          </p:cNvSpPr>
          <p:nvPr/>
        </p:nvSpPr>
        <p:spPr bwMode="auto">
          <a:xfrm>
            <a:off x="381000" y="2971800"/>
            <a:ext cx="4648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(3</a:t>
            </a:r>
            <a:r>
              <a:rPr lang="en-US" b="0" i="1"/>
              <a:t>x</a:t>
            </a:r>
            <a:r>
              <a:rPr lang="en-US" b="0"/>
              <a:t> – 1) + 13 = 6</a:t>
            </a:r>
            <a:r>
              <a:rPr lang="en-US" b="0" i="1"/>
              <a:t>x</a:t>
            </a:r>
            <a:r>
              <a:rPr lang="en-US" b="0"/>
              <a:t> </a:t>
            </a:r>
            <a:endParaRPr lang="en-US" b="0" i="1"/>
          </a:p>
        </p:txBody>
      </p:sp>
      <p:sp>
        <p:nvSpPr>
          <p:cNvPr id="111657" name="Text Box 41"/>
          <p:cNvSpPr txBox="1">
            <a:spLocks noChangeArrowheads="1"/>
          </p:cNvSpPr>
          <p:nvPr/>
        </p:nvSpPr>
        <p:spPr bwMode="auto">
          <a:xfrm>
            <a:off x="4483100" y="29718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Substitute the given values</a:t>
            </a:r>
          </a:p>
        </p:txBody>
      </p:sp>
      <p:sp>
        <p:nvSpPr>
          <p:cNvPr id="111658" name="Text Box 42"/>
          <p:cNvSpPr txBox="1">
            <a:spLocks noChangeArrowheads="1"/>
          </p:cNvSpPr>
          <p:nvPr/>
        </p:nvSpPr>
        <p:spPr bwMode="auto">
          <a:xfrm>
            <a:off x="4470400" y="38354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Subtract 3x from both sides.</a:t>
            </a:r>
          </a:p>
        </p:txBody>
      </p:sp>
      <p:sp>
        <p:nvSpPr>
          <p:cNvPr id="111659" name="Text Box 43"/>
          <p:cNvSpPr txBox="1">
            <a:spLocks noChangeArrowheads="1"/>
          </p:cNvSpPr>
          <p:nvPr/>
        </p:nvSpPr>
        <p:spPr bwMode="auto">
          <a:xfrm>
            <a:off x="1295400" y="3429000"/>
            <a:ext cx="4648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3</a:t>
            </a:r>
            <a:r>
              <a:rPr lang="en-US" b="0" i="1"/>
              <a:t>x</a:t>
            </a:r>
            <a:r>
              <a:rPr lang="en-US" b="0"/>
              <a:t> + 12 = 6</a:t>
            </a:r>
            <a:r>
              <a:rPr lang="en-US" b="0" i="1"/>
              <a:t>x</a:t>
            </a:r>
          </a:p>
        </p:txBody>
      </p:sp>
      <p:sp>
        <p:nvSpPr>
          <p:cNvPr id="111660" name="Text Box 44"/>
          <p:cNvSpPr txBox="1">
            <a:spLocks noChangeArrowheads="1"/>
          </p:cNvSpPr>
          <p:nvPr/>
        </p:nvSpPr>
        <p:spPr bwMode="auto">
          <a:xfrm>
            <a:off x="2133600" y="4267200"/>
            <a:ext cx="2438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12 = 3</a:t>
            </a:r>
            <a:r>
              <a:rPr lang="en-US" b="0" i="1"/>
              <a:t>x</a:t>
            </a:r>
          </a:p>
        </p:txBody>
      </p:sp>
      <p:sp>
        <p:nvSpPr>
          <p:cNvPr id="111670" name="Text Box 54"/>
          <p:cNvSpPr txBox="1">
            <a:spLocks noChangeArrowheads="1"/>
          </p:cNvSpPr>
          <p:nvPr/>
        </p:nvSpPr>
        <p:spPr bwMode="auto">
          <a:xfrm>
            <a:off x="2362200" y="5562600"/>
            <a:ext cx="1828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4 = </a:t>
            </a:r>
            <a:r>
              <a:rPr lang="en-US" b="0" i="1"/>
              <a:t>x</a:t>
            </a:r>
          </a:p>
        </p:txBody>
      </p:sp>
      <p:sp>
        <p:nvSpPr>
          <p:cNvPr id="111671" name="Text Box 55"/>
          <p:cNvSpPr txBox="1">
            <a:spLocks noChangeArrowheads="1"/>
          </p:cNvSpPr>
          <p:nvPr/>
        </p:nvSpPr>
        <p:spPr bwMode="auto">
          <a:xfrm>
            <a:off x="4483100" y="42545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Simplify.</a:t>
            </a:r>
          </a:p>
        </p:txBody>
      </p:sp>
      <p:sp>
        <p:nvSpPr>
          <p:cNvPr id="111673" name="Text Box 57"/>
          <p:cNvSpPr txBox="1">
            <a:spLocks noChangeArrowheads="1"/>
          </p:cNvSpPr>
          <p:nvPr/>
        </p:nvSpPr>
        <p:spPr bwMode="auto">
          <a:xfrm>
            <a:off x="4495800" y="49530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Divide both sides by 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1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1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1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11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1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1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11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1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1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11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50" grpId="0"/>
      <p:bldP spid="111651" grpId="0"/>
      <p:bldP spid="111652" grpId="0"/>
      <p:bldP spid="111657" grpId="0"/>
      <p:bldP spid="111658" grpId="0"/>
      <p:bldP spid="111659" grpId="0"/>
      <p:bldP spid="111660" grpId="0"/>
      <p:bldP spid="111670" grpId="0"/>
      <p:bldP spid="111671" grpId="0"/>
      <p:bldP spid="11167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ext Box 2"/>
          <p:cNvSpPr txBox="1">
            <a:spLocks noChangeArrowheads="1"/>
          </p:cNvSpPr>
          <p:nvPr/>
        </p:nvSpPr>
        <p:spPr bwMode="auto">
          <a:xfrm>
            <a:off x="381000" y="1524000"/>
            <a:ext cx="82375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en-US" i="1"/>
              <a:t>E</a:t>
            </a:r>
            <a:r>
              <a:rPr lang="en-US" altLang="en-US"/>
              <a:t> is between </a:t>
            </a:r>
            <a:r>
              <a:rPr lang="en-US" altLang="en-US" i="1"/>
              <a:t>D </a:t>
            </a:r>
            <a:r>
              <a:rPr lang="en-US" altLang="en-US"/>
              <a:t>and </a:t>
            </a:r>
            <a:r>
              <a:rPr lang="en-US" altLang="en-US" i="1"/>
              <a:t>F</a:t>
            </a:r>
            <a:r>
              <a:rPr lang="en-US" altLang="en-US"/>
              <a:t>. Find </a:t>
            </a:r>
            <a:r>
              <a:rPr lang="en-US" altLang="en-US" i="1"/>
              <a:t>DF</a:t>
            </a:r>
            <a:r>
              <a:rPr lang="en-US" altLang="en-US"/>
              <a:t>.</a:t>
            </a:r>
          </a:p>
        </p:txBody>
      </p:sp>
      <p:sp>
        <p:nvSpPr>
          <p:cNvPr id="134147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b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 Example 3b Continued </a:t>
            </a:r>
            <a:endParaRPr lang="en-US" altLang="en-US" sz="2600" b="0">
              <a:solidFill>
                <a:schemeClr val="accent2"/>
              </a:solidFill>
              <a:latin typeface="Arial MT Bl" charset="0"/>
            </a:endParaRPr>
          </a:p>
        </p:txBody>
      </p:sp>
      <p:pic>
        <p:nvPicPr>
          <p:cNvPr id="134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5025" y="1447800"/>
            <a:ext cx="3228975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34171" name="Text Box 27"/>
          <p:cNvSpPr txBox="1">
            <a:spLocks noChangeArrowheads="1"/>
          </p:cNvSpPr>
          <p:nvPr/>
        </p:nvSpPr>
        <p:spPr bwMode="auto">
          <a:xfrm>
            <a:off x="1219200" y="2971800"/>
            <a:ext cx="4648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/>
              <a:t>DF</a:t>
            </a:r>
            <a:r>
              <a:rPr lang="en-US" b="0"/>
              <a:t> = 6</a:t>
            </a:r>
            <a:r>
              <a:rPr lang="en-US" b="0" i="1"/>
              <a:t>x</a:t>
            </a:r>
          </a:p>
        </p:txBody>
      </p:sp>
      <p:sp>
        <p:nvSpPr>
          <p:cNvPr id="134172" name="Text Box 28"/>
          <p:cNvSpPr txBox="1">
            <a:spLocks noChangeArrowheads="1"/>
          </p:cNvSpPr>
          <p:nvPr/>
        </p:nvSpPr>
        <p:spPr bwMode="auto">
          <a:xfrm>
            <a:off x="4483100" y="35052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Substitute 4 for x.</a:t>
            </a:r>
          </a:p>
        </p:txBody>
      </p:sp>
      <p:sp>
        <p:nvSpPr>
          <p:cNvPr id="134173" name="Text Box 29"/>
          <p:cNvSpPr txBox="1">
            <a:spLocks noChangeArrowheads="1"/>
          </p:cNvSpPr>
          <p:nvPr/>
        </p:nvSpPr>
        <p:spPr bwMode="auto">
          <a:xfrm>
            <a:off x="4457700" y="39878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Simplify.</a:t>
            </a:r>
          </a:p>
        </p:txBody>
      </p:sp>
      <p:sp>
        <p:nvSpPr>
          <p:cNvPr id="134174" name="Text Box 30"/>
          <p:cNvSpPr txBox="1">
            <a:spLocks noChangeArrowheads="1"/>
          </p:cNvSpPr>
          <p:nvPr/>
        </p:nvSpPr>
        <p:spPr bwMode="auto">
          <a:xfrm>
            <a:off x="1828800" y="4038600"/>
            <a:ext cx="1828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= 24</a:t>
            </a:r>
            <a:r>
              <a:rPr lang="en-US" b="0" i="1"/>
              <a:t> </a:t>
            </a:r>
          </a:p>
        </p:txBody>
      </p:sp>
      <p:sp>
        <p:nvSpPr>
          <p:cNvPr id="134175" name="Text Box 31"/>
          <p:cNvSpPr txBox="1">
            <a:spLocks noChangeArrowheads="1"/>
          </p:cNvSpPr>
          <p:nvPr/>
        </p:nvSpPr>
        <p:spPr bwMode="auto">
          <a:xfrm>
            <a:off x="1828800" y="3505200"/>
            <a:ext cx="1981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= 6</a:t>
            </a:r>
            <a:r>
              <a:rPr lang="en-US" b="0">
                <a:solidFill>
                  <a:srgbClr val="FF0000"/>
                </a:solidFill>
              </a:rPr>
              <a:t>(4)</a:t>
            </a:r>
            <a:endParaRPr lang="en-US" b="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4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4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4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4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72" grpId="0"/>
      <p:bldP spid="134173" grpId="0"/>
      <p:bldP spid="134174" grpId="0"/>
      <p:bldP spid="13417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48" name="Group 8"/>
          <p:cNvGrpSpPr>
            <a:grpSpLocks/>
          </p:cNvGrpSpPr>
          <p:nvPr/>
        </p:nvGrpSpPr>
        <p:grpSpPr bwMode="auto">
          <a:xfrm>
            <a:off x="381000" y="1524000"/>
            <a:ext cx="8237538" cy="2441575"/>
            <a:chOff x="240" y="960"/>
            <a:chExt cx="5189" cy="1538"/>
          </a:xfrm>
        </p:grpSpPr>
        <p:sp>
          <p:nvSpPr>
            <p:cNvPr id="112645" name="Text Box 5"/>
            <p:cNvSpPr txBox="1">
              <a:spLocks noChangeArrowheads="1"/>
            </p:cNvSpPr>
            <p:nvPr/>
          </p:nvSpPr>
          <p:spPr bwMode="auto">
            <a:xfrm>
              <a:off x="240" y="960"/>
              <a:ext cx="5189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altLang="en-US" sz="2800" b="0"/>
                <a:t>The </a:t>
              </a:r>
              <a:r>
                <a:rPr lang="en-US" altLang="en-US" sz="2800" u="sng"/>
                <a:t>midpoint</a:t>
              </a:r>
              <a:r>
                <a:rPr lang="en-US" altLang="en-US" sz="2800"/>
                <a:t> </a:t>
              </a:r>
              <a:r>
                <a:rPr lang="en-US" altLang="en-US" sz="2800" b="0" i="1"/>
                <a:t>M</a:t>
              </a:r>
              <a:r>
                <a:rPr lang="en-US" altLang="en-US" sz="2800" b="0"/>
                <a:t> of </a:t>
              </a:r>
              <a:r>
                <a:rPr lang="en-US" altLang="en-US" sz="2800" b="0" i="1"/>
                <a:t>AB</a:t>
              </a:r>
              <a:r>
                <a:rPr lang="en-US" altLang="en-US" sz="2800" b="0"/>
                <a:t> is the point that </a:t>
              </a:r>
              <a:r>
                <a:rPr lang="en-US" altLang="en-US" sz="2800" u="sng"/>
                <a:t>bisects</a:t>
              </a:r>
              <a:r>
                <a:rPr lang="en-US" altLang="en-US" sz="2800" b="0"/>
                <a:t>, or divides, the segment into two congruent segments. If </a:t>
              </a:r>
              <a:r>
                <a:rPr lang="en-US" altLang="en-US" sz="2800" b="0" i="1"/>
                <a:t>M</a:t>
              </a:r>
              <a:r>
                <a:rPr lang="en-US" altLang="en-US" sz="2800" b="0"/>
                <a:t> is the midpoint of </a:t>
              </a:r>
              <a:r>
                <a:rPr lang="en-US" altLang="en-US" sz="2800" b="0" i="1"/>
                <a:t>AB</a:t>
              </a:r>
              <a:r>
                <a:rPr lang="en-US" altLang="en-US" sz="2800" b="0"/>
                <a:t>, then </a:t>
              </a:r>
              <a:r>
                <a:rPr lang="en-US" altLang="en-US" sz="2800" b="0" i="1"/>
                <a:t>AM</a:t>
              </a:r>
              <a:r>
                <a:rPr lang="en-US" altLang="en-US" sz="2800" b="0"/>
                <a:t> = </a:t>
              </a:r>
              <a:r>
                <a:rPr lang="en-US" altLang="en-US" sz="2800" b="0" i="1"/>
                <a:t>MB</a:t>
              </a:r>
              <a:r>
                <a:rPr lang="en-US" altLang="en-US" sz="2800" b="0"/>
                <a:t>.  </a:t>
              </a:r>
            </a:p>
            <a:p>
              <a:pPr algn="l"/>
              <a:r>
                <a:rPr lang="en-US" altLang="en-US" sz="2800" b="0"/>
                <a:t>So if </a:t>
              </a:r>
              <a:r>
                <a:rPr lang="en-US" altLang="en-US" sz="2800" b="0" i="1"/>
                <a:t>AB</a:t>
              </a:r>
              <a:r>
                <a:rPr lang="en-US" altLang="en-US" sz="2800" b="0"/>
                <a:t> = 6, then </a:t>
              </a:r>
              <a:r>
                <a:rPr lang="en-US" altLang="en-US" sz="2800" b="0" i="1"/>
                <a:t>AM</a:t>
              </a:r>
              <a:r>
                <a:rPr lang="en-US" altLang="en-US" sz="2800" b="0"/>
                <a:t> = 3 and </a:t>
              </a:r>
              <a:r>
                <a:rPr lang="en-US" altLang="en-US" sz="2800" b="0" i="1"/>
                <a:t>MB</a:t>
              </a:r>
              <a:r>
                <a:rPr lang="en-US" altLang="en-US" sz="2800" b="0"/>
                <a:t> = 3.</a:t>
              </a:r>
            </a:p>
          </p:txBody>
        </p:sp>
        <p:sp>
          <p:nvSpPr>
            <p:cNvPr id="112646" name="Line 6"/>
            <p:cNvSpPr>
              <a:spLocks noChangeShapeType="1"/>
            </p:cNvSpPr>
            <p:nvPr/>
          </p:nvSpPr>
          <p:spPr bwMode="auto">
            <a:xfrm>
              <a:off x="2600" y="1016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12647" name="Line 7"/>
            <p:cNvSpPr>
              <a:spLocks noChangeShapeType="1"/>
            </p:cNvSpPr>
            <p:nvPr/>
          </p:nvSpPr>
          <p:spPr bwMode="auto">
            <a:xfrm>
              <a:off x="336" y="1824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Example 4: Recreation Application </a:t>
            </a:r>
            <a:endParaRPr lang="en-US" altLang="en-US" sz="2600" b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457200" y="1295400"/>
            <a:ext cx="85344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en-US"/>
              <a:t>The map shows the route for a race. You are at </a:t>
            </a:r>
            <a:r>
              <a:rPr lang="en-US" altLang="en-US" i="1"/>
              <a:t>X</a:t>
            </a:r>
            <a:r>
              <a:rPr lang="en-US" altLang="en-US"/>
              <a:t>, 6000 ft from the first checkpoint </a:t>
            </a:r>
            <a:r>
              <a:rPr lang="en-US" altLang="en-US" i="1"/>
              <a:t>C</a:t>
            </a:r>
            <a:r>
              <a:rPr lang="en-US" altLang="en-US"/>
              <a:t>. The second checkpoint </a:t>
            </a:r>
            <a:r>
              <a:rPr lang="en-US" altLang="en-US" i="1"/>
              <a:t>D</a:t>
            </a:r>
            <a:r>
              <a:rPr lang="en-US" altLang="en-US"/>
              <a:t> is located at the midpoint between </a:t>
            </a:r>
            <a:r>
              <a:rPr lang="en-US" altLang="en-US" i="1"/>
              <a:t>C</a:t>
            </a:r>
            <a:r>
              <a:rPr lang="en-US" altLang="en-US"/>
              <a:t> and the end of the race </a:t>
            </a:r>
            <a:r>
              <a:rPr lang="en-US" altLang="en-US" i="1"/>
              <a:t>Y</a:t>
            </a:r>
            <a:r>
              <a:rPr lang="en-US" altLang="en-US"/>
              <a:t>. The total race is 3 miles. How far apart are the 2 checkpoints?</a:t>
            </a:r>
            <a:endParaRPr lang="en-US" altLang="en-US">
              <a:latin typeface="Times" pitchFamily="18" charset="0"/>
            </a:endParaRPr>
          </a:p>
        </p:txBody>
      </p:sp>
      <p:pic>
        <p:nvPicPr>
          <p:cNvPr id="113693" name="Picture 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352800"/>
            <a:ext cx="3457575" cy="8477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</p:pic>
      <p:sp>
        <p:nvSpPr>
          <p:cNvPr id="113694" name="Text Box 30"/>
          <p:cNvSpPr txBox="1">
            <a:spLocks noChangeArrowheads="1"/>
          </p:cNvSpPr>
          <p:nvPr/>
        </p:nvSpPr>
        <p:spPr bwMode="auto">
          <a:xfrm>
            <a:off x="762000" y="4267200"/>
            <a:ext cx="36576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/>
              <a:t>XY </a:t>
            </a:r>
            <a:r>
              <a:rPr lang="en-US" b="0"/>
              <a:t>= 3(5280 ft)</a:t>
            </a:r>
          </a:p>
        </p:txBody>
      </p:sp>
      <p:sp>
        <p:nvSpPr>
          <p:cNvPr id="113695" name="Text Box 31"/>
          <p:cNvSpPr txBox="1">
            <a:spLocks noChangeArrowheads="1"/>
          </p:cNvSpPr>
          <p:nvPr/>
        </p:nvSpPr>
        <p:spPr bwMode="auto">
          <a:xfrm>
            <a:off x="3810000" y="42672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Convert race distance to feet.</a:t>
            </a:r>
          </a:p>
        </p:txBody>
      </p:sp>
      <p:sp>
        <p:nvSpPr>
          <p:cNvPr id="113696" name="Text Box 32"/>
          <p:cNvSpPr txBox="1">
            <a:spLocks noChangeArrowheads="1"/>
          </p:cNvSpPr>
          <p:nvPr/>
        </p:nvSpPr>
        <p:spPr bwMode="auto">
          <a:xfrm>
            <a:off x="1270000" y="4876800"/>
            <a:ext cx="36576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= 15,840 ft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3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3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3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94" grpId="0"/>
      <p:bldP spid="113695" grpId="0"/>
      <p:bldP spid="11369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Example 4 Continued</a:t>
            </a:r>
            <a:endParaRPr lang="en-US" altLang="en-US" sz="2600" b="0">
              <a:solidFill>
                <a:schemeClr val="accent2"/>
              </a:solidFill>
              <a:latin typeface="Arial MT Bl" charset="0"/>
            </a:endParaRPr>
          </a:p>
        </p:txBody>
      </p:sp>
      <p:pic>
        <p:nvPicPr>
          <p:cNvPr id="135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295400"/>
            <a:ext cx="3457575" cy="8477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</p:pic>
      <p:sp>
        <p:nvSpPr>
          <p:cNvPr id="135176" name="Text Box 8"/>
          <p:cNvSpPr txBox="1">
            <a:spLocks noChangeArrowheads="1"/>
          </p:cNvSpPr>
          <p:nvPr/>
        </p:nvSpPr>
        <p:spPr bwMode="auto">
          <a:xfrm>
            <a:off x="762000" y="2286000"/>
            <a:ext cx="36576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/>
              <a:t>XC </a:t>
            </a:r>
            <a:r>
              <a:rPr lang="en-US" b="0"/>
              <a:t>+ </a:t>
            </a:r>
            <a:r>
              <a:rPr lang="en-US" b="0" i="1"/>
              <a:t>CY</a:t>
            </a:r>
            <a:r>
              <a:rPr lang="en-US" b="0"/>
              <a:t> = </a:t>
            </a:r>
            <a:r>
              <a:rPr lang="en-US" b="0" i="1"/>
              <a:t>XY</a:t>
            </a:r>
          </a:p>
        </p:txBody>
      </p:sp>
      <p:sp>
        <p:nvSpPr>
          <p:cNvPr id="135177" name="Text Box 9"/>
          <p:cNvSpPr txBox="1">
            <a:spLocks noChangeArrowheads="1"/>
          </p:cNvSpPr>
          <p:nvPr/>
        </p:nvSpPr>
        <p:spPr bwMode="auto">
          <a:xfrm>
            <a:off x="3810000" y="22860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Seg. Add. Post.</a:t>
            </a:r>
          </a:p>
        </p:txBody>
      </p:sp>
      <p:sp>
        <p:nvSpPr>
          <p:cNvPr id="135178" name="Text Box 10"/>
          <p:cNvSpPr txBox="1">
            <a:spLocks noChangeArrowheads="1"/>
          </p:cNvSpPr>
          <p:nvPr/>
        </p:nvSpPr>
        <p:spPr bwMode="auto">
          <a:xfrm>
            <a:off x="381000" y="3035300"/>
            <a:ext cx="36576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6000 + </a:t>
            </a:r>
            <a:r>
              <a:rPr lang="en-US" b="0" i="1"/>
              <a:t>CY</a:t>
            </a:r>
            <a:r>
              <a:rPr lang="en-US" b="0"/>
              <a:t> = 15,840</a:t>
            </a:r>
          </a:p>
        </p:txBody>
      </p:sp>
      <p:sp>
        <p:nvSpPr>
          <p:cNvPr id="135179" name="Text Box 11"/>
          <p:cNvSpPr txBox="1">
            <a:spLocks noChangeArrowheads="1"/>
          </p:cNvSpPr>
          <p:nvPr/>
        </p:nvSpPr>
        <p:spPr bwMode="auto">
          <a:xfrm>
            <a:off x="3810000" y="2835275"/>
            <a:ext cx="50292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Substitute 6000 for XC and 15,840 for XY.</a:t>
            </a:r>
          </a:p>
        </p:txBody>
      </p:sp>
      <p:sp>
        <p:nvSpPr>
          <p:cNvPr id="135185" name="Text Box 17"/>
          <p:cNvSpPr txBox="1">
            <a:spLocks noChangeArrowheads="1"/>
          </p:cNvSpPr>
          <p:nvPr/>
        </p:nvSpPr>
        <p:spPr bwMode="auto">
          <a:xfrm>
            <a:off x="3810000" y="35814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Subtract 6000 from both sides.</a:t>
            </a:r>
          </a:p>
        </p:txBody>
      </p:sp>
      <p:sp>
        <p:nvSpPr>
          <p:cNvPr id="135186" name="Text Box 18"/>
          <p:cNvSpPr txBox="1">
            <a:spLocks noChangeArrowheads="1"/>
          </p:cNvSpPr>
          <p:nvPr/>
        </p:nvSpPr>
        <p:spPr bwMode="auto">
          <a:xfrm>
            <a:off x="3810000" y="40386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Simplify.</a:t>
            </a:r>
          </a:p>
        </p:txBody>
      </p:sp>
      <p:sp>
        <p:nvSpPr>
          <p:cNvPr id="135187" name="Text Box 19"/>
          <p:cNvSpPr txBox="1">
            <a:spLocks noChangeArrowheads="1"/>
          </p:cNvSpPr>
          <p:nvPr/>
        </p:nvSpPr>
        <p:spPr bwMode="auto">
          <a:xfrm>
            <a:off x="1638300" y="4064000"/>
            <a:ext cx="23622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/>
              <a:t>CY</a:t>
            </a:r>
            <a:r>
              <a:rPr lang="en-US" b="0"/>
              <a:t> = 9840</a:t>
            </a:r>
          </a:p>
        </p:txBody>
      </p:sp>
      <p:pic>
        <p:nvPicPr>
          <p:cNvPr id="135188" name="Picture 20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1800" y="4495800"/>
            <a:ext cx="2228850" cy="733425"/>
          </a:xfrm>
          <a:prstGeom prst="rect">
            <a:avLst/>
          </a:prstGeom>
          <a:noFill/>
        </p:spPr>
      </p:pic>
      <p:sp>
        <p:nvSpPr>
          <p:cNvPr id="135189" name="Text Box 21"/>
          <p:cNvSpPr txBox="1">
            <a:spLocks noChangeArrowheads="1"/>
          </p:cNvSpPr>
          <p:nvPr/>
        </p:nvSpPr>
        <p:spPr bwMode="auto">
          <a:xfrm>
            <a:off x="2133600" y="5334000"/>
            <a:ext cx="23622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= 4920 ft</a:t>
            </a:r>
          </a:p>
        </p:txBody>
      </p:sp>
      <p:sp>
        <p:nvSpPr>
          <p:cNvPr id="135190" name="Text Box 22"/>
          <p:cNvSpPr txBox="1">
            <a:spLocks noChangeArrowheads="1"/>
          </p:cNvSpPr>
          <p:nvPr/>
        </p:nvSpPr>
        <p:spPr bwMode="auto">
          <a:xfrm>
            <a:off x="304800" y="6019800"/>
            <a:ext cx="63246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The checkpoints are 4920 ft apart.</a:t>
            </a:r>
          </a:p>
        </p:txBody>
      </p:sp>
      <p:grpSp>
        <p:nvGrpSpPr>
          <p:cNvPr id="135195" name="Group 27"/>
          <p:cNvGrpSpPr>
            <a:grpSpLocks/>
          </p:cNvGrpSpPr>
          <p:nvPr/>
        </p:nvGrpSpPr>
        <p:grpSpPr bwMode="auto">
          <a:xfrm>
            <a:off x="3810000" y="4495800"/>
            <a:ext cx="5029200" cy="685800"/>
            <a:chOff x="2400" y="2832"/>
            <a:chExt cx="3168" cy="432"/>
          </a:xfrm>
        </p:grpSpPr>
        <p:sp>
          <p:nvSpPr>
            <p:cNvPr id="135191" name="Text Box 23"/>
            <p:cNvSpPr txBox="1">
              <a:spLocks noChangeArrowheads="1"/>
            </p:cNvSpPr>
            <p:nvPr/>
          </p:nvSpPr>
          <p:spPr bwMode="auto">
            <a:xfrm>
              <a:off x="2400" y="2928"/>
              <a:ext cx="316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b="0" i="1">
                  <a:solidFill>
                    <a:srgbClr val="3366FF"/>
                  </a:solidFill>
                  <a:latin typeface="Arial" charset="0"/>
                </a:rPr>
                <a:t>D is the mdpt. of CY, so CD =   CY.</a:t>
              </a:r>
            </a:p>
          </p:txBody>
        </p:sp>
        <p:pic>
          <p:nvPicPr>
            <p:cNvPr id="135193" name="Picture 25" descr="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92" y="2832"/>
              <a:ext cx="159" cy="432"/>
            </a:xfrm>
            <a:prstGeom prst="rect">
              <a:avLst/>
            </a:prstGeom>
            <a:noFill/>
          </p:spPr>
        </p:pic>
        <p:sp>
          <p:nvSpPr>
            <p:cNvPr id="135194" name="Line 26"/>
            <p:cNvSpPr>
              <a:spLocks noChangeShapeType="1"/>
            </p:cNvSpPr>
            <p:nvPr/>
          </p:nvSpPr>
          <p:spPr bwMode="auto">
            <a:xfrm>
              <a:off x="3936" y="2984"/>
              <a:ext cx="240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5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5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5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5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5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5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5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5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8" grpId="0"/>
      <p:bldP spid="135179" grpId="0"/>
      <p:bldP spid="135185" grpId="0"/>
      <p:bldP spid="135186" grpId="0"/>
      <p:bldP spid="135187" grpId="0"/>
      <p:bldP spid="135189" grpId="0"/>
      <p:bldP spid="13519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b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 Example 4 </a:t>
            </a:r>
            <a:endParaRPr lang="en-US" altLang="en-US" sz="2600" b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381000" y="1524000"/>
            <a:ext cx="46482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en-US"/>
              <a:t>You are 1182.5 m from the first-aid station. What is the distance to a drink station located at the midpoint between your current location and the first-aid station?</a:t>
            </a:r>
          </a:p>
        </p:txBody>
      </p:sp>
      <p:sp>
        <p:nvSpPr>
          <p:cNvPr id="114696" name="Text Box 8"/>
          <p:cNvSpPr txBox="1">
            <a:spLocks noChangeArrowheads="1"/>
          </p:cNvSpPr>
          <p:nvPr/>
        </p:nvSpPr>
        <p:spPr bwMode="auto">
          <a:xfrm>
            <a:off x="609600" y="4283075"/>
            <a:ext cx="82296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The distance </a:t>
            </a:r>
            <a:r>
              <a:rPr lang="en-US" i="1"/>
              <a:t>XY</a:t>
            </a:r>
            <a:r>
              <a:rPr lang="en-US"/>
              <a:t> is 1182.5 m. The midpoint would be </a:t>
            </a:r>
          </a:p>
        </p:txBody>
      </p:sp>
      <p:pic>
        <p:nvPicPr>
          <p:cNvPr id="114698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752600"/>
            <a:ext cx="2771775" cy="22574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</p:pic>
      <p:grpSp>
        <p:nvGrpSpPr>
          <p:cNvPr id="114702" name="Group 14"/>
          <p:cNvGrpSpPr>
            <a:grpSpLocks/>
          </p:cNvGrpSpPr>
          <p:nvPr/>
        </p:nvGrpSpPr>
        <p:grpSpPr bwMode="auto">
          <a:xfrm>
            <a:off x="3200400" y="4876800"/>
            <a:ext cx="2946400" cy="723900"/>
            <a:chOff x="2016" y="3072"/>
            <a:chExt cx="1856" cy="456"/>
          </a:xfrm>
        </p:grpSpPr>
        <p:pic>
          <p:nvPicPr>
            <p:cNvPr id="114700" name="Picture 12" descr="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16" y="3072"/>
              <a:ext cx="1638" cy="456"/>
            </a:xfrm>
            <a:prstGeom prst="rect">
              <a:avLst/>
            </a:prstGeom>
            <a:noFill/>
          </p:spPr>
        </p:pic>
        <p:sp>
          <p:nvSpPr>
            <p:cNvPr id="114701" name="Text Box 13"/>
            <p:cNvSpPr txBox="1">
              <a:spLocks noChangeArrowheads="1"/>
            </p:cNvSpPr>
            <p:nvPr/>
          </p:nvSpPr>
          <p:spPr bwMode="auto">
            <a:xfrm>
              <a:off x="3536" y="3136"/>
              <a:ext cx="336" cy="28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4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382000" cy="56388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the distance between OMHS and Mars?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Obj</a:t>
            </a:r>
            <a:r>
              <a:rPr lang="en-US" dirty="0" smtClean="0"/>
              <a:t>: SWBAT use the properties of segments in order to derive the segment addition postulate. 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90600" y="2819400"/>
            <a:ext cx="7772400" cy="1588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7315200" y="1905000"/>
            <a:ext cx="1295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Mars Market</a:t>
            </a:r>
            <a:endParaRPr lang="en-US" b="1" dirty="0"/>
          </a:p>
        </p:txBody>
      </p:sp>
      <p:sp>
        <p:nvSpPr>
          <p:cNvPr id="7" name="Rounded Rectangle 6"/>
          <p:cNvSpPr/>
          <p:nvPr/>
        </p:nvSpPr>
        <p:spPr>
          <a:xfrm>
            <a:off x="4876800" y="1905000"/>
            <a:ext cx="1295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OM</a:t>
            </a:r>
            <a:r>
              <a:rPr lang="en-US" b="1" smtClean="0"/>
              <a:t>HS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990600" y="1905000"/>
            <a:ext cx="1295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Home</a:t>
            </a:r>
            <a:endParaRPr lang="en-US" b="1" dirty="0"/>
          </a:p>
        </p:txBody>
      </p:sp>
      <p:sp>
        <p:nvSpPr>
          <p:cNvPr id="9" name="Oval 8"/>
          <p:cNvSpPr/>
          <p:nvPr/>
        </p:nvSpPr>
        <p:spPr>
          <a:xfrm>
            <a:off x="1524000" y="2667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077200" y="2667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486400" y="2667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e 11"/>
          <p:cNvSpPr/>
          <p:nvPr/>
        </p:nvSpPr>
        <p:spPr>
          <a:xfrm rot="16200000">
            <a:off x="4667250" y="361950"/>
            <a:ext cx="533400" cy="6515100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ket 14"/>
          <p:cNvSpPr/>
          <p:nvPr/>
        </p:nvSpPr>
        <p:spPr>
          <a:xfrm rot="5400000">
            <a:off x="3505200" y="685800"/>
            <a:ext cx="228600" cy="3733800"/>
          </a:xfrm>
          <a:prstGeom prst="leftBracke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495800" y="3886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5.6 miles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124200" y="19812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 miles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Example 5: Using Midpoints to Find Lengths</a:t>
            </a:r>
            <a:endParaRPr lang="en-US" altLang="en-US" sz="2600" b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17768" name="Line 8"/>
          <p:cNvSpPr>
            <a:spLocks noChangeShapeType="1"/>
          </p:cNvSpPr>
          <p:nvPr/>
        </p:nvSpPr>
        <p:spPr bwMode="auto">
          <a:xfrm flipV="1">
            <a:off x="1600200" y="3048000"/>
            <a:ext cx="518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3886200" y="24384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/>
              <a:t>D</a:t>
            </a:r>
          </a:p>
        </p:txBody>
      </p:sp>
      <p:sp>
        <p:nvSpPr>
          <p:cNvPr id="117770" name="Text Box 10"/>
          <p:cNvSpPr txBox="1">
            <a:spLocks noChangeArrowheads="1"/>
          </p:cNvSpPr>
          <p:nvPr/>
        </p:nvSpPr>
        <p:spPr bwMode="auto">
          <a:xfrm>
            <a:off x="6553200" y="25146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/>
              <a:t>F</a:t>
            </a:r>
          </a:p>
        </p:txBody>
      </p:sp>
      <p:sp>
        <p:nvSpPr>
          <p:cNvPr id="117771" name="Oval 11"/>
          <p:cNvSpPr>
            <a:spLocks noChangeArrowheads="1"/>
          </p:cNvSpPr>
          <p:nvPr/>
        </p:nvSpPr>
        <p:spPr bwMode="auto">
          <a:xfrm>
            <a:off x="4038600" y="2946400"/>
            <a:ext cx="228600" cy="2286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7772" name="Text Box 12"/>
          <p:cNvSpPr txBox="1">
            <a:spLocks noChangeArrowheads="1"/>
          </p:cNvSpPr>
          <p:nvPr/>
        </p:nvSpPr>
        <p:spPr bwMode="auto">
          <a:xfrm>
            <a:off x="1371600" y="24384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/>
              <a:t>E</a:t>
            </a:r>
          </a:p>
        </p:txBody>
      </p:sp>
      <p:sp>
        <p:nvSpPr>
          <p:cNvPr id="117773" name="Text Box 13"/>
          <p:cNvSpPr txBox="1">
            <a:spLocks noChangeArrowheads="1"/>
          </p:cNvSpPr>
          <p:nvPr/>
        </p:nvSpPr>
        <p:spPr bwMode="auto">
          <a:xfrm>
            <a:off x="2133600" y="2514600"/>
            <a:ext cx="152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4</a:t>
            </a:r>
            <a:r>
              <a:rPr lang="en-US" b="0" i="1"/>
              <a:t>x</a:t>
            </a:r>
            <a:r>
              <a:rPr lang="en-US" b="0"/>
              <a:t> + 6</a:t>
            </a:r>
          </a:p>
        </p:txBody>
      </p:sp>
      <p:sp>
        <p:nvSpPr>
          <p:cNvPr id="117774" name="Text Box 14"/>
          <p:cNvSpPr txBox="1">
            <a:spLocks noChangeArrowheads="1"/>
          </p:cNvSpPr>
          <p:nvPr/>
        </p:nvSpPr>
        <p:spPr bwMode="auto">
          <a:xfrm>
            <a:off x="4724400" y="2527300"/>
            <a:ext cx="1752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7</a:t>
            </a:r>
            <a:r>
              <a:rPr lang="en-US" b="0" i="1"/>
              <a:t>x</a:t>
            </a:r>
            <a:r>
              <a:rPr lang="en-US" b="0"/>
              <a:t> – 9</a:t>
            </a:r>
          </a:p>
        </p:txBody>
      </p:sp>
      <p:sp>
        <p:nvSpPr>
          <p:cNvPr id="117779" name="Text Box 19"/>
          <p:cNvSpPr txBox="1">
            <a:spLocks noChangeArrowheads="1"/>
          </p:cNvSpPr>
          <p:nvPr/>
        </p:nvSpPr>
        <p:spPr bwMode="auto">
          <a:xfrm>
            <a:off x="304800" y="4038600"/>
            <a:ext cx="3276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4</a:t>
            </a:r>
            <a:r>
              <a:rPr lang="en-US" b="0" i="1"/>
              <a:t>x</a:t>
            </a:r>
            <a:r>
              <a:rPr lang="en-US" b="0"/>
              <a:t> + 6 =  7</a:t>
            </a:r>
            <a:r>
              <a:rPr lang="en-US" b="0" i="1"/>
              <a:t>x</a:t>
            </a:r>
            <a:r>
              <a:rPr lang="en-US" b="0"/>
              <a:t> – 9</a:t>
            </a:r>
          </a:p>
        </p:txBody>
      </p:sp>
      <p:sp>
        <p:nvSpPr>
          <p:cNvPr id="117782" name="Text Box 22"/>
          <p:cNvSpPr txBox="1">
            <a:spLocks noChangeArrowheads="1"/>
          </p:cNvSpPr>
          <p:nvPr/>
        </p:nvSpPr>
        <p:spPr bwMode="auto">
          <a:xfrm>
            <a:off x="1181100" y="4876800"/>
            <a:ext cx="3048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6 = 3</a:t>
            </a:r>
            <a:r>
              <a:rPr lang="en-US" b="0" i="1"/>
              <a:t>x</a:t>
            </a:r>
            <a:r>
              <a:rPr lang="en-US" b="0"/>
              <a:t> – 9</a:t>
            </a:r>
          </a:p>
        </p:txBody>
      </p:sp>
      <p:sp>
        <p:nvSpPr>
          <p:cNvPr id="117785" name="Text Box 25"/>
          <p:cNvSpPr txBox="1">
            <a:spLocks noChangeArrowheads="1"/>
          </p:cNvSpPr>
          <p:nvPr/>
        </p:nvSpPr>
        <p:spPr bwMode="auto">
          <a:xfrm>
            <a:off x="990600" y="5715000"/>
            <a:ext cx="152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dirty="0"/>
              <a:t>15 = 3</a:t>
            </a:r>
            <a:r>
              <a:rPr lang="en-US" b="0" i="1" dirty="0"/>
              <a:t>x</a:t>
            </a:r>
          </a:p>
        </p:txBody>
      </p:sp>
      <p:sp>
        <p:nvSpPr>
          <p:cNvPr id="117802" name="Text Box 42"/>
          <p:cNvSpPr txBox="1">
            <a:spLocks noChangeArrowheads="1"/>
          </p:cNvSpPr>
          <p:nvPr/>
        </p:nvSpPr>
        <p:spPr bwMode="auto">
          <a:xfrm>
            <a:off x="304800" y="3276600"/>
            <a:ext cx="39624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Step 1  </a:t>
            </a:r>
            <a:r>
              <a:rPr lang="en-US" b="0"/>
              <a:t>Solve for </a:t>
            </a:r>
            <a:r>
              <a:rPr lang="en-US" b="0" i="1"/>
              <a:t>x</a:t>
            </a:r>
            <a:r>
              <a:rPr lang="en-US" b="0"/>
              <a:t>.</a:t>
            </a:r>
          </a:p>
        </p:txBody>
      </p:sp>
      <p:sp>
        <p:nvSpPr>
          <p:cNvPr id="117803" name="Text Box 43"/>
          <p:cNvSpPr txBox="1">
            <a:spLocks noChangeArrowheads="1"/>
          </p:cNvSpPr>
          <p:nvPr/>
        </p:nvSpPr>
        <p:spPr bwMode="auto">
          <a:xfrm>
            <a:off x="914400" y="3657600"/>
            <a:ext cx="23622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/>
              <a:t>ED</a:t>
            </a:r>
            <a:r>
              <a:rPr lang="en-US" b="0"/>
              <a:t> = </a:t>
            </a:r>
            <a:r>
              <a:rPr lang="en-US" b="0" i="1"/>
              <a:t>DF</a:t>
            </a:r>
          </a:p>
        </p:txBody>
      </p:sp>
      <p:sp>
        <p:nvSpPr>
          <p:cNvPr id="117813" name="Text Box 53"/>
          <p:cNvSpPr txBox="1">
            <a:spLocks noChangeArrowheads="1"/>
          </p:cNvSpPr>
          <p:nvPr/>
        </p:nvSpPr>
        <p:spPr bwMode="auto">
          <a:xfrm>
            <a:off x="3124200" y="4064000"/>
            <a:ext cx="6477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Substitute 4x + 6 for ED and 7x – 9 for DF.</a:t>
            </a:r>
          </a:p>
        </p:txBody>
      </p:sp>
      <p:grpSp>
        <p:nvGrpSpPr>
          <p:cNvPr id="117815" name="Group 55"/>
          <p:cNvGrpSpPr>
            <a:grpSpLocks/>
          </p:cNvGrpSpPr>
          <p:nvPr/>
        </p:nvGrpSpPr>
        <p:grpSpPr bwMode="auto">
          <a:xfrm>
            <a:off x="3124200" y="3657600"/>
            <a:ext cx="2971800" cy="457200"/>
            <a:chOff x="2496" y="2304"/>
            <a:chExt cx="1872" cy="288"/>
          </a:xfrm>
        </p:grpSpPr>
        <p:sp>
          <p:nvSpPr>
            <p:cNvPr id="117812" name="Text Box 52"/>
            <p:cNvSpPr txBox="1">
              <a:spLocks noChangeArrowheads="1"/>
            </p:cNvSpPr>
            <p:nvPr/>
          </p:nvSpPr>
          <p:spPr bwMode="auto">
            <a:xfrm>
              <a:off x="2496" y="2304"/>
              <a:ext cx="18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b="0" i="1">
                  <a:solidFill>
                    <a:srgbClr val="3366FF"/>
                  </a:solidFill>
                  <a:latin typeface="Arial" charset="0"/>
                </a:rPr>
                <a:t>D is the mdpt. of EF.</a:t>
              </a:r>
            </a:p>
          </p:txBody>
        </p:sp>
        <p:sp>
          <p:nvSpPr>
            <p:cNvPr id="117814" name="Line 54"/>
            <p:cNvSpPr>
              <a:spLocks noChangeShapeType="1"/>
            </p:cNvSpPr>
            <p:nvPr/>
          </p:nvSpPr>
          <p:spPr bwMode="auto">
            <a:xfrm>
              <a:off x="4024" y="2352"/>
              <a:ext cx="240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7816" name="Text Box 56"/>
          <p:cNvSpPr txBox="1">
            <a:spLocks noChangeArrowheads="1"/>
          </p:cNvSpPr>
          <p:nvPr/>
        </p:nvSpPr>
        <p:spPr bwMode="auto">
          <a:xfrm>
            <a:off x="3124200" y="4495800"/>
            <a:ext cx="419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Subtract 4x from both sides.</a:t>
            </a:r>
          </a:p>
        </p:txBody>
      </p:sp>
      <p:sp>
        <p:nvSpPr>
          <p:cNvPr id="117817" name="Text Box 57"/>
          <p:cNvSpPr txBox="1">
            <a:spLocks noChangeArrowheads="1"/>
          </p:cNvSpPr>
          <p:nvPr/>
        </p:nvSpPr>
        <p:spPr bwMode="auto">
          <a:xfrm>
            <a:off x="3124200" y="4876800"/>
            <a:ext cx="419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Simplify.</a:t>
            </a:r>
          </a:p>
        </p:txBody>
      </p:sp>
      <p:sp>
        <p:nvSpPr>
          <p:cNvPr id="117818" name="Text Box 58"/>
          <p:cNvSpPr txBox="1">
            <a:spLocks noChangeArrowheads="1"/>
          </p:cNvSpPr>
          <p:nvPr/>
        </p:nvSpPr>
        <p:spPr bwMode="auto">
          <a:xfrm>
            <a:off x="3124200" y="5334000"/>
            <a:ext cx="419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Add 9 to both sides.</a:t>
            </a:r>
          </a:p>
        </p:txBody>
      </p:sp>
      <p:sp>
        <p:nvSpPr>
          <p:cNvPr id="117819" name="Text Box 59"/>
          <p:cNvSpPr txBox="1">
            <a:spLocks noChangeArrowheads="1"/>
          </p:cNvSpPr>
          <p:nvPr/>
        </p:nvSpPr>
        <p:spPr bwMode="auto">
          <a:xfrm>
            <a:off x="3124200" y="5715000"/>
            <a:ext cx="419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Simplify.</a:t>
            </a:r>
          </a:p>
        </p:txBody>
      </p:sp>
      <p:grpSp>
        <p:nvGrpSpPr>
          <p:cNvPr id="117821" name="Group 61"/>
          <p:cNvGrpSpPr>
            <a:grpSpLocks/>
          </p:cNvGrpSpPr>
          <p:nvPr/>
        </p:nvGrpSpPr>
        <p:grpSpPr bwMode="auto">
          <a:xfrm>
            <a:off x="609600" y="1524000"/>
            <a:ext cx="7543800" cy="822325"/>
            <a:chOff x="384" y="960"/>
            <a:chExt cx="4752" cy="518"/>
          </a:xfrm>
        </p:grpSpPr>
        <p:sp>
          <p:nvSpPr>
            <p:cNvPr id="117765" name="Text Box 5"/>
            <p:cNvSpPr txBox="1">
              <a:spLocks noChangeArrowheads="1"/>
            </p:cNvSpPr>
            <p:nvPr/>
          </p:nvSpPr>
          <p:spPr bwMode="auto">
            <a:xfrm>
              <a:off x="384" y="960"/>
              <a:ext cx="475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altLang="en-US" i="1"/>
                <a:t>D</a:t>
              </a:r>
              <a:r>
                <a:rPr lang="en-US" altLang="en-US"/>
                <a:t> is the midpoint of </a:t>
              </a:r>
              <a:r>
                <a:rPr lang="en-US" altLang="en-US" i="1"/>
                <a:t>EF</a:t>
              </a:r>
              <a:r>
                <a:rPr lang="en-US" altLang="en-US"/>
                <a:t>, </a:t>
              </a:r>
              <a:r>
                <a:rPr lang="en-US" altLang="en-US" i="1"/>
                <a:t>ED</a:t>
              </a:r>
              <a:r>
                <a:rPr lang="en-US" altLang="en-US"/>
                <a:t> = 4</a:t>
              </a:r>
              <a:r>
                <a:rPr lang="en-US" altLang="en-US" i="1"/>
                <a:t>x</a:t>
              </a:r>
              <a:r>
                <a:rPr lang="en-US" altLang="en-US"/>
                <a:t> + 6, and </a:t>
              </a:r>
              <a:r>
                <a:rPr lang="en-US" altLang="en-US" i="1"/>
                <a:t>DF</a:t>
              </a:r>
              <a:r>
                <a:rPr lang="en-US" altLang="en-US"/>
                <a:t> = 7</a:t>
              </a:r>
              <a:r>
                <a:rPr lang="en-US" altLang="en-US" i="1"/>
                <a:t>x</a:t>
              </a:r>
              <a:r>
                <a:rPr lang="en-US" altLang="en-US"/>
                <a:t> – 9. Find </a:t>
              </a:r>
              <a:r>
                <a:rPr lang="en-US" altLang="en-US" i="1"/>
                <a:t>ED</a:t>
              </a:r>
              <a:r>
                <a:rPr lang="en-US" altLang="en-US"/>
                <a:t>, </a:t>
              </a:r>
              <a:r>
                <a:rPr lang="en-US" altLang="en-US" i="1"/>
                <a:t>DF</a:t>
              </a:r>
              <a:r>
                <a:rPr lang="en-US" altLang="en-US"/>
                <a:t>, and </a:t>
              </a:r>
              <a:r>
                <a:rPr lang="en-US" altLang="en-US" i="1"/>
                <a:t>EF</a:t>
              </a:r>
              <a:r>
                <a:rPr lang="en-US" altLang="en-US"/>
                <a:t>.</a:t>
              </a:r>
              <a:endParaRPr lang="en-US" altLang="en-US">
                <a:latin typeface="Times" pitchFamily="18" charset="0"/>
              </a:endParaRPr>
            </a:p>
          </p:txBody>
        </p:sp>
        <p:sp>
          <p:nvSpPr>
            <p:cNvPr id="117820" name="Line 60"/>
            <p:cNvSpPr>
              <a:spLocks noChangeShapeType="1"/>
            </p:cNvSpPr>
            <p:nvPr/>
          </p:nvSpPr>
          <p:spPr bwMode="auto">
            <a:xfrm>
              <a:off x="2640" y="100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7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7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7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7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7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7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7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7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7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17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17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79" grpId="0"/>
      <p:bldP spid="117782" grpId="0"/>
      <p:bldP spid="117785" grpId="0"/>
      <p:bldP spid="117802" grpId="0"/>
      <p:bldP spid="117803" grpId="0"/>
      <p:bldP spid="117813" grpId="0"/>
      <p:bldP spid="117816" grpId="0"/>
      <p:bldP spid="117817" grpId="0"/>
      <p:bldP spid="117818" grpId="0"/>
      <p:bldP spid="1178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Example 5 Continued</a:t>
            </a:r>
            <a:endParaRPr lang="en-US" altLang="en-US" sz="2600" b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37220" name="Line 4"/>
          <p:cNvSpPr>
            <a:spLocks noChangeShapeType="1"/>
          </p:cNvSpPr>
          <p:nvPr/>
        </p:nvSpPr>
        <p:spPr bwMode="auto">
          <a:xfrm flipV="1">
            <a:off x="1600200" y="3048000"/>
            <a:ext cx="518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3886200" y="24384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/>
              <a:t>D</a:t>
            </a:r>
          </a:p>
        </p:txBody>
      </p:sp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6553200" y="25146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/>
              <a:t>F</a:t>
            </a:r>
          </a:p>
        </p:txBody>
      </p:sp>
      <p:sp>
        <p:nvSpPr>
          <p:cNvPr id="137223" name="Oval 7"/>
          <p:cNvSpPr>
            <a:spLocks noChangeArrowheads="1"/>
          </p:cNvSpPr>
          <p:nvPr/>
        </p:nvSpPr>
        <p:spPr bwMode="auto">
          <a:xfrm>
            <a:off x="4038600" y="2946400"/>
            <a:ext cx="228600" cy="2286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7224" name="Text Box 8"/>
          <p:cNvSpPr txBox="1">
            <a:spLocks noChangeArrowheads="1"/>
          </p:cNvSpPr>
          <p:nvPr/>
        </p:nvSpPr>
        <p:spPr bwMode="auto">
          <a:xfrm>
            <a:off x="1371600" y="24384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/>
              <a:t>E</a:t>
            </a: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2133600" y="2514600"/>
            <a:ext cx="152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4</a:t>
            </a:r>
            <a:r>
              <a:rPr lang="en-US" b="0" i="1"/>
              <a:t>x</a:t>
            </a:r>
            <a:r>
              <a:rPr lang="en-US" b="0"/>
              <a:t> + 6</a:t>
            </a: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4724400" y="2527300"/>
            <a:ext cx="1752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7</a:t>
            </a:r>
            <a:r>
              <a:rPr lang="en-US" b="0" i="1"/>
              <a:t>x</a:t>
            </a:r>
            <a:r>
              <a:rPr lang="en-US" b="0"/>
              <a:t> – 9</a:t>
            </a:r>
          </a:p>
        </p:txBody>
      </p:sp>
      <p:sp>
        <p:nvSpPr>
          <p:cNvPr id="137230" name="Text Box 14"/>
          <p:cNvSpPr txBox="1">
            <a:spLocks noChangeArrowheads="1"/>
          </p:cNvSpPr>
          <p:nvPr/>
        </p:nvSpPr>
        <p:spPr bwMode="auto">
          <a:xfrm>
            <a:off x="1219200" y="4267200"/>
            <a:ext cx="1295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/>
              <a:t>x</a:t>
            </a:r>
            <a:r>
              <a:rPr lang="en-US" b="0"/>
              <a:t> = 5</a:t>
            </a:r>
          </a:p>
        </p:txBody>
      </p:sp>
      <p:grpSp>
        <p:nvGrpSpPr>
          <p:cNvPr id="137241" name="Group 25"/>
          <p:cNvGrpSpPr>
            <a:grpSpLocks/>
          </p:cNvGrpSpPr>
          <p:nvPr/>
        </p:nvGrpSpPr>
        <p:grpSpPr bwMode="auto">
          <a:xfrm>
            <a:off x="990600" y="3505200"/>
            <a:ext cx="1524000" cy="457200"/>
            <a:chOff x="3264" y="2352"/>
            <a:chExt cx="960" cy="288"/>
          </a:xfrm>
        </p:grpSpPr>
        <p:sp>
          <p:nvSpPr>
            <p:cNvPr id="137244" name="Text Box 28"/>
            <p:cNvSpPr txBox="1">
              <a:spLocks noChangeArrowheads="1"/>
            </p:cNvSpPr>
            <p:nvPr/>
          </p:nvSpPr>
          <p:spPr bwMode="auto">
            <a:xfrm>
              <a:off x="3264" y="2352"/>
              <a:ext cx="96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b="0" dirty="0"/>
                <a:t>15    3</a:t>
              </a:r>
              <a:r>
                <a:rPr lang="en-US" b="0" i="1" dirty="0"/>
                <a:t>x</a:t>
              </a:r>
            </a:p>
          </p:txBody>
        </p:sp>
        <p:sp>
          <p:nvSpPr>
            <p:cNvPr id="137246" name="Text Box 30"/>
            <p:cNvSpPr txBox="1">
              <a:spLocks noChangeArrowheads="1"/>
            </p:cNvSpPr>
            <p:nvPr/>
          </p:nvSpPr>
          <p:spPr bwMode="auto">
            <a:xfrm>
              <a:off x="3504" y="2352"/>
              <a:ext cx="432" cy="28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0" dirty="0"/>
                <a:t>= </a:t>
              </a:r>
            </a:p>
          </p:txBody>
        </p:sp>
      </p:grpSp>
      <p:sp>
        <p:nvSpPr>
          <p:cNvPr id="137255" name="Text Box 39"/>
          <p:cNvSpPr txBox="1">
            <a:spLocks noChangeArrowheads="1"/>
          </p:cNvSpPr>
          <p:nvPr/>
        </p:nvSpPr>
        <p:spPr bwMode="auto">
          <a:xfrm>
            <a:off x="2667000" y="3581400"/>
            <a:ext cx="419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Divide both sides by 3.</a:t>
            </a:r>
          </a:p>
        </p:txBody>
      </p:sp>
      <p:sp>
        <p:nvSpPr>
          <p:cNvPr id="137256" name="Text Box 40"/>
          <p:cNvSpPr txBox="1">
            <a:spLocks noChangeArrowheads="1"/>
          </p:cNvSpPr>
          <p:nvPr/>
        </p:nvSpPr>
        <p:spPr bwMode="auto">
          <a:xfrm>
            <a:off x="2667000" y="4267200"/>
            <a:ext cx="419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Simplify.</a:t>
            </a:r>
          </a:p>
        </p:txBody>
      </p:sp>
      <p:grpSp>
        <p:nvGrpSpPr>
          <p:cNvPr id="137258" name="Group 42"/>
          <p:cNvGrpSpPr>
            <a:grpSpLocks/>
          </p:cNvGrpSpPr>
          <p:nvPr/>
        </p:nvGrpSpPr>
        <p:grpSpPr bwMode="auto">
          <a:xfrm>
            <a:off x="609600" y="1524000"/>
            <a:ext cx="7543800" cy="822325"/>
            <a:chOff x="384" y="960"/>
            <a:chExt cx="4752" cy="518"/>
          </a:xfrm>
        </p:grpSpPr>
        <p:sp>
          <p:nvSpPr>
            <p:cNvPr id="137259" name="Text Box 43"/>
            <p:cNvSpPr txBox="1">
              <a:spLocks noChangeArrowheads="1"/>
            </p:cNvSpPr>
            <p:nvPr/>
          </p:nvSpPr>
          <p:spPr bwMode="auto">
            <a:xfrm>
              <a:off x="384" y="960"/>
              <a:ext cx="475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altLang="en-US" i="1"/>
                <a:t>D</a:t>
              </a:r>
              <a:r>
                <a:rPr lang="en-US" altLang="en-US"/>
                <a:t> is the midpoint of </a:t>
              </a:r>
              <a:r>
                <a:rPr lang="en-US" altLang="en-US" i="1"/>
                <a:t>EF</a:t>
              </a:r>
              <a:r>
                <a:rPr lang="en-US" altLang="en-US"/>
                <a:t>, </a:t>
              </a:r>
              <a:r>
                <a:rPr lang="en-US" altLang="en-US" i="1"/>
                <a:t>ED</a:t>
              </a:r>
              <a:r>
                <a:rPr lang="en-US" altLang="en-US"/>
                <a:t> = 4</a:t>
              </a:r>
              <a:r>
                <a:rPr lang="en-US" altLang="en-US" i="1"/>
                <a:t>x</a:t>
              </a:r>
              <a:r>
                <a:rPr lang="en-US" altLang="en-US"/>
                <a:t> + 6, and </a:t>
              </a:r>
              <a:r>
                <a:rPr lang="en-US" altLang="en-US" i="1"/>
                <a:t>DF</a:t>
              </a:r>
              <a:r>
                <a:rPr lang="en-US" altLang="en-US"/>
                <a:t> = 7</a:t>
              </a:r>
              <a:r>
                <a:rPr lang="en-US" altLang="en-US" i="1"/>
                <a:t>x</a:t>
              </a:r>
              <a:r>
                <a:rPr lang="en-US" altLang="en-US"/>
                <a:t> – 9. Find </a:t>
              </a:r>
              <a:r>
                <a:rPr lang="en-US" altLang="en-US" i="1"/>
                <a:t>ED</a:t>
              </a:r>
              <a:r>
                <a:rPr lang="en-US" altLang="en-US"/>
                <a:t>, </a:t>
              </a:r>
              <a:r>
                <a:rPr lang="en-US" altLang="en-US" i="1"/>
                <a:t>DF</a:t>
              </a:r>
              <a:r>
                <a:rPr lang="en-US" altLang="en-US"/>
                <a:t>, and </a:t>
              </a:r>
              <a:r>
                <a:rPr lang="en-US" altLang="en-US" i="1"/>
                <a:t>EF</a:t>
              </a:r>
              <a:r>
                <a:rPr lang="en-US" altLang="en-US"/>
                <a:t>.</a:t>
              </a:r>
              <a:endParaRPr lang="en-US" altLang="en-US">
                <a:latin typeface="Times" pitchFamily="18" charset="0"/>
              </a:endParaRPr>
            </a:p>
          </p:txBody>
        </p:sp>
        <p:sp>
          <p:nvSpPr>
            <p:cNvPr id="137260" name="Line 44"/>
            <p:cNvSpPr>
              <a:spLocks noChangeShapeType="1"/>
            </p:cNvSpPr>
            <p:nvPr/>
          </p:nvSpPr>
          <p:spPr bwMode="auto">
            <a:xfrm>
              <a:off x="2640" y="100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7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7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7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30" grpId="0"/>
      <p:bldP spid="137255" grpId="0"/>
      <p:bldP spid="13725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Example 5 Continued</a:t>
            </a:r>
            <a:endParaRPr lang="en-US" altLang="en-US" sz="2600" b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36196" name="Line 4"/>
          <p:cNvSpPr>
            <a:spLocks noChangeShapeType="1"/>
          </p:cNvSpPr>
          <p:nvPr/>
        </p:nvSpPr>
        <p:spPr bwMode="auto">
          <a:xfrm flipV="1">
            <a:off x="1600200" y="3048000"/>
            <a:ext cx="518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6197" name="Text Box 5"/>
          <p:cNvSpPr txBox="1">
            <a:spLocks noChangeArrowheads="1"/>
          </p:cNvSpPr>
          <p:nvPr/>
        </p:nvSpPr>
        <p:spPr bwMode="auto">
          <a:xfrm>
            <a:off x="3886200" y="24384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/>
              <a:t>D</a:t>
            </a:r>
          </a:p>
        </p:txBody>
      </p:sp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6553200" y="25146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/>
              <a:t>F</a:t>
            </a:r>
          </a:p>
        </p:txBody>
      </p:sp>
      <p:sp>
        <p:nvSpPr>
          <p:cNvPr id="136199" name="Oval 7"/>
          <p:cNvSpPr>
            <a:spLocks noChangeArrowheads="1"/>
          </p:cNvSpPr>
          <p:nvPr/>
        </p:nvSpPr>
        <p:spPr bwMode="auto">
          <a:xfrm>
            <a:off x="4038600" y="2946400"/>
            <a:ext cx="228600" cy="2286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6200" name="Text Box 8"/>
          <p:cNvSpPr txBox="1">
            <a:spLocks noChangeArrowheads="1"/>
          </p:cNvSpPr>
          <p:nvPr/>
        </p:nvSpPr>
        <p:spPr bwMode="auto">
          <a:xfrm>
            <a:off x="1371600" y="24384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/>
              <a:t>E</a:t>
            </a:r>
          </a:p>
        </p:txBody>
      </p:sp>
      <p:sp>
        <p:nvSpPr>
          <p:cNvPr id="136201" name="Text Box 9"/>
          <p:cNvSpPr txBox="1">
            <a:spLocks noChangeArrowheads="1"/>
          </p:cNvSpPr>
          <p:nvPr/>
        </p:nvSpPr>
        <p:spPr bwMode="auto">
          <a:xfrm>
            <a:off x="2133600" y="2514600"/>
            <a:ext cx="152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4</a:t>
            </a:r>
            <a:r>
              <a:rPr lang="en-US" b="0" i="1"/>
              <a:t>x</a:t>
            </a:r>
            <a:r>
              <a:rPr lang="en-US" b="0"/>
              <a:t> + 6</a:t>
            </a:r>
          </a:p>
        </p:txBody>
      </p:sp>
      <p:sp>
        <p:nvSpPr>
          <p:cNvPr id="136202" name="Text Box 10"/>
          <p:cNvSpPr txBox="1">
            <a:spLocks noChangeArrowheads="1"/>
          </p:cNvSpPr>
          <p:nvPr/>
        </p:nvSpPr>
        <p:spPr bwMode="auto">
          <a:xfrm>
            <a:off x="4724400" y="2527300"/>
            <a:ext cx="1752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7</a:t>
            </a:r>
            <a:r>
              <a:rPr lang="en-US" b="0" i="1"/>
              <a:t>x</a:t>
            </a:r>
            <a:r>
              <a:rPr lang="en-US" b="0"/>
              <a:t> – 9</a:t>
            </a:r>
          </a:p>
        </p:txBody>
      </p:sp>
      <p:sp>
        <p:nvSpPr>
          <p:cNvPr id="136215" name="Text Box 23"/>
          <p:cNvSpPr txBox="1">
            <a:spLocks noChangeArrowheads="1"/>
          </p:cNvSpPr>
          <p:nvPr/>
        </p:nvSpPr>
        <p:spPr bwMode="auto">
          <a:xfrm>
            <a:off x="381000" y="39624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/>
              <a:t>ED</a:t>
            </a:r>
            <a:r>
              <a:rPr lang="en-US" b="0"/>
              <a:t> = 4</a:t>
            </a:r>
            <a:r>
              <a:rPr lang="en-US" b="0" i="1"/>
              <a:t>x</a:t>
            </a:r>
            <a:r>
              <a:rPr lang="en-US" b="0"/>
              <a:t> + 6</a:t>
            </a:r>
          </a:p>
        </p:txBody>
      </p:sp>
      <p:sp>
        <p:nvSpPr>
          <p:cNvPr id="136216" name="Text Box 24"/>
          <p:cNvSpPr txBox="1">
            <a:spLocks noChangeArrowheads="1"/>
          </p:cNvSpPr>
          <p:nvPr/>
        </p:nvSpPr>
        <p:spPr bwMode="auto">
          <a:xfrm>
            <a:off x="914400" y="43434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= 4</a:t>
            </a:r>
            <a:r>
              <a:rPr lang="en-US" b="0">
                <a:solidFill>
                  <a:srgbClr val="FF0000"/>
                </a:solidFill>
              </a:rPr>
              <a:t>(5)</a:t>
            </a:r>
            <a:r>
              <a:rPr lang="en-US" b="0"/>
              <a:t> + 6</a:t>
            </a:r>
          </a:p>
        </p:txBody>
      </p:sp>
      <p:sp>
        <p:nvSpPr>
          <p:cNvPr id="136217" name="Text Box 25"/>
          <p:cNvSpPr txBox="1">
            <a:spLocks noChangeArrowheads="1"/>
          </p:cNvSpPr>
          <p:nvPr/>
        </p:nvSpPr>
        <p:spPr bwMode="auto">
          <a:xfrm>
            <a:off x="914400" y="47244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= 26</a:t>
            </a:r>
          </a:p>
        </p:txBody>
      </p:sp>
      <p:sp>
        <p:nvSpPr>
          <p:cNvPr id="136218" name="Text Box 26"/>
          <p:cNvSpPr txBox="1">
            <a:spLocks noChangeArrowheads="1"/>
          </p:cNvSpPr>
          <p:nvPr/>
        </p:nvSpPr>
        <p:spPr bwMode="auto">
          <a:xfrm>
            <a:off x="2895600" y="39624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/>
              <a:t>DF</a:t>
            </a:r>
            <a:r>
              <a:rPr lang="en-US" b="0"/>
              <a:t> = 7</a:t>
            </a:r>
            <a:r>
              <a:rPr lang="en-US" b="0" i="1"/>
              <a:t>x</a:t>
            </a:r>
            <a:r>
              <a:rPr lang="en-US" b="0"/>
              <a:t> – 9</a:t>
            </a:r>
          </a:p>
        </p:txBody>
      </p:sp>
      <p:sp>
        <p:nvSpPr>
          <p:cNvPr id="136219" name="Text Box 27"/>
          <p:cNvSpPr txBox="1">
            <a:spLocks noChangeArrowheads="1"/>
          </p:cNvSpPr>
          <p:nvPr/>
        </p:nvSpPr>
        <p:spPr bwMode="auto">
          <a:xfrm>
            <a:off x="3429000" y="43434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= 7</a:t>
            </a:r>
            <a:r>
              <a:rPr lang="en-US" b="0">
                <a:solidFill>
                  <a:srgbClr val="FF0000"/>
                </a:solidFill>
              </a:rPr>
              <a:t>(5)</a:t>
            </a:r>
            <a:r>
              <a:rPr lang="en-US" b="0"/>
              <a:t> – 9</a:t>
            </a:r>
          </a:p>
        </p:txBody>
      </p:sp>
      <p:sp>
        <p:nvSpPr>
          <p:cNvPr id="136220" name="Text Box 28"/>
          <p:cNvSpPr txBox="1">
            <a:spLocks noChangeArrowheads="1"/>
          </p:cNvSpPr>
          <p:nvPr/>
        </p:nvSpPr>
        <p:spPr bwMode="auto">
          <a:xfrm>
            <a:off x="3429000" y="47244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= 26</a:t>
            </a:r>
          </a:p>
        </p:txBody>
      </p:sp>
      <p:sp>
        <p:nvSpPr>
          <p:cNvPr id="136222" name="Text Box 30"/>
          <p:cNvSpPr txBox="1">
            <a:spLocks noChangeArrowheads="1"/>
          </p:cNvSpPr>
          <p:nvPr/>
        </p:nvSpPr>
        <p:spPr bwMode="auto">
          <a:xfrm>
            <a:off x="5791200" y="39624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/>
              <a:t>EF</a:t>
            </a:r>
            <a:r>
              <a:rPr lang="en-US" b="0"/>
              <a:t> = </a:t>
            </a:r>
            <a:r>
              <a:rPr lang="en-US" b="0" i="1"/>
              <a:t>ED</a:t>
            </a:r>
            <a:r>
              <a:rPr lang="en-US" b="0"/>
              <a:t> + </a:t>
            </a:r>
            <a:r>
              <a:rPr lang="en-US" b="0" i="1"/>
              <a:t>DF</a:t>
            </a:r>
          </a:p>
        </p:txBody>
      </p:sp>
      <p:sp>
        <p:nvSpPr>
          <p:cNvPr id="136223" name="Text Box 31"/>
          <p:cNvSpPr txBox="1">
            <a:spLocks noChangeArrowheads="1"/>
          </p:cNvSpPr>
          <p:nvPr/>
        </p:nvSpPr>
        <p:spPr bwMode="auto">
          <a:xfrm>
            <a:off x="6248400" y="43434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= </a:t>
            </a:r>
            <a:r>
              <a:rPr lang="en-US" b="0">
                <a:solidFill>
                  <a:srgbClr val="FF0000"/>
                </a:solidFill>
              </a:rPr>
              <a:t>26</a:t>
            </a:r>
            <a:r>
              <a:rPr lang="en-US" b="0"/>
              <a:t> + </a:t>
            </a:r>
            <a:r>
              <a:rPr lang="en-US" b="0">
                <a:solidFill>
                  <a:srgbClr val="FF0000"/>
                </a:solidFill>
              </a:rPr>
              <a:t>26</a:t>
            </a:r>
          </a:p>
        </p:txBody>
      </p:sp>
      <p:sp>
        <p:nvSpPr>
          <p:cNvPr id="136224" name="Text Box 32"/>
          <p:cNvSpPr txBox="1">
            <a:spLocks noChangeArrowheads="1"/>
          </p:cNvSpPr>
          <p:nvPr/>
        </p:nvSpPr>
        <p:spPr bwMode="auto">
          <a:xfrm>
            <a:off x="6248400" y="4708525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= 52</a:t>
            </a:r>
          </a:p>
        </p:txBody>
      </p:sp>
      <p:sp>
        <p:nvSpPr>
          <p:cNvPr id="136226" name="Text Box 34"/>
          <p:cNvSpPr txBox="1">
            <a:spLocks noChangeArrowheads="1"/>
          </p:cNvSpPr>
          <p:nvPr/>
        </p:nvSpPr>
        <p:spPr bwMode="auto">
          <a:xfrm>
            <a:off x="304800" y="3352800"/>
            <a:ext cx="62484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Step 2  </a:t>
            </a:r>
            <a:r>
              <a:rPr lang="en-US" altLang="en-US" b="0"/>
              <a:t>Find </a:t>
            </a:r>
            <a:r>
              <a:rPr lang="en-US" altLang="en-US" b="0" i="1"/>
              <a:t>ED</a:t>
            </a:r>
            <a:r>
              <a:rPr lang="en-US" altLang="en-US" b="0"/>
              <a:t>, </a:t>
            </a:r>
            <a:r>
              <a:rPr lang="en-US" altLang="en-US" b="0" i="1"/>
              <a:t>DF</a:t>
            </a:r>
            <a:r>
              <a:rPr lang="en-US" altLang="en-US" b="0"/>
              <a:t>, and </a:t>
            </a:r>
            <a:r>
              <a:rPr lang="en-US" altLang="en-US" b="0" i="1"/>
              <a:t>EF</a:t>
            </a:r>
            <a:r>
              <a:rPr lang="en-US" altLang="en-US" b="0"/>
              <a:t>.</a:t>
            </a:r>
          </a:p>
        </p:txBody>
      </p:sp>
      <p:grpSp>
        <p:nvGrpSpPr>
          <p:cNvPr id="136227" name="Group 35"/>
          <p:cNvGrpSpPr>
            <a:grpSpLocks/>
          </p:cNvGrpSpPr>
          <p:nvPr/>
        </p:nvGrpSpPr>
        <p:grpSpPr bwMode="auto">
          <a:xfrm>
            <a:off x="609600" y="1524000"/>
            <a:ext cx="7543800" cy="822325"/>
            <a:chOff x="384" y="960"/>
            <a:chExt cx="4752" cy="518"/>
          </a:xfrm>
        </p:grpSpPr>
        <p:sp>
          <p:nvSpPr>
            <p:cNvPr id="136228" name="Text Box 36"/>
            <p:cNvSpPr txBox="1">
              <a:spLocks noChangeArrowheads="1"/>
            </p:cNvSpPr>
            <p:nvPr/>
          </p:nvSpPr>
          <p:spPr bwMode="auto">
            <a:xfrm>
              <a:off x="384" y="960"/>
              <a:ext cx="475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altLang="en-US" i="1"/>
                <a:t>D</a:t>
              </a:r>
              <a:r>
                <a:rPr lang="en-US" altLang="en-US"/>
                <a:t> is the midpoint of </a:t>
              </a:r>
              <a:r>
                <a:rPr lang="en-US" altLang="en-US" i="1"/>
                <a:t>EF</a:t>
              </a:r>
              <a:r>
                <a:rPr lang="en-US" altLang="en-US"/>
                <a:t>, </a:t>
              </a:r>
              <a:r>
                <a:rPr lang="en-US" altLang="en-US" i="1"/>
                <a:t>ED</a:t>
              </a:r>
              <a:r>
                <a:rPr lang="en-US" altLang="en-US"/>
                <a:t> = 4</a:t>
              </a:r>
              <a:r>
                <a:rPr lang="en-US" altLang="en-US" i="1"/>
                <a:t>x</a:t>
              </a:r>
              <a:r>
                <a:rPr lang="en-US" altLang="en-US"/>
                <a:t> + 6, and </a:t>
              </a:r>
              <a:r>
                <a:rPr lang="en-US" altLang="en-US" i="1"/>
                <a:t>DF</a:t>
              </a:r>
              <a:r>
                <a:rPr lang="en-US" altLang="en-US"/>
                <a:t> = 7</a:t>
              </a:r>
              <a:r>
                <a:rPr lang="en-US" altLang="en-US" i="1"/>
                <a:t>x</a:t>
              </a:r>
              <a:r>
                <a:rPr lang="en-US" altLang="en-US"/>
                <a:t> – 9. Find </a:t>
              </a:r>
              <a:r>
                <a:rPr lang="en-US" altLang="en-US" i="1"/>
                <a:t>ED</a:t>
              </a:r>
              <a:r>
                <a:rPr lang="en-US" altLang="en-US"/>
                <a:t>, </a:t>
              </a:r>
              <a:r>
                <a:rPr lang="en-US" altLang="en-US" i="1"/>
                <a:t>DF</a:t>
              </a:r>
              <a:r>
                <a:rPr lang="en-US" altLang="en-US"/>
                <a:t>, and </a:t>
              </a:r>
              <a:r>
                <a:rPr lang="en-US" altLang="en-US" i="1"/>
                <a:t>EF</a:t>
              </a:r>
              <a:r>
                <a:rPr lang="en-US" altLang="en-US"/>
                <a:t>.</a:t>
              </a:r>
              <a:endParaRPr lang="en-US" altLang="en-US">
                <a:latin typeface="Times" pitchFamily="18" charset="0"/>
              </a:endParaRPr>
            </a:p>
          </p:txBody>
        </p:sp>
        <p:sp>
          <p:nvSpPr>
            <p:cNvPr id="136229" name="Line 37"/>
            <p:cNvSpPr>
              <a:spLocks noChangeShapeType="1"/>
            </p:cNvSpPr>
            <p:nvPr/>
          </p:nvSpPr>
          <p:spPr bwMode="auto">
            <a:xfrm>
              <a:off x="2640" y="100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6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36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36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36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36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6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36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15" grpId="0"/>
      <p:bldP spid="136216" grpId="0"/>
      <p:bldP spid="136217" grpId="0"/>
      <p:bldP spid="136218" grpId="0"/>
      <p:bldP spid="136219" grpId="0"/>
      <p:bldP spid="136220" grpId="0"/>
      <p:bldP spid="136222" grpId="0"/>
      <p:bldP spid="136223" grpId="0"/>
      <p:bldP spid="13622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b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 Example 5 </a:t>
            </a:r>
            <a:endParaRPr lang="en-US" altLang="en-US" sz="2600" b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381000" y="1524000"/>
            <a:ext cx="83058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en-US" i="1"/>
              <a:t>S</a:t>
            </a:r>
            <a:r>
              <a:rPr lang="en-US" altLang="en-US"/>
              <a:t> is the midpoint of </a:t>
            </a:r>
            <a:r>
              <a:rPr lang="en-US" altLang="en-US" i="1"/>
              <a:t>RT</a:t>
            </a:r>
            <a:r>
              <a:rPr lang="en-US" altLang="en-US"/>
              <a:t>, </a:t>
            </a:r>
            <a:r>
              <a:rPr lang="en-US" altLang="en-US" i="1"/>
              <a:t>RS</a:t>
            </a:r>
            <a:r>
              <a:rPr lang="en-US" altLang="en-US"/>
              <a:t> = –2</a:t>
            </a:r>
            <a:r>
              <a:rPr lang="en-US" altLang="en-US" i="1"/>
              <a:t>x</a:t>
            </a:r>
            <a:r>
              <a:rPr lang="en-US" altLang="en-US"/>
              <a:t>, and </a:t>
            </a:r>
          </a:p>
          <a:p>
            <a:pPr algn="l">
              <a:spcBef>
                <a:spcPct val="20000"/>
              </a:spcBef>
            </a:pPr>
            <a:r>
              <a:rPr lang="en-US" altLang="en-US" i="1"/>
              <a:t>ST</a:t>
            </a:r>
            <a:r>
              <a:rPr lang="en-US" altLang="en-US"/>
              <a:t> = –3</a:t>
            </a:r>
            <a:r>
              <a:rPr lang="en-US" altLang="en-US" i="1"/>
              <a:t>x</a:t>
            </a:r>
            <a:r>
              <a:rPr lang="en-US" altLang="en-US"/>
              <a:t> – 2.  Find </a:t>
            </a:r>
            <a:r>
              <a:rPr lang="en-US" altLang="en-US" i="1"/>
              <a:t>RS</a:t>
            </a:r>
            <a:r>
              <a:rPr lang="en-US" altLang="en-US"/>
              <a:t>, </a:t>
            </a:r>
            <a:r>
              <a:rPr lang="en-US" altLang="en-US" i="1"/>
              <a:t>ST</a:t>
            </a:r>
            <a:r>
              <a:rPr lang="en-US" altLang="en-US"/>
              <a:t>, and </a:t>
            </a:r>
            <a:r>
              <a:rPr lang="en-US" altLang="en-US" i="1"/>
              <a:t>RT</a:t>
            </a:r>
            <a:r>
              <a:rPr lang="en-US" altLang="en-US"/>
              <a:t>.</a:t>
            </a:r>
          </a:p>
        </p:txBody>
      </p:sp>
      <p:sp>
        <p:nvSpPr>
          <p:cNvPr id="118791" name="Line 7"/>
          <p:cNvSpPr>
            <a:spLocks noChangeShapeType="1"/>
          </p:cNvSpPr>
          <p:nvPr/>
        </p:nvSpPr>
        <p:spPr bwMode="auto">
          <a:xfrm flipV="1">
            <a:off x="1371600" y="3276600"/>
            <a:ext cx="518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3733800" y="27432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6324600" y="27432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/>
              <a:t>T</a:t>
            </a:r>
          </a:p>
        </p:txBody>
      </p:sp>
      <p:sp>
        <p:nvSpPr>
          <p:cNvPr id="118794" name="Oval 10"/>
          <p:cNvSpPr>
            <a:spLocks noChangeArrowheads="1"/>
          </p:cNvSpPr>
          <p:nvPr/>
        </p:nvSpPr>
        <p:spPr bwMode="auto">
          <a:xfrm>
            <a:off x="3810000" y="3162300"/>
            <a:ext cx="228600" cy="2286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8795" name="Text Box 11"/>
          <p:cNvSpPr txBox="1">
            <a:spLocks noChangeArrowheads="1"/>
          </p:cNvSpPr>
          <p:nvPr/>
        </p:nvSpPr>
        <p:spPr bwMode="auto">
          <a:xfrm>
            <a:off x="1143000" y="26670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/>
              <a:t>R</a:t>
            </a:r>
          </a:p>
        </p:txBody>
      </p:sp>
      <p:sp>
        <p:nvSpPr>
          <p:cNvPr id="118796" name="Text Box 12"/>
          <p:cNvSpPr txBox="1">
            <a:spLocks noChangeArrowheads="1"/>
          </p:cNvSpPr>
          <p:nvPr/>
        </p:nvSpPr>
        <p:spPr bwMode="auto">
          <a:xfrm>
            <a:off x="1981200" y="2819400"/>
            <a:ext cx="152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–2</a:t>
            </a:r>
            <a:r>
              <a:rPr lang="en-US" b="0" i="1"/>
              <a:t>x</a:t>
            </a:r>
          </a:p>
        </p:txBody>
      </p:sp>
      <p:sp>
        <p:nvSpPr>
          <p:cNvPr id="118797" name="Text Box 13"/>
          <p:cNvSpPr txBox="1">
            <a:spLocks noChangeArrowheads="1"/>
          </p:cNvSpPr>
          <p:nvPr/>
        </p:nvSpPr>
        <p:spPr bwMode="auto">
          <a:xfrm>
            <a:off x="4572000" y="2819400"/>
            <a:ext cx="1752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–3</a:t>
            </a:r>
            <a:r>
              <a:rPr lang="en-US" b="0" i="1"/>
              <a:t>x</a:t>
            </a:r>
            <a:r>
              <a:rPr lang="en-US" b="0"/>
              <a:t> – 2</a:t>
            </a:r>
          </a:p>
        </p:txBody>
      </p:sp>
      <p:sp>
        <p:nvSpPr>
          <p:cNvPr id="118835" name="Text Box 51"/>
          <p:cNvSpPr txBox="1">
            <a:spLocks noChangeArrowheads="1"/>
          </p:cNvSpPr>
          <p:nvPr/>
        </p:nvSpPr>
        <p:spPr bwMode="auto">
          <a:xfrm>
            <a:off x="812800" y="4495800"/>
            <a:ext cx="3276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–2</a:t>
            </a:r>
            <a:r>
              <a:rPr lang="en-US" b="0" i="1"/>
              <a:t>x</a:t>
            </a:r>
            <a:r>
              <a:rPr lang="en-US" b="0"/>
              <a:t> = –3</a:t>
            </a:r>
            <a:r>
              <a:rPr lang="en-US" b="0" i="1"/>
              <a:t>x</a:t>
            </a:r>
            <a:r>
              <a:rPr lang="en-US" b="0"/>
              <a:t> – 2</a:t>
            </a:r>
          </a:p>
        </p:txBody>
      </p:sp>
      <p:sp>
        <p:nvSpPr>
          <p:cNvPr id="118836" name="Text Box 52"/>
          <p:cNvSpPr txBox="1">
            <a:spLocks noChangeArrowheads="1"/>
          </p:cNvSpPr>
          <p:nvPr/>
        </p:nvSpPr>
        <p:spPr bwMode="auto">
          <a:xfrm>
            <a:off x="1181100" y="5562600"/>
            <a:ext cx="3048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/>
              <a:t>x</a:t>
            </a:r>
            <a:r>
              <a:rPr lang="en-US" b="0"/>
              <a:t> = –2</a:t>
            </a:r>
          </a:p>
        </p:txBody>
      </p:sp>
      <p:sp>
        <p:nvSpPr>
          <p:cNvPr id="118838" name="Text Box 54"/>
          <p:cNvSpPr txBox="1">
            <a:spLocks noChangeArrowheads="1"/>
          </p:cNvSpPr>
          <p:nvPr/>
        </p:nvSpPr>
        <p:spPr bwMode="auto">
          <a:xfrm>
            <a:off x="304800" y="3657600"/>
            <a:ext cx="39624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Step 1  </a:t>
            </a:r>
            <a:r>
              <a:rPr lang="en-US" b="0"/>
              <a:t>Solve for </a:t>
            </a:r>
            <a:r>
              <a:rPr lang="en-US" b="0" i="1"/>
              <a:t>x</a:t>
            </a:r>
            <a:r>
              <a:rPr lang="en-US" b="0"/>
              <a:t>.</a:t>
            </a:r>
          </a:p>
        </p:txBody>
      </p:sp>
      <p:sp>
        <p:nvSpPr>
          <p:cNvPr id="118839" name="Text Box 55"/>
          <p:cNvSpPr txBox="1">
            <a:spLocks noChangeArrowheads="1"/>
          </p:cNvSpPr>
          <p:nvPr/>
        </p:nvSpPr>
        <p:spPr bwMode="auto">
          <a:xfrm>
            <a:off x="914400" y="4038600"/>
            <a:ext cx="23622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/>
              <a:t>RS</a:t>
            </a:r>
            <a:r>
              <a:rPr lang="en-US" b="0"/>
              <a:t> = </a:t>
            </a:r>
            <a:r>
              <a:rPr lang="en-US" b="0" i="1"/>
              <a:t>ST</a:t>
            </a:r>
          </a:p>
        </p:txBody>
      </p:sp>
      <p:sp>
        <p:nvSpPr>
          <p:cNvPr id="118848" name="Text Box 64"/>
          <p:cNvSpPr txBox="1">
            <a:spLocks noChangeArrowheads="1"/>
          </p:cNvSpPr>
          <p:nvPr/>
        </p:nvSpPr>
        <p:spPr bwMode="auto">
          <a:xfrm>
            <a:off x="3124200" y="4495800"/>
            <a:ext cx="6477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Substitute –2x for RS and –3x – 2 for ST.</a:t>
            </a:r>
          </a:p>
        </p:txBody>
      </p:sp>
      <p:grpSp>
        <p:nvGrpSpPr>
          <p:cNvPr id="118849" name="Group 65"/>
          <p:cNvGrpSpPr>
            <a:grpSpLocks/>
          </p:cNvGrpSpPr>
          <p:nvPr/>
        </p:nvGrpSpPr>
        <p:grpSpPr bwMode="auto">
          <a:xfrm>
            <a:off x="3124200" y="4038600"/>
            <a:ext cx="2971800" cy="457200"/>
            <a:chOff x="2496" y="2304"/>
            <a:chExt cx="1872" cy="288"/>
          </a:xfrm>
        </p:grpSpPr>
        <p:sp>
          <p:nvSpPr>
            <p:cNvPr id="118850" name="Text Box 66"/>
            <p:cNvSpPr txBox="1">
              <a:spLocks noChangeArrowheads="1"/>
            </p:cNvSpPr>
            <p:nvPr/>
          </p:nvSpPr>
          <p:spPr bwMode="auto">
            <a:xfrm>
              <a:off x="2496" y="2304"/>
              <a:ext cx="18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b="0" i="1">
                  <a:solidFill>
                    <a:srgbClr val="3366FF"/>
                  </a:solidFill>
                  <a:latin typeface="Arial" charset="0"/>
                </a:rPr>
                <a:t>S is the mdpt. of RT.</a:t>
              </a:r>
            </a:p>
          </p:txBody>
        </p:sp>
        <p:sp>
          <p:nvSpPr>
            <p:cNvPr id="118851" name="Line 67"/>
            <p:cNvSpPr>
              <a:spLocks noChangeShapeType="1"/>
            </p:cNvSpPr>
            <p:nvPr/>
          </p:nvSpPr>
          <p:spPr bwMode="auto">
            <a:xfrm>
              <a:off x="4024" y="2352"/>
              <a:ext cx="240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8852" name="Text Box 68"/>
          <p:cNvSpPr txBox="1">
            <a:spLocks noChangeArrowheads="1"/>
          </p:cNvSpPr>
          <p:nvPr/>
        </p:nvSpPr>
        <p:spPr bwMode="auto">
          <a:xfrm>
            <a:off x="3124200" y="5029200"/>
            <a:ext cx="419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Add 3x to both sides.</a:t>
            </a:r>
          </a:p>
        </p:txBody>
      </p:sp>
      <p:sp>
        <p:nvSpPr>
          <p:cNvPr id="118853" name="Text Box 69"/>
          <p:cNvSpPr txBox="1">
            <a:spLocks noChangeArrowheads="1"/>
          </p:cNvSpPr>
          <p:nvPr/>
        </p:nvSpPr>
        <p:spPr bwMode="auto">
          <a:xfrm>
            <a:off x="3124200" y="5562600"/>
            <a:ext cx="419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>
                <a:solidFill>
                  <a:srgbClr val="3366FF"/>
                </a:solidFill>
                <a:latin typeface="Arial" charset="0"/>
              </a:rPr>
              <a:t>Simplify.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8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8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8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8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8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8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35" grpId="0"/>
      <p:bldP spid="118836" grpId="0"/>
      <p:bldP spid="118838" grpId="0"/>
      <p:bldP spid="118839" grpId="0"/>
      <p:bldP spid="118848" grpId="0"/>
      <p:bldP spid="118852" grpId="0"/>
      <p:bldP spid="11885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b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 Example 5 Continued</a:t>
            </a:r>
            <a:endParaRPr lang="en-US" altLang="en-US" sz="2600" b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381000" y="1524000"/>
            <a:ext cx="83058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en-US" i="1"/>
              <a:t>S</a:t>
            </a:r>
            <a:r>
              <a:rPr lang="en-US" altLang="en-US"/>
              <a:t> is the midpoint of </a:t>
            </a:r>
            <a:r>
              <a:rPr lang="en-US" altLang="en-US" i="1"/>
              <a:t>RT</a:t>
            </a:r>
            <a:r>
              <a:rPr lang="en-US" altLang="en-US"/>
              <a:t>, </a:t>
            </a:r>
            <a:r>
              <a:rPr lang="en-US" altLang="en-US" i="1"/>
              <a:t>RS</a:t>
            </a:r>
            <a:r>
              <a:rPr lang="en-US" altLang="en-US"/>
              <a:t> = –2</a:t>
            </a:r>
            <a:r>
              <a:rPr lang="en-US" altLang="en-US" i="1"/>
              <a:t>x</a:t>
            </a:r>
            <a:r>
              <a:rPr lang="en-US" altLang="en-US"/>
              <a:t>, and </a:t>
            </a:r>
          </a:p>
          <a:p>
            <a:pPr algn="l">
              <a:spcBef>
                <a:spcPct val="20000"/>
              </a:spcBef>
            </a:pPr>
            <a:r>
              <a:rPr lang="en-US" altLang="en-US" i="1"/>
              <a:t>ST</a:t>
            </a:r>
            <a:r>
              <a:rPr lang="en-US" altLang="en-US"/>
              <a:t> = –3</a:t>
            </a:r>
            <a:r>
              <a:rPr lang="en-US" altLang="en-US" i="1"/>
              <a:t>x</a:t>
            </a:r>
            <a:r>
              <a:rPr lang="en-US" altLang="en-US"/>
              <a:t> – 2.  Find </a:t>
            </a:r>
            <a:r>
              <a:rPr lang="en-US" altLang="en-US" i="1"/>
              <a:t>RS</a:t>
            </a:r>
            <a:r>
              <a:rPr lang="en-US" altLang="en-US"/>
              <a:t>, </a:t>
            </a:r>
            <a:r>
              <a:rPr lang="en-US" altLang="en-US" i="1"/>
              <a:t>ST</a:t>
            </a:r>
            <a:r>
              <a:rPr lang="en-US" altLang="en-US"/>
              <a:t>, and </a:t>
            </a:r>
            <a:r>
              <a:rPr lang="en-US" altLang="en-US" i="1"/>
              <a:t>RT</a:t>
            </a:r>
            <a:r>
              <a:rPr lang="en-US" altLang="en-US"/>
              <a:t>.</a:t>
            </a:r>
          </a:p>
        </p:txBody>
      </p:sp>
      <p:sp>
        <p:nvSpPr>
          <p:cNvPr id="138244" name="Line 4"/>
          <p:cNvSpPr>
            <a:spLocks noChangeShapeType="1"/>
          </p:cNvSpPr>
          <p:nvPr/>
        </p:nvSpPr>
        <p:spPr bwMode="auto">
          <a:xfrm flipV="1">
            <a:off x="1371600" y="3276600"/>
            <a:ext cx="518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3733800" y="27432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6324600" y="27432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/>
              <a:t>T</a:t>
            </a:r>
          </a:p>
        </p:txBody>
      </p:sp>
      <p:sp>
        <p:nvSpPr>
          <p:cNvPr id="138247" name="Oval 7"/>
          <p:cNvSpPr>
            <a:spLocks noChangeArrowheads="1"/>
          </p:cNvSpPr>
          <p:nvPr/>
        </p:nvSpPr>
        <p:spPr bwMode="auto">
          <a:xfrm>
            <a:off x="3810000" y="3162300"/>
            <a:ext cx="228600" cy="2286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8248" name="Text Box 8"/>
          <p:cNvSpPr txBox="1">
            <a:spLocks noChangeArrowheads="1"/>
          </p:cNvSpPr>
          <p:nvPr/>
        </p:nvSpPr>
        <p:spPr bwMode="auto">
          <a:xfrm>
            <a:off x="1143000" y="26670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/>
              <a:t>R</a:t>
            </a:r>
          </a:p>
        </p:txBody>
      </p:sp>
      <p:sp>
        <p:nvSpPr>
          <p:cNvPr id="138249" name="Text Box 9"/>
          <p:cNvSpPr txBox="1">
            <a:spLocks noChangeArrowheads="1"/>
          </p:cNvSpPr>
          <p:nvPr/>
        </p:nvSpPr>
        <p:spPr bwMode="auto">
          <a:xfrm>
            <a:off x="2133600" y="2819400"/>
            <a:ext cx="152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–2</a:t>
            </a:r>
            <a:r>
              <a:rPr lang="en-US" b="0" i="1"/>
              <a:t>x</a:t>
            </a:r>
          </a:p>
        </p:txBody>
      </p:sp>
      <p:sp>
        <p:nvSpPr>
          <p:cNvPr id="138250" name="Text Box 10"/>
          <p:cNvSpPr txBox="1">
            <a:spLocks noChangeArrowheads="1"/>
          </p:cNvSpPr>
          <p:nvPr/>
        </p:nvSpPr>
        <p:spPr bwMode="auto">
          <a:xfrm>
            <a:off x="4572000" y="2819400"/>
            <a:ext cx="1752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–3</a:t>
            </a:r>
            <a:r>
              <a:rPr lang="en-US" b="0" i="1"/>
              <a:t>x</a:t>
            </a:r>
            <a:r>
              <a:rPr lang="en-US" b="0"/>
              <a:t> – 2</a:t>
            </a:r>
          </a:p>
        </p:txBody>
      </p:sp>
      <p:sp>
        <p:nvSpPr>
          <p:cNvPr id="138262" name="Text Box 22"/>
          <p:cNvSpPr txBox="1">
            <a:spLocks noChangeArrowheads="1"/>
          </p:cNvSpPr>
          <p:nvPr/>
        </p:nvSpPr>
        <p:spPr bwMode="auto">
          <a:xfrm>
            <a:off x="381000" y="42672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/>
              <a:t>RS</a:t>
            </a:r>
            <a:r>
              <a:rPr lang="en-US" b="0"/>
              <a:t> = –2</a:t>
            </a:r>
            <a:r>
              <a:rPr lang="en-US" b="0" i="1"/>
              <a:t>x</a:t>
            </a:r>
            <a:endParaRPr lang="en-US" b="0"/>
          </a:p>
        </p:txBody>
      </p:sp>
      <p:sp>
        <p:nvSpPr>
          <p:cNvPr id="138263" name="Text Box 23"/>
          <p:cNvSpPr txBox="1">
            <a:spLocks noChangeArrowheads="1"/>
          </p:cNvSpPr>
          <p:nvPr/>
        </p:nvSpPr>
        <p:spPr bwMode="auto">
          <a:xfrm>
            <a:off x="914400" y="46482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= –2</a:t>
            </a:r>
            <a:r>
              <a:rPr lang="en-US" b="0">
                <a:solidFill>
                  <a:srgbClr val="FF0000"/>
                </a:solidFill>
              </a:rPr>
              <a:t>(–2)</a:t>
            </a:r>
            <a:endParaRPr lang="en-US" b="0"/>
          </a:p>
        </p:txBody>
      </p:sp>
      <p:sp>
        <p:nvSpPr>
          <p:cNvPr id="138264" name="Text Box 24"/>
          <p:cNvSpPr txBox="1">
            <a:spLocks noChangeArrowheads="1"/>
          </p:cNvSpPr>
          <p:nvPr/>
        </p:nvSpPr>
        <p:spPr bwMode="auto">
          <a:xfrm>
            <a:off x="914400" y="50292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= 4</a:t>
            </a:r>
          </a:p>
        </p:txBody>
      </p:sp>
      <p:sp>
        <p:nvSpPr>
          <p:cNvPr id="138265" name="Text Box 25"/>
          <p:cNvSpPr txBox="1">
            <a:spLocks noChangeArrowheads="1"/>
          </p:cNvSpPr>
          <p:nvPr/>
        </p:nvSpPr>
        <p:spPr bwMode="auto">
          <a:xfrm>
            <a:off x="2895600" y="42672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/>
              <a:t>ST</a:t>
            </a:r>
            <a:r>
              <a:rPr lang="en-US" b="0"/>
              <a:t> = –3</a:t>
            </a:r>
            <a:r>
              <a:rPr lang="en-US" b="0" i="1"/>
              <a:t>x</a:t>
            </a:r>
            <a:r>
              <a:rPr lang="en-US" b="0"/>
              <a:t> – 2</a:t>
            </a:r>
          </a:p>
        </p:txBody>
      </p:sp>
      <p:sp>
        <p:nvSpPr>
          <p:cNvPr id="138266" name="Text Box 26"/>
          <p:cNvSpPr txBox="1">
            <a:spLocks noChangeArrowheads="1"/>
          </p:cNvSpPr>
          <p:nvPr/>
        </p:nvSpPr>
        <p:spPr bwMode="auto">
          <a:xfrm>
            <a:off x="3429000" y="46482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= –3</a:t>
            </a:r>
            <a:r>
              <a:rPr lang="en-US" b="0">
                <a:solidFill>
                  <a:srgbClr val="FF0000"/>
                </a:solidFill>
              </a:rPr>
              <a:t>(–2)</a:t>
            </a:r>
            <a:r>
              <a:rPr lang="en-US" b="0"/>
              <a:t> – 2</a:t>
            </a:r>
          </a:p>
        </p:txBody>
      </p:sp>
      <p:sp>
        <p:nvSpPr>
          <p:cNvPr id="138267" name="Text Box 27"/>
          <p:cNvSpPr txBox="1">
            <a:spLocks noChangeArrowheads="1"/>
          </p:cNvSpPr>
          <p:nvPr/>
        </p:nvSpPr>
        <p:spPr bwMode="auto">
          <a:xfrm>
            <a:off x="3429000" y="50292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= 4</a:t>
            </a:r>
          </a:p>
        </p:txBody>
      </p:sp>
      <p:sp>
        <p:nvSpPr>
          <p:cNvPr id="138268" name="Text Box 28"/>
          <p:cNvSpPr txBox="1">
            <a:spLocks noChangeArrowheads="1"/>
          </p:cNvSpPr>
          <p:nvPr/>
        </p:nvSpPr>
        <p:spPr bwMode="auto">
          <a:xfrm>
            <a:off x="5791200" y="42672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/>
              <a:t>RT</a:t>
            </a:r>
            <a:r>
              <a:rPr lang="en-US" b="0"/>
              <a:t> = </a:t>
            </a:r>
            <a:r>
              <a:rPr lang="en-US" b="0" i="1"/>
              <a:t>RS</a:t>
            </a:r>
            <a:r>
              <a:rPr lang="en-US" b="0"/>
              <a:t> + </a:t>
            </a:r>
            <a:r>
              <a:rPr lang="en-US" b="0" i="1"/>
              <a:t>ST</a:t>
            </a:r>
          </a:p>
        </p:txBody>
      </p:sp>
      <p:sp>
        <p:nvSpPr>
          <p:cNvPr id="138269" name="Text Box 29"/>
          <p:cNvSpPr txBox="1">
            <a:spLocks noChangeArrowheads="1"/>
          </p:cNvSpPr>
          <p:nvPr/>
        </p:nvSpPr>
        <p:spPr bwMode="auto">
          <a:xfrm>
            <a:off x="6248400" y="46482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= </a:t>
            </a:r>
            <a:r>
              <a:rPr lang="en-US" b="0">
                <a:solidFill>
                  <a:srgbClr val="FF0000"/>
                </a:solidFill>
              </a:rPr>
              <a:t>4</a:t>
            </a:r>
            <a:r>
              <a:rPr lang="en-US" b="0"/>
              <a:t> + </a:t>
            </a:r>
            <a:r>
              <a:rPr lang="en-US" b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38270" name="Text Box 30"/>
          <p:cNvSpPr txBox="1">
            <a:spLocks noChangeArrowheads="1"/>
          </p:cNvSpPr>
          <p:nvPr/>
        </p:nvSpPr>
        <p:spPr bwMode="auto">
          <a:xfrm>
            <a:off x="6248400" y="5013325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= 8</a:t>
            </a:r>
          </a:p>
        </p:txBody>
      </p:sp>
      <p:sp>
        <p:nvSpPr>
          <p:cNvPr id="138271" name="Text Box 31"/>
          <p:cNvSpPr txBox="1">
            <a:spLocks noChangeArrowheads="1"/>
          </p:cNvSpPr>
          <p:nvPr/>
        </p:nvSpPr>
        <p:spPr bwMode="auto">
          <a:xfrm>
            <a:off x="304800" y="3657600"/>
            <a:ext cx="62484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Step 2  </a:t>
            </a:r>
            <a:r>
              <a:rPr lang="en-US" altLang="en-US" b="0"/>
              <a:t>Find </a:t>
            </a:r>
            <a:r>
              <a:rPr lang="en-US" altLang="en-US" b="0" i="1"/>
              <a:t>RS</a:t>
            </a:r>
            <a:r>
              <a:rPr lang="en-US" altLang="en-US" b="0"/>
              <a:t>, </a:t>
            </a:r>
            <a:r>
              <a:rPr lang="en-US" altLang="en-US" b="0" i="1"/>
              <a:t>ST</a:t>
            </a:r>
            <a:r>
              <a:rPr lang="en-US" altLang="en-US" b="0"/>
              <a:t>, and </a:t>
            </a:r>
            <a:r>
              <a:rPr lang="en-US" altLang="en-US" b="0" i="1"/>
              <a:t>RT</a:t>
            </a:r>
            <a:r>
              <a:rPr lang="en-US" altLang="en-US" b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8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8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8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38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38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38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38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8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38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62" grpId="0"/>
      <p:bldP spid="138263" grpId="0"/>
      <p:bldP spid="138264" grpId="0"/>
      <p:bldP spid="138265" grpId="0"/>
      <p:bldP spid="138266" grpId="0"/>
      <p:bldP spid="138267" grpId="0"/>
      <p:bldP spid="138268" grpId="0"/>
      <p:bldP spid="138269" grpId="0"/>
      <p:bldP spid="13827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Lesson Quiz: Part I</a:t>
            </a: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304800" y="1524000"/>
            <a:ext cx="883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/>
            <a:r>
              <a:rPr lang="en-US" altLang="en-US"/>
              <a:t>1. </a:t>
            </a:r>
            <a:r>
              <a:rPr lang="en-US" altLang="en-US" b="0" i="1"/>
              <a:t>M</a:t>
            </a:r>
            <a:r>
              <a:rPr lang="en-US" altLang="en-US" b="0"/>
              <a:t> is between </a:t>
            </a:r>
            <a:r>
              <a:rPr lang="en-US" altLang="en-US" b="0" i="1"/>
              <a:t>N</a:t>
            </a:r>
            <a:r>
              <a:rPr lang="en-US" altLang="en-US" b="0"/>
              <a:t> and </a:t>
            </a:r>
            <a:r>
              <a:rPr lang="en-US" altLang="en-US" b="0" i="1"/>
              <a:t>O</a:t>
            </a:r>
            <a:r>
              <a:rPr lang="en-US" altLang="en-US" b="0"/>
              <a:t>.  </a:t>
            </a:r>
            <a:r>
              <a:rPr lang="en-US" altLang="en-US" b="0" i="1"/>
              <a:t>MO</a:t>
            </a:r>
            <a:r>
              <a:rPr lang="en-US" altLang="en-US" b="0"/>
              <a:t> = 15, and </a:t>
            </a:r>
            <a:r>
              <a:rPr lang="en-US" altLang="en-US" b="0" i="1"/>
              <a:t>MN</a:t>
            </a:r>
            <a:r>
              <a:rPr lang="en-US" altLang="en-US" b="0"/>
              <a:t> = 7.6.  Find </a:t>
            </a:r>
            <a:r>
              <a:rPr lang="en-US" altLang="en-US" b="0" i="1"/>
              <a:t>NO</a:t>
            </a:r>
            <a:r>
              <a:rPr lang="en-US" altLang="en-US" b="0"/>
              <a:t>.</a:t>
            </a:r>
          </a:p>
        </p:txBody>
      </p:sp>
      <p:sp>
        <p:nvSpPr>
          <p:cNvPr id="119822" name="Text Box 14"/>
          <p:cNvSpPr txBox="1">
            <a:spLocks noChangeArrowheads="1"/>
          </p:cNvSpPr>
          <p:nvPr/>
        </p:nvSpPr>
        <p:spPr bwMode="auto">
          <a:xfrm>
            <a:off x="762000" y="2286000"/>
            <a:ext cx="2133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>
                <a:solidFill>
                  <a:srgbClr val="FF0000"/>
                </a:solidFill>
              </a:rPr>
              <a:t>22.6</a:t>
            </a:r>
            <a:endParaRPr lang="en-US" b="0" i="1">
              <a:solidFill>
                <a:srgbClr val="FF0000"/>
              </a:solidFill>
            </a:endParaRPr>
          </a:p>
        </p:txBody>
      </p:sp>
      <p:grpSp>
        <p:nvGrpSpPr>
          <p:cNvPr id="119825" name="Group 17"/>
          <p:cNvGrpSpPr>
            <a:grpSpLocks/>
          </p:cNvGrpSpPr>
          <p:nvPr/>
        </p:nvGrpSpPr>
        <p:grpSpPr bwMode="auto">
          <a:xfrm>
            <a:off x="304800" y="2803525"/>
            <a:ext cx="8229600" cy="822325"/>
            <a:chOff x="192" y="1766"/>
            <a:chExt cx="5184" cy="518"/>
          </a:xfrm>
        </p:grpSpPr>
        <p:sp>
          <p:nvSpPr>
            <p:cNvPr id="119823" name="Text Box 15"/>
            <p:cNvSpPr txBox="1">
              <a:spLocks noChangeArrowheads="1"/>
            </p:cNvSpPr>
            <p:nvPr/>
          </p:nvSpPr>
          <p:spPr bwMode="auto">
            <a:xfrm>
              <a:off x="192" y="1766"/>
              <a:ext cx="518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517525" indent="-517525" algn="l"/>
              <a:r>
                <a:rPr lang="en-US" altLang="en-US"/>
                <a:t>2. </a:t>
              </a:r>
              <a:r>
                <a:rPr lang="en-US" altLang="en-US" b="0"/>
                <a:t> </a:t>
              </a:r>
              <a:r>
                <a:rPr lang="en-US" altLang="en-US" b="0" i="1"/>
                <a:t>S</a:t>
              </a:r>
              <a:r>
                <a:rPr lang="en-US" altLang="en-US" b="0"/>
                <a:t> is the midpoint of </a:t>
              </a:r>
              <a:r>
                <a:rPr lang="en-US" altLang="en-US" b="0" i="1"/>
                <a:t>TV</a:t>
              </a:r>
              <a:r>
                <a:rPr lang="en-US" altLang="en-US" b="0"/>
                <a:t>, </a:t>
              </a:r>
              <a:r>
                <a:rPr lang="en-US" altLang="en-US" b="0" i="1"/>
                <a:t>TS</a:t>
              </a:r>
              <a:r>
                <a:rPr lang="en-US" altLang="en-US" b="0"/>
                <a:t> = 4x – 7, and </a:t>
              </a:r>
            </a:p>
            <a:p>
              <a:pPr marL="517525" indent="-517525" algn="l">
                <a:spcBef>
                  <a:spcPct val="0"/>
                </a:spcBef>
              </a:pPr>
              <a:r>
                <a:rPr lang="en-US" altLang="en-US" b="0"/>
                <a:t>	</a:t>
              </a:r>
              <a:r>
                <a:rPr lang="en-US" altLang="en-US" b="0" i="1"/>
                <a:t>SV</a:t>
              </a:r>
              <a:r>
                <a:rPr lang="en-US" altLang="en-US" b="0"/>
                <a:t> = 5</a:t>
              </a:r>
              <a:r>
                <a:rPr lang="en-US" altLang="en-US" b="0" i="1"/>
                <a:t>x</a:t>
              </a:r>
              <a:r>
                <a:rPr lang="en-US" altLang="en-US" b="0"/>
                <a:t> – 15.  Find </a:t>
              </a:r>
              <a:r>
                <a:rPr lang="en-US" altLang="en-US" b="0" i="1"/>
                <a:t>TS</a:t>
              </a:r>
              <a:r>
                <a:rPr lang="en-US" altLang="en-US" b="0"/>
                <a:t>, </a:t>
              </a:r>
              <a:r>
                <a:rPr lang="en-US" altLang="en-US" b="0" i="1"/>
                <a:t>SV</a:t>
              </a:r>
              <a:r>
                <a:rPr lang="en-US" altLang="en-US" b="0"/>
                <a:t>, and </a:t>
              </a:r>
              <a:r>
                <a:rPr lang="en-US" altLang="en-US" b="0" i="1"/>
                <a:t>TV</a:t>
              </a:r>
              <a:r>
                <a:rPr lang="en-US" altLang="en-US" b="0"/>
                <a:t>.</a:t>
              </a:r>
            </a:p>
          </p:txBody>
        </p:sp>
        <p:sp>
          <p:nvSpPr>
            <p:cNvPr id="119824" name="Line 16"/>
            <p:cNvSpPr>
              <a:spLocks noChangeShapeType="1"/>
            </p:cNvSpPr>
            <p:nvPr/>
          </p:nvSpPr>
          <p:spPr bwMode="auto">
            <a:xfrm>
              <a:off x="2552" y="1816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9826" name="Text Box 18"/>
          <p:cNvSpPr txBox="1">
            <a:spLocks noChangeArrowheads="1"/>
          </p:cNvSpPr>
          <p:nvPr/>
        </p:nvSpPr>
        <p:spPr bwMode="auto">
          <a:xfrm>
            <a:off x="914400" y="3581400"/>
            <a:ext cx="2133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>
                <a:solidFill>
                  <a:srgbClr val="FF0000"/>
                </a:solidFill>
              </a:rPr>
              <a:t>25, 25, 50</a:t>
            </a:r>
            <a:endParaRPr lang="en-US" b="0" i="1">
              <a:solidFill>
                <a:srgbClr val="FF0000"/>
              </a:solidFill>
            </a:endParaRPr>
          </a:p>
        </p:txBody>
      </p:sp>
      <p:sp>
        <p:nvSpPr>
          <p:cNvPr id="119827" name="Text Box 19"/>
          <p:cNvSpPr txBox="1">
            <a:spLocks noChangeArrowheads="1"/>
          </p:cNvSpPr>
          <p:nvPr/>
        </p:nvSpPr>
        <p:spPr bwMode="auto">
          <a:xfrm>
            <a:off x="381000" y="4191000"/>
            <a:ext cx="8229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/>
            <a:r>
              <a:rPr lang="en-US" altLang="en-US"/>
              <a:t>3. </a:t>
            </a:r>
            <a:r>
              <a:rPr lang="en-US" altLang="en-US" b="0"/>
              <a:t>Sketch, draw, and construct a segment congruent to</a:t>
            </a:r>
            <a:r>
              <a:rPr lang="en-US" altLang="en-US" b="0" i="1"/>
              <a:t> CD</a:t>
            </a:r>
            <a:r>
              <a:rPr lang="en-US" altLang="en-US" b="0"/>
              <a:t>.</a:t>
            </a:r>
          </a:p>
        </p:txBody>
      </p:sp>
      <p:sp>
        <p:nvSpPr>
          <p:cNvPr id="119828" name="Line 20"/>
          <p:cNvSpPr>
            <a:spLocks noChangeShapeType="1"/>
          </p:cNvSpPr>
          <p:nvPr/>
        </p:nvSpPr>
        <p:spPr bwMode="auto">
          <a:xfrm>
            <a:off x="3022600" y="4648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119829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5181600"/>
            <a:ext cx="2724150" cy="6762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</p:pic>
      <p:sp>
        <p:nvSpPr>
          <p:cNvPr id="119830" name="Text Box 22"/>
          <p:cNvSpPr txBox="1">
            <a:spLocks noChangeArrowheads="1"/>
          </p:cNvSpPr>
          <p:nvPr/>
        </p:nvSpPr>
        <p:spPr bwMode="auto">
          <a:xfrm>
            <a:off x="914400" y="5791200"/>
            <a:ext cx="56388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>
                <a:solidFill>
                  <a:srgbClr val="FF0000"/>
                </a:solidFill>
              </a:rPr>
              <a:t>Check students' constructions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9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9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22" grpId="0"/>
      <p:bldP spid="119826" grpId="0"/>
      <p:bldP spid="11983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7" name="Text Box 11"/>
          <p:cNvSpPr txBox="1">
            <a:spLocks noChangeArrowheads="1"/>
          </p:cNvSpPr>
          <p:nvPr/>
        </p:nvSpPr>
        <p:spPr bwMode="auto">
          <a:xfrm>
            <a:off x="381000" y="1524000"/>
            <a:ext cx="8229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spcBef>
                <a:spcPct val="0"/>
              </a:spcBef>
            </a:pPr>
            <a:r>
              <a:rPr lang="en-US" altLang="en-US"/>
              <a:t>4.</a:t>
            </a:r>
            <a:r>
              <a:rPr lang="en-US" altLang="en-US" b="0"/>
              <a:t>  </a:t>
            </a:r>
            <a:r>
              <a:rPr lang="en-US" altLang="en-US" b="0" i="1"/>
              <a:t>LH </a:t>
            </a:r>
            <a:r>
              <a:rPr lang="en-US" altLang="en-US" b="0"/>
              <a:t>bisects</a:t>
            </a:r>
            <a:r>
              <a:rPr lang="en-US" altLang="en-US" b="0" i="1"/>
              <a:t> GK </a:t>
            </a:r>
            <a:r>
              <a:rPr lang="en-US" altLang="en-US" b="0"/>
              <a:t>at</a:t>
            </a:r>
            <a:r>
              <a:rPr lang="en-US" altLang="en-US" b="0" i="1"/>
              <a:t> M. GM </a:t>
            </a:r>
            <a:r>
              <a:rPr lang="en-US" altLang="en-US" b="0"/>
              <a:t>=</a:t>
            </a:r>
            <a:r>
              <a:rPr lang="en-US" altLang="en-US" b="0" i="1"/>
              <a:t> </a:t>
            </a:r>
            <a:r>
              <a:rPr lang="en-US" altLang="en-US" b="0"/>
              <a:t>2</a:t>
            </a:r>
            <a:r>
              <a:rPr lang="en-US" altLang="en-US" b="0" i="1"/>
              <a:t>x </a:t>
            </a:r>
            <a:r>
              <a:rPr lang="en-US" altLang="en-US" b="0"/>
              <a:t>+ 6, and</a:t>
            </a:r>
            <a:r>
              <a:rPr lang="en-US" altLang="en-US" b="0" i="1"/>
              <a:t> </a:t>
            </a:r>
          </a:p>
          <a:p>
            <a:pPr marL="457200" indent="-457200" algn="l">
              <a:spcBef>
                <a:spcPct val="0"/>
              </a:spcBef>
            </a:pPr>
            <a:r>
              <a:rPr lang="en-US" altLang="en-US" b="0" i="1"/>
              <a:t>	GK = </a:t>
            </a:r>
            <a:r>
              <a:rPr lang="en-US" altLang="en-US" b="0"/>
              <a:t>24.</a:t>
            </a:r>
            <a:r>
              <a:rPr lang="en-US" altLang="en-US" b="0" i="1"/>
              <a:t> </a:t>
            </a:r>
            <a:r>
              <a:rPr lang="en-US" altLang="en-US" b="0"/>
              <a:t>Find</a:t>
            </a:r>
            <a:r>
              <a:rPr lang="en-US" altLang="en-US" b="0" i="1"/>
              <a:t> x.</a:t>
            </a:r>
            <a:endParaRPr lang="en-US" altLang="en-US" b="0"/>
          </a:p>
        </p:txBody>
      </p:sp>
      <p:sp>
        <p:nvSpPr>
          <p:cNvPr id="121877" name="Text Box 21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Lesson Quiz: Part II</a:t>
            </a:r>
          </a:p>
        </p:txBody>
      </p:sp>
      <p:sp>
        <p:nvSpPr>
          <p:cNvPr id="121878" name="Line 22"/>
          <p:cNvSpPr>
            <a:spLocks noChangeShapeType="1"/>
          </p:cNvSpPr>
          <p:nvPr/>
        </p:nvSpPr>
        <p:spPr bwMode="auto">
          <a:xfrm>
            <a:off x="1016000" y="1600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1879" name="Line 23"/>
          <p:cNvSpPr>
            <a:spLocks noChangeShapeType="1"/>
          </p:cNvSpPr>
          <p:nvPr/>
        </p:nvSpPr>
        <p:spPr bwMode="auto">
          <a:xfrm>
            <a:off x="2654300" y="16129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121890" name="Picture 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981200"/>
            <a:ext cx="2524125" cy="18192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</p:pic>
      <p:sp>
        <p:nvSpPr>
          <p:cNvPr id="121891" name="Text Box 35"/>
          <p:cNvSpPr txBox="1">
            <a:spLocks noChangeArrowheads="1"/>
          </p:cNvSpPr>
          <p:nvPr/>
        </p:nvSpPr>
        <p:spPr bwMode="auto">
          <a:xfrm>
            <a:off x="1600200" y="2590800"/>
            <a:ext cx="5334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1892" name="Text Box 36"/>
          <p:cNvSpPr txBox="1">
            <a:spLocks noChangeArrowheads="1"/>
          </p:cNvSpPr>
          <p:nvPr/>
        </p:nvSpPr>
        <p:spPr bwMode="auto">
          <a:xfrm>
            <a:off x="381000" y="3810000"/>
            <a:ext cx="8229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/>
            <a:r>
              <a:rPr lang="en-US" altLang="en-US"/>
              <a:t>5.	</a:t>
            </a:r>
            <a:r>
              <a:rPr lang="en-US" altLang="en-US" b="0"/>
              <a:t>Tell whether the statement below is sometimes, always, or never true.  Support your answer with a sketch.</a:t>
            </a:r>
          </a:p>
          <a:p>
            <a:pPr marL="457200" indent="-457200" algn="l">
              <a:spcBef>
                <a:spcPct val="0"/>
              </a:spcBef>
            </a:pPr>
            <a:r>
              <a:rPr lang="en-US" altLang="en-US" b="0"/>
              <a:t>	If </a:t>
            </a:r>
            <a:r>
              <a:rPr lang="en-US" altLang="en-US" b="0" i="1"/>
              <a:t>M</a:t>
            </a:r>
            <a:r>
              <a:rPr lang="en-US" altLang="en-US" b="0"/>
              <a:t> is the midpoint of </a:t>
            </a:r>
            <a:r>
              <a:rPr lang="en-US" altLang="en-US" b="0" i="1"/>
              <a:t>KL</a:t>
            </a:r>
            <a:r>
              <a:rPr lang="en-US" altLang="en-US" b="0"/>
              <a:t>, then </a:t>
            </a:r>
            <a:r>
              <a:rPr lang="en-US" altLang="en-US" b="0" i="1"/>
              <a:t>M</a:t>
            </a:r>
            <a:r>
              <a:rPr lang="en-US" altLang="en-US" b="0"/>
              <a:t>, </a:t>
            </a:r>
            <a:r>
              <a:rPr lang="en-US" altLang="en-US" b="0" i="1"/>
              <a:t>K</a:t>
            </a:r>
            <a:r>
              <a:rPr lang="en-US" altLang="en-US" b="0"/>
              <a:t>, and </a:t>
            </a:r>
            <a:r>
              <a:rPr lang="en-US" altLang="en-US" b="0" i="1"/>
              <a:t>L</a:t>
            </a:r>
            <a:r>
              <a:rPr lang="en-US" altLang="en-US" b="0"/>
              <a:t> are collinear.</a:t>
            </a:r>
          </a:p>
        </p:txBody>
      </p:sp>
      <p:grpSp>
        <p:nvGrpSpPr>
          <p:cNvPr id="121899" name="Group 43"/>
          <p:cNvGrpSpPr>
            <a:grpSpLocks/>
          </p:cNvGrpSpPr>
          <p:nvPr/>
        </p:nvGrpSpPr>
        <p:grpSpPr bwMode="auto">
          <a:xfrm>
            <a:off x="1600200" y="5562600"/>
            <a:ext cx="5105400" cy="685800"/>
            <a:chOff x="1008" y="3504"/>
            <a:chExt cx="3216" cy="432"/>
          </a:xfrm>
        </p:grpSpPr>
        <p:sp>
          <p:nvSpPr>
            <p:cNvPr id="121894" name="Line 38"/>
            <p:cNvSpPr>
              <a:spLocks noChangeShapeType="1"/>
            </p:cNvSpPr>
            <p:nvPr/>
          </p:nvSpPr>
          <p:spPr bwMode="auto">
            <a:xfrm flipV="1">
              <a:off x="1152" y="3888"/>
              <a:ext cx="2880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1895" name="Text Box 39"/>
            <p:cNvSpPr txBox="1">
              <a:spLocks noChangeArrowheads="1"/>
            </p:cNvSpPr>
            <p:nvPr/>
          </p:nvSpPr>
          <p:spPr bwMode="auto">
            <a:xfrm>
              <a:off x="1008" y="3504"/>
              <a:ext cx="33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rgbClr val="FF0000"/>
                  </a:solidFill>
                </a:rPr>
                <a:t>K</a:t>
              </a:r>
            </a:p>
          </p:txBody>
        </p:sp>
        <p:sp>
          <p:nvSpPr>
            <p:cNvPr id="121896" name="Text Box 40"/>
            <p:cNvSpPr txBox="1">
              <a:spLocks noChangeArrowheads="1"/>
            </p:cNvSpPr>
            <p:nvPr/>
          </p:nvSpPr>
          <p:spPr bwMode="auto">
            <a:xfrm>
              <a:off x="3888" y="3552"/>
              <a:ext cx="33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rgbClr val="FF0000"/>
                  </a:solidFill>
                </a:rPr>
                <a:t>L</a:t>
              </a:r>
            </a:p>
          </p:txBody>
        </p:sp>
        <p:sp>
          <p:nvSpPr>
            <p:cNvPr id="121897" name="Oval 41"/>
            <p:cNvSpPr>
              <a:spLocks noChangeArrowheads="1"/>
            </p:cNvSpPr>
            <p:nvPr/>
          </p:nvSpPr>
          <p:spPr bwMode="auto">
            <a:xfrm>
              <a:off x="2592" y="3792"/>
              <a:ext cx="144" cy="144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1898" name="Text Box 42"/>
            <p:cNvSpPr txBox="1">
              <a:spLocks noChangeArrowheads="1"/>
            </p:cNvSpPr>
            <p:nvPr/>
          </p:nvSpPr>
          <p:spPr bwMode="auto">
            <a:xfrm>
              <a:off x="2496" y="3504"/>
              <a:ext cx="33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rgbClr val="FF0000"/>
                  </a:solidFill>
                </a:rPr>
                <a:t>M</a:t>
              </a:r>
            </a:p>
          </p:txBody>
        </p:sp>
      </p:grpSp>
      <p:sp>
        <p:nvSpPr>
          <p:cNvPr id="121900" name="Text Box 44"/>
          <p:cNvSpPr txBox="1">
            <a:spLocks noChangeArrowheads="1"/>
          </p:cNvSpPr>
          <p:nvPr/>
        </p:nvSpPr>
        <p:spPr bwMode="auto">
          <a:xfrm>
            <a:off x="2362200" y="5257800"/>
            <a:ext cx="26670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>
                <a:solidFill>
                  <a:srgbClr val="FF0000"/>
                </a:solidFill>
              </a:rPr>
              <a:t>Always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1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1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91" grpId="0"/>
      <p:bldP spid="12190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447800"/>
            <a:ext cx="7315200" cy="4114800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Geometry Lesson</a:t>
            </a:r>
            <a:br>
              <a:rPr lang="en-US" sz="6000" dirty="0" smtClean="0"/>
            </a:br>
            <a:r>
              <a:rPr lang="en-US" sz="6000" dirty="0" smtClean="0"/>
              <a:t>A2</a:t>
            </a:r>
            <a:endParaRPr lang="en-US" sz="6000" dirty="0"/>
          </a:p>
        </p:txBody>
      </p:sp>
      <p:pic>
        <p:nvPicPr>
          <p:cNvPr id="2050" name="Picture 2" descr="C:\Users\acalise2\AppData\Local\Microsoft\Windows\Temporary Internet Files\Content.IE5\L1V9FRLJ\MC90023396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733800"/>
            <a:ext cx="3200400" cy="2605835"/>
          </a:xfrm>
          <a:prstGeom prst="rect">
            <a:avLst/>
          </a:prstGeom>
          <a:noFill/>
        </p:spPr>
      </p:pic>
      <p:pic>
        <p:nvPicPr>
          <p:cNvPr id="2051" name="Picture 3" descr="C:\Users\acalise2\AppData\Local\Microsoft\Windows\Temporary Internet Files\Content.IE5\VEX2OTJB\MC90008919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5814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/>
              <a:t>Find the length of…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432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4038600"/>
            <a:ext cx="7734300" cy="1638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881180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90" name="Group 14"/>
          <p:cNvGrpSpPr>
            <a:grpSpLocks/>
          </p:cNvGrpSpPr>
          <p:nvPr/>
        </p:nvGrpSpPr>
        <p:grpSpPr bwMode="auto">
          <a:xfrm>
            <a:off x="1219200" y="4267200"/>
            <a:ext cx="6992938" cy="1143000"/>
            <a:chOff x="624" y="2544"/>
            <a:chExt cx="4405" cy="720"/>
          </a:xfrm>
        </p:grpSpPr>
        <p:sp>
          <p:nvSpPr>
            <p:cNvPr id="101381" name="Rectangle 5"/>
            <p:cNvSpPr>
              <a:spLocks noChangeArrowheads="1"/>
            </p:cNvSpPr>
            <p:nvPr/>
          </p:nvSpPr>
          <p:spPr bwMode="auto">
            <a:xfrm>
              <a:off x="2723" y="2784"/>
              <a:ext cx="230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i="1">
                  <a:solidFill>
                    <a:srgbClr val="FF0000"/>
                  </a:solidFill>
                </a:rPr>
                <a:t>A</a:t>
              </a:r>
              <a:r>
                <a:rPr lang="en-US" b="0" i="1">
                  <a:solidFill>
                    <a:schemeClr val="accent2"/>
                  </a:solidFill>
                </a:rPr>
                <a:t>B</a:t>
              </a:r>
              <a:r>
                <a:rPr lang="en-US" b="0"/>
                <a:t> = </a:t>
              </a:r>
              <a:r>
                <a:rPr lang="en-US" b="0" i="1"/>
                <a:t>|</a:t>
              </a:r>
              <a:r>
                <a:rPr lang="en-US" b="0" i="1">
                  <a:solidFill>
                    <a:srgbClr val="FF0000"/>
                  </a:solidFill>
                </a:rPr>
                <a:t>a</a:t>
              </a:r>
              <a:r>
                <a:rPr lang="en-US" b="0"/>
                <a:t> – </a:t>
              </a:r>
              <a:r>
                <a:rPr lang="en-US" b="0" i="1">
                  <a:solidFill>
                    <a:schemeClr val="accent2"/>
                  </a:solidFill>
                </a:rPr>
                <a:t>b</a:t>
              </a:r>
              <a:r>
                <a:rPr lang="en-US" b="0" i="1"/>
                <a:t>|</a:t>
              </a:r>
              <a:r>
                <a:rPr lang="en-US" b="0"/>
                <a:t> or |</a:t>
              </a:r>
              <a:r>
                <a:rPr lang="en-US" b="0" i="1">
                  <a:solidFill>
                    <a:schemeClr val="accent2"/>
                  </a:solidFill>
                </a:rPr>
                <a:t>b</a:t>
              </a:r>
              <a:r>
                <a:rPr lang="en-US" b="0"/>
                <a:t> - </a:t>
              </a:r>
              <a:r>
                <a:rPr lang="en-US" b="0" i="1">
                  <a:solidFill>
                    <a:srgbClr val="FF0000"/>
                  </a:solidFill>
                </a:rPr>
                <a:t>a</a:t>
              </a:r>
              <a:r>
                <a:rPr lang="en-US" b="0"/>
                <a:t>|</a:t>
              </a:r>
            </a:p>
          </p:txBody>
        </p:sp>
        <p:grpSp>
          <p:nvGrpSpPr>
            <p:cNvPr id="101389" name="Group 13"/>
            <p:cNvGrpSpPr>
              <a:grpSpLocks/>
            </p:cNvGrpSpPr>
            <p:nvPr/>
          </p:nvGrpSpPr>
          <p:grpSpPr bwMode="auto">
            <a:xfrm>
              <a:off x="624" y="2544"/>
              <a:ext cx="1680" cy="720"/>
              <a:chOff x="624" y="2544"/>
              <a:chExt cx="1680" cy="720"/>
            </a:xfrm>
          </p:grpSpPr>
          <p:sp>
            <p:nvSpPr>
              <p:cNvPr id="101382" name="Line 6"/>
              <p:cNvSpPr>
                <a:spLocks noChangeShapeType="1"/>
              </p:cNvSpPr>
              <p:nvPr/>
            </p:nvSpPr>
            <p:spPr bwMode="auto">
              <a:xfrm>
                <a:off x="624" y="2928"/>
                <a:ext cx="16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lg" len="lg"/>
                <a:tailEnd type="triangle" w="lg" len="lg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1383" name="Oval 7"/>
              <p:cNvSpPr>
                <a:spLocks noChangeArrowheads="1"/>
              </p:cNvSpPr>
              <p:nvPr/>
            </p:nvSpPr>
            <p:spPr bwMode="auto">
              <a:xfrm>
                <a:off x="864" y="2880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1384" name="Oval 8"/>
              <p:cNvSpPr>
                <a:spLocks noChangeArrowheads="1"/>
              </p:cNvSpPr>
              <p:nvPr/>
            </p:nvSpPr>
            <p:spPr bwMode="auto">
              <a:xfrm>
                <a:off x="1920" y="2880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1385" name="Text Box 9"/>
              <p:cNvSpPr txBox="1">
                <a:spLocks noChangeArrowheads="1"/>
              </p:cNvSpPr>
              <p:nvPr/>
            </p:nvSpPr>
            <p:spPr bwMode="auto">
              <a:xfrm>
                <a:off x="720" y="2544"/>
                <a:ext cx="384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i="1">
                    <a:solidFill>
                      <a:srgbClr val="FF0000"/>
                    </a:solidFill>
                  </a:rPr>
                  <a:t>A</a:t>
                </a:r>
              </a:p>
            </p:txBody>
          </p:sp>
          <p:sp>
            <p:nvSpPr>
              <p:cNvPr id="101386" name="Text Box 10"/>
              <p:cNvSpPr txBox="1">
                <a:spLocks noChangeArrowheads="1"/>
              </p:cNvSpPr>
              <p:nvPr/>
            </p:nvSpPr>
            <p:spPr bwMode="auto">
              <a:xfrm>
                <a:off x="720" y="2976"/>
                <a:ext cx="384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i="1">
                    <a:solidFill>
                      <a:srgbClr val="FF0000"/>
                    </a:solidFill>
                  </a:rPr>
                  <a:t>a</a:t>
                </a:r>
              </a:p>
            </p:txBody>
          </p:sp>
          <p:sp>
            <p:nvSpPr>
              <p:cNvPr id="101387" name="Text Box 11"/>
              <p:cNvSpPr txBox="1">
                <a:spLocks noChangeArrowheads="1"/>
              </p:cNvSpPr>
              <p:nvPr/>
            </p:nvSpPr>
            <p:spPr bwMode="auto">
              <a:xfrm>
                <a:off x="1776" y="2544"/>
                <a:ext cx="384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i="1">
                    <a:solidFill>
                      <a:schemeClr val="accent2"/>
                    </a:solidFill>
                  </a:rPr>
                  <a:t>B</a:t>
                </a:r>
              </a:p>
            </p:txBody>
          </p:sp>
          <p:sp>
            <p:nvSpPr>
              <p:cNvPr id="101388" name="Text Box 12"/>
              <p:cNvSpPr txBox="1">
                <a:spLocks noChangeArrowheads="1"/>
              </p:cNvSpPr>
              <p:nvPr/>
            </p:nvSpPr>
            <p:spPr bwMode="auto">
              <a:xfrm>
                <a:off x="1776" y="2976"/>
                <a:ext cx="384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i="1">
                    <a:solidFill>
                      <a:schemeClr val="accent2"/>
                    </a:solidFill>
                  </a:rPr>
                  <a:t>b</a:t>
                </a:r>
              </a:p>
            </p:txBody>
          </p:sp>
        </p:grpSp>
      </p:grpSp>
      <p:grpSp>
        <p:nvGrpSpPr>
          <p:cNvPr id="101392" name="Group 16"/>
          <p:cNvGrpSpPr>
            <a:grpSpLocks/>
          </p:cNvGrpSpPr>
          <p:nvPr/>
        </p:nvGrpSpPr>
        <p:grpSpPr bwMode="auto">
          <a:xfrm>
            <a:off x="838200" y="1162050"/>
            <a:ext cx="7315200" cy="2647950"/>
            <a:chOff x="528" y="732"/>
            <a:chExt cx="4608" cy="1668"/>
          </a:xfrm>
        </p:grpSpPr>
        <p:sp>
          <p:nvSpPr>
            <p:cNvPr id="101380" name="Text Box 4"/>
            <p:cNvSpPr txBox="1">
              <a:spLocks noChangeArrowheads="1"/>
            </p:cNvSpPr>
            <p:nvPr/>
          </p:nvSpPr>
          <p:spPr bwMode="auto">
            <a:xfrm>
              <a:off x="528" y="732"/>
              <a:ext cx="4608" cy="16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b="0"/>
                <a:t>The </a:t>
              </a:r>
              <a:r>
                <a:rPr lang="en-US" u="sng"/>
                <a:t>distance</a:t>
              </a:r>
              <a:r>
                <a:rPr lang="en-US" b="0"/>
                <a:t> between any two points is the absolute value of the difference of the coordinates.  If the coordinates of points </a:t>
              </a:r>
              <a:r>
                <a:rPr lang="en-US" b="0" i="1">
                  <a:solidFill>
                    <a:srgbClr val="FF0000"/>
                  </a:solidFill>
                </a:rPr>
                <a:t>A</a:t>
              </a:r>
              <a:r>
                <a:rPr lang="en-US" b="0"/>
                <a:t> and </a:t>
              </a:r>
              <a:r>
                <a:rPr lang="en-US" b="0" i="1">
                  <a:solidFill>
                    <a:schemeClr val="accent2"/>
                  </a:solidFill>
                </a:rPr>
                <a:t>B</a:t>
              </a:r>
              <a:r>
                <a:rPr lang="en-US" b="0"/>
                <a:t> are </a:t>
              </a:r>
              <a:r>
                <a:rPr lang="en-US" b="0" i="1">
                  <a:solidFill>
                    <a:srgbClr val="FF0000"/>
                  </a:solidFill>
                </a:rPr>
                <a:t>a</a:t>
              </a:r>
              <a:r>
                <a:rPr lang="en-US" b="0"/>
                <a:t> and </a:t>
              </a:r>
              <a:r>
                <a:rPr lang="en-US" b="0" i="1">
                  <a:solidFill>
                    <a:schemeClr val="accent2"/>
                  </a:solidFill>
                </a:rPr>
                <a:t>b</a:t>
              </a:r>
              <a:r>
                <a:rPr lang="en-US" b="0"/>
                <a:t>, then the distance between </a:t>
              </a:r>
              <a:r>
                <a:rPr lang="en-US" b="0" i="1">
                  <a:solidFill>
                    <a:srgbClr val="FF0000"/>
                  </a:solidFill>
                </a:rPr>
                <a:t>A</a:t>
              </a:r>
              <a:r>
                <a:rPr lang="en-US" b="0"/>
                <a:t> and </a:t>
              </a:r>
              <a:r>
                <a:rPr lang="en-US" b="0" i="1">
                  <a:solidFill>
                    <a:schemeClr val="accent2"/>
                  </a:solidFill>
                </a:rPr>
                <a:t>B</a:t>
              </a:r>
              <a:r>
                <a:rPr lang="en-US" b="0"/>
                <a:t> is |</a:t>
              </a:r>
              <a:r>
                <a:rPr lang="en-US" b="0" i="1">
                  <a:solidFill>
                    <a:srgbClr val="FF0000"/>
                  </a:solidFill>
                </a:rPr>
                <a:t>a</a:t>
              </a:r>
              <a:r>
                <a:rPr lang="en-US" b="0"/>
                <a:t> – </a:t>
              </a:r>
              <a:r>
                <a:rPr lang="en-US" b="0" i="1">
                  <a:solidFill>
                    <a:schemeClr val="accent2"/>
                  </a:solidFill>
                </a:rPr>
                <a:t>b</a:t>
              </a:r>
              <a:r>
                <a:rPr lang="en-US" b="0"/>
                <a:t>| or |</a:t>
              </a:r>
              <a:r>
                <a:rPr lang="en-US" b="0" i="1">
                  <a:solidFill>
                    <a:schemeClr val="accent2"/>
                  </a:solidFill>
                </a:rPr>
                <a:t>b</a:t>
              </a:r>
              <a:r>
                <a:rPr lang="en-US" b="0"/>
                <a:t> – </a:t>
              </a:r>
              <a:r>
                <a:rPr lang="en-US" b="0" i="1">
                  <a:solidFill>
                    <a:srgbClr val="FF0000"/>
                  </a:solidFill>
                </a:rPr>
                <a:t>a</a:t>
              </a:r>
              <a:r>
                <a:rPr lang="en-US" b="0"/>
                <a:t>|.  The distance between </a:t>
              </a:r>
              <a:r>
                <a:rPr lang="en-US" b="0" i="1">
                  <a:solidFill>
                    <a:srgbClr val="FF0000"/>
                  </a:solidFill>
                </a:rPr>
                <a:t>A</a:t>
              </a:r>
              <a:r>
                <a:rPr lang="en-US" b="0"/>
                <a:t> and </a:t>
              </a:r>
              <a:r>
                <a:rPr lang="en-US" b="0" i="1">
                  <a:solidFill>
                    <a:schemeClr val="accent2"/>
                  </a:solidFill>
                </a:rPr>
                <a:t>B</a:t>
              </a:r>
              <a:r>
                <a:rPr lang="en-US" b="0"/>
                <a:t> is also called the </a:t>
              </a:r>
              <a:r>
                <a:rPr lang="en-US" u="sng"/>
                <a:t>length</a:t>
              </a:r>
              <a:r>
                <a:rPr lang="en-US" b="0"/>
                <a:t> of </a:t>
              </a:r>
              <a:r>
                <a:rPr lang="en-US" b="0" i="1">
                  <a:solidFill>
                    <a:srgbClr val="FF0000"/>
                  </a:solidFill>
                </a:rPr>
                <a:t>A</a:t>
              </a:r>
              <a:r>
                <a:rPr lang="en-US" b="0" i="1">
                  <a:solidFill>
                    <a:schemeClr val="accent2"/>
                  </a:solidFill>
                </a:rPr>
                <a:t>B</a:t>
              </a:r>
              <a:r>
                <a:rPr lang="en-US" b="0"/>
                <a:t>, or </a:t>
              </a:r>
              <a:r>
                <a:rPr lang="en-US" b="0" i="1">
                  <a:solidFill>
                    <a:srgbClr val="FF0000"/>
                  </a:solidFill>
                </a:rPr>
                <a:t>A</a:t>
              </a:r>
              <a:r>
                <a:rPr lang="en-US" b="0" i="1">
                  <a:solidFill>
                    <a:schemeClr val="accent2"/>
                  </a:solidFill>
                </a:rPr>
                <a:t>B</a:t>
              </a:r>
              <a:r>
                <a:rPr lang="en-US" b="0"/>
                <a:t>.</a:t>
              </a:r>
            </a:p>
          </p:txBody>
        </p:sp>
        <p:sp>
          <p:nvSpPr>
            <p:cNvPr id="101391" name="Line 15"/>
            <p:cNvSpPr>
              <a:spLocks noChangeShapeType="1"/>
            </p:cNvSpPr>
            <p:nvPr/>
          </p:nvSpPr>
          <p:spPr bwMode="auto">
            <a:xfrm>
              <a:off x="585" y="2160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Example 1: Finding the Length of a Segment</a:t>
            </a:r>
            <a:endParaRPr lang="en-US" altLang="en-US" sz="2600" b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381000" y="16764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en-US"/>
              <a:t>Find each length.</a:t>
            </a:r>
          </a:p>
        </p:txBody>
      </p:sp>
      <p:sp>
        <p:nvSpPr>
          <p:cNvPr id="85009" name="Text Box 17"/>
          <p:cNvSpPr txBox="1">
            <a:spLocks noChangeArrowheads="1"/>
          </p:cNvSpPr>
          <p:nvPr/>
        </p:nvSpPr>
        <p:spPr bwMode="auto">
          <a:xfrm>
            <a:off x="1600200" y="51816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b="0"/>
              <a:t>= 2</a:t>
            </a:r>
            <a:endParaRPr lang="en-US" b="0">
              <a:sym typeface="Symbol" pitchFamily="18" charset="2"/>
            </a:endParaRPr>
          </a:p>
        </p:txBody>
      </p:sp>
      <p:sp>
        <p:nvSpPr>
          <p:cNvPr id="85016" name="Text Box 24"/>
          <p:cNvSpPr txBox="1">
            <a:spLocks noChangeArrowheads="1"/>
          </p:cNvSpPr>
          <p:nvPr/>
        </p:nvSpPr>
        <p:spPr bwMode="auto">
          <a:xfrm>
            <a:off x="381000" y="34290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en-US" sz="2800"/>
              <a:t>A.  </a:t>
            </a:r>
            <a:r>
              <a:rPr lang="en-US" altLang="en-US" sz="2800" b="0" i="1"/>
              <a:t>BC</a:t>
            </a:r>
          </a:p>
        </p:txBody>
      </p:sp>
      <p:sp>
        <p:nvSpPr>
          <p:cNvPr id="85017" name="Text Box 25"/>
          <p:cNvSpPr txBox="1">
            <a:spLocks noChangeArrowheads="1"/>
          </p:cNvSpPr>
          <p:nvPr/>
        </p:nvSpPr>
        <p:spPr bwMode="auto">
          <a:xfrm>
            <a:off x="5334000" y="34290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en-US" sz="2800"/>
              <a:t>B.  </a:t>
            </a:r>
            <a:r>
              <a:rPr lang="en-US" altLang="en-US" sz="2800" b="0" i="1"/>
              <a:t>AC</a:t>
            </a:r>
          </a:p>
        </p:txBody>
      </p:sp>
      <p:pic>
        <p:nvPicPr>
          <p:cNvPr id="85041" name="Picture 4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286000"/>
            <a:ext cx="4448175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85042" name="Text Box 50"/>
          <p:cNvSpPr txBox="1">
            <a:spLocks noChangeArrowheads="1"/>
          </p:cNvSpPr>
          <p:nvPr/>
        </p:nvSpPr>
        <p:spPr bwMode="auto">
          <a:xfrm>
            <a:off x="1600200" y="4648200"/>
            <a:ext cx="3276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= |1 – 3|</a:t>
            </a:r>
          </a:p>
        </p:txBody>
      </p:sp>
      <p:sp>
        <p:nvSpPr>
          <p:cNvPr id="85043" name="Text Box 51"/>
          <p:cNvSpPr txBox="1">
            <a:spLocks noChangeArrowheads="1"/>
          </p:cNvSpPr>
          <p:nvPr/>
        </p:nvSpPr>
        <p:spPr bwMode="auto">
          <a:xfrm>
            <a:off x="1066800" y="4038600"/>
            <a:ext cx="3276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/>
              <a:t>BC </a:t>
            </a:r>
            <a:r>
              <a:rPr lang="en-US" b="0"/>
              <a:t>= |1 – 3|</a:t>
            </a:r>
          </a:p>
        </p:txBody>
      </p:sp>
      <p:sp>
        <p:nvSpPr>
          <p:cNvPr id="85044" name="Text Box 52"/>
          <p:cNvSpPr txBox="1">
            <a:spLocks noChangeArrowheads="1"/>
          </p:cNvSpPr>
          <p:nvPr/>
        </p:nvSpPr>
        <p:spPr bwMode="auto">
          <a:xfrm>
            <a:off x="6477000" y="51816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b="0"/>
              <a:t>= 5</a:t>
            </a:r>
            <a:endParaRPr lang="en-US" b="0">
              <a:sym typeface="Symbol" pitchFamily="18" charset="2"/>
            </a:endParaRPr>
          </a:p>
        </p:txBody>
      </p:sp>
      <p:sp>
        <p:nvSpPr>
          <p:cNvPr id="85045" name="Text Box 53"/>
          <p:cNvSpPr txBox="1">
            <a:spLocks noChangeArrowheads="1"/>
          </p:cNvSpPr>
          <p:nvPr/>
        </p:nvSpPr>
        <p:spPr bwMode="auto">
          <a:xfrm>
            <a:off x="6477000" y="4648200"/>
            <a:ext cx="3276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= |– 5|</a:t>
            </a:r>
          </a:p>
        </p:txBody>
      </p:sp>
      <p:sp>
        <p:nvSpPr>
          <p:cNvPr id="85046" name="Text Box 54"/>
          <p:cNvSpPr txBox="1">
            <a:spLocks noChangeArrowheads="1"/>
          </p:cNvSpPr>
          <p:nvPr/>
        </p:nvSpPr>
        <p:spPr bwMode="auto">
          <a:xfrm>
            <a:off x="5943600" y="4038600"/>
            <a:ext cx="3276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/>
              <a:t>AC </a:t>
            </a:r>
            <a:r>
              <a:rPr lang="en-US" b="0"/>
              <a:t>= |–2 – 3|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5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5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5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5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5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9" grpId="0"/>
      <p:bldP spid="85042" grpId="0"/>
      <p:bldP spid="85043" grpId="0"/>
      <p:bldP spid="85044" grpId="0"/>
      <p:bldP spid="85045" grpId="0"/>
      <p:bldP spid="850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932" name="Group 180"/>
          <p:cNvGrpSpPr>
            <a:grpSpLocks/>
          </p:cNvGrpSpPr>
          <p:nvPr/>
        </p:nvGrpSpPr>
        <p:grpSpPr bwMode="auto">
          <a:xfrm>
            <a:off x="685800" y="1066800"/>
            <a:ext cx="7924800" cy="1917700"/>
            <a:chOff x="432" y="672"/>
            <a:chExt cx="4992" cy="1208"/>
          </a:xfrm>
        </p:grpSpPr>
        <p:sp>
          <p:nvSpPr>
            <p:cNvPr id="74906" name="Text Box 154"/>
            <p:cNvSpPr txBox="1">
              <a:spLocks noChangeArrowheads="1"/>
            </p:cNvSpPr>
            <p:nvPr/>
          </p:nvSpPr>
          <p:spPr bwMode="auto">
            <a:xfrm>
              <a:off x="432" y="672"/>
              <a:ext cx="4992" cy="1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u="sng"/>
                <a:t>Congruent segments</a:t>
              </a:r>
              <a:r>
                <a:rPr lang="en-US" b="0"/>
                <a:t> are segments that have the same length. In the diagram, </a:t>
              </a:r>
              <a:r>
                <a:rPr lang="en-US" b="0" i="1"/>
                <a:t>PQ</a:t>
              </a:r>
              <a:r>
                <a:rPr lang="en-US" b="0"/>
                <a:t> = </a:t>
              </a:r>
              <a:r>
                <a:rPr lang="en-US" b="0" i="1"/>
                <a:t>RS</a:t>
              </a:r>
              <a:r>
                <a:rPr lang="en-US" b="0"/>
                <a:t>, so you can write </a:t>
              </a:r>
              <a:r>
                <a:rPr lang="en-US" b="0" i="1"/>
                <a:t>PQ</a:t>
              </a:r>
              <a:r>
                <a:rPr lang="en-US" b="0"/>
                <a:t> </a:t>
              </a:r>
              <a:r>
                <a:rPr lang="en-US" b="0">
                  <a:sym typeface="Symbol" pitchFamily="18" charset="2"/>
                </a:rPr>
                <a:t></a:t>
              </a:r>
              <a:r>
                <a:rPr lang="en-US" b="0"/>
                <a:t> </a:t>
              </a:r>
              <a:r>
                <a:rPr lang="en-US" b="0" i="1"/>
                <a:t>RS</a:t>
              </a:r>
              <a:r>
                <a:rPr lang="en-US" b="0"/>
                <a:t>. This is read as “segment </a:t>
              </a:r>
              <a:r>
                <a:rPr lang="en-US" b="0" i="1"/>
                <a:t>PQ</a:t>
              </a:r>
              <a:r>
                <a:rPr lang="en-US" b="0"/>
                <a:t> is congruent to segment </a:t>
              </a:r>
              <a:r>
                <a:rPr lang="en-US" b="0" i="1"/>
                <a:t>RS</a:t>
              </a:r>
              <a:r>
                <a:rPr lang="en-US" b="0"/>
                <a:t>.” </a:t>
              </a:r>
              <a:r>
                <a:rPr lang="en-US" i="1">
                  <a:solidFill>
                    <a:srgbClr val="FF0000"/>
                  </a:solidFill>
                </a:rPr>
                <a:t>Tick marks</a:t>
              </a:r>
              <a:r>
                <a:rPr lang="en-US" b="0"/>
                <a:t> are used in a figure to show congruent segments.</a:t>
              </a:r>
            </a:p>
          </p:txBody>
        </p:sp>
        <p:sp>
          <p:nvSpPr>
            <p:cNvPr id="74912" name="Line 160"/>
            <p:cNvSpPr>
              <a:spLocks noChangeShapeType="1"/>
            </p:cNvSpPr>
            <p:nvPr/>
          </p:nvSpPr>
          <p:spPr bwMode="auto">
            <a:xfrm>
              <a:off x="1872" y="118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4928" name="Line 176"/>
            <p:cNvSpPr>
              <a:spLocks noChangeShapeType="1"/>
            </p:cNvSpPr>
            <p:nvPr/>
          </p:nvSpPr>
          <p:spPr bwMode="auto">
            <a:xfrm>
              <a:off x="2382" y="1179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pic>
        <p:nvPicPr>
          <p:cNvPr id="74929" name="Picture 1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114800"/>
            <a:ext cx="4114800" cy="180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4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50" name="Text Box 26"/>
          <p:cNvSpPr txBox="1">
            <a:spLocks noChangeArrowheads="1"/>
          </p:cNvSpPr>
          <p:nvPr/>
        </p:nvSpPr>
        <p:spPr bwMode="auto">
          <a:xfrm>
            <a:off x="381000" y="1600200"/>
            <a:ext cx="82375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en-US" b="0"/>
              <a:t>In order for you to say that a point </a:t>
            </a:r>
            <a:r>
              <a:rPr lang="en-US" altLang="en-US" b="0" i="1"/>
              <a:t>B</a:t>
            </a:r>
            <a:r>
              <a:rPr lang="en-US" altLang="en-US" b="0"/>
              <a:t> is </a:t>
            </a:r>
            <a:r>
              <a:rPr lang="en-US" altLang="en-US" u="sng"/>
              <a:t>between</a:t>
            </a:r>
            <a:r>
              <a:rPr lang="en-US" altLang="en-US" b="0"/>
              <a:t> two points </a:t>
            </a:r>
            <a:r>
              <a:rPr lang="en-US" altLang="en-US" b="0" i="1"/>
              <a:t>A</a:t>
            </a:r>
            <a:r>
              <a:rPr lang="en-US" altLang="en-US" b="0"/>
              <a:t> and </a:t>
            </a:r>
            <a:r>
              <a:rPr lang="en-US" altLang="en-US" b="0" i="1"/>
              <a:t>C</a:t>
            </a:r>
            <a:r>
              <a:rPr lang="en-US" altLang="en-US" b="0"/>
              <a:t>, all three points must lie on the same line, and </a:t>
            </a:r>
            <a:r>
              <a:rPr lang="en-US" altLang="en-US" b="0" i="1"/>
              <a:t>AB</a:t>
            </a:r>
            <a:r>
              <a:rPr lang="en-US" altLang="en-US" b="0"/>
              <a:t> + </a:t>
            </a:r>
            <a:r>
              <a:rPr lang="en-US" altLang="en-US" b="0" i="1"/>
              <a:t>BC</a:t>
            </a:r>
            <a:r>
              <a:rPr lang="en-US" altLang="en-US" b="0"/>
              <a:t> = </a:t>
            </a:r>
            <a:r>
              <a:rPr lang="en-US" altLang="en-US" b="0" i="1"/>
              <a:t>AC</a:t>
            </a:r>
            <a:r>
              <a:rPr lang="en-US" altLang="en-US" b="0"/>
              <a:t>.</a:t>
            </a:r>
            <a:endParaRPr lang="en-US" altLang="en-US" b="0">
              <a:latin typeface="Times" pitchFamily="18" charset="0"/>
            </a:endParaRPr>
          </a:p>
        </p:txBody>
      </p:sp>
      <p:pic>
        <p:nvPicPr>
          <p:cNvPr id="103451" name="Picture 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05200"/>
            <a:ext cx="8953500" cy="1676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3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New Design">
  <a:themeElements>
    <a:clrScheme name="New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ew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CCFF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CCFF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New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4306</TotalTime>
  <Words>1389</Words>
  <Application>Microsoft Office PowerPoint</Application>
  <PresentationFormat>On-screen Show (4:3)</PresentationFormat>
  <Paragraphs>231</Paragraphs>
  <Slides>26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Arial Black</vt:lpstr>
      <vt:lpstr>Arial MT Bl</vt:lpstr>
      <vt:lpstr>Symbol</vt:lpstr>
      <vt:lpstr>Times</vt:lpstr>
      <vt:lpstr>Times New Roman</vt:lpstr>
      <vt:lpstr>Verdana</vt:lpstr>
      <vt:lpstr>New Design</vt:lpstr>
      <vt:lpstr>Drill: Tuesday, 9/3</vt:lpstr>
      <vt:lpstr>PowerPoint Presentation</vt:lpstr>
      <vt:lpstr> Geometry Lesson A2</vt:lpstr>
      <vt:lpstr>Find the length of…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Manda Reid</dc:creator>
  <cp:lastModifiedBy>Calise, Anthony J.</cp:lastModifiedBy>
  <cp:revision>179</cp:revision>
  <cp:lastPrinted>2002-10-02T17:02:09Z</cp:lastPrinted>
  <dcterms:created xsi:type="dcterms:W3CDTF">2002-04-04T21:42:53Z</dcterms:created>
  <dcterms:modified xsi:type="dcterms:W3CDTF">2016-08-30T11:05:21Z</dcterms:modified>
</cp:coreProperties>
</file>